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495" r:id="rId2"/>
    <p:sldId id="632" r:id="rId3"/>
    <p:sldId id="638" r:id="rId4"/>
    <p:sldId id="641" r:id="rId5"/>
    <p:sldId id="639" r:id="rId6"/>
    <p:sldId id="642" r:id="rId7"/>
    <p:sldId id="644" r:id="rId8"/>
    <p:sldId id="640" r:id="rId9"/>
    <p:sldId id="643" r:id="rId10"/>
    <p:sldId id="637" r:id="rId11"/>
    <p:sldId id="630" r:id="rId12"/>
    <p:sldId id="631" r:id="rId13"/>
    <p:sldId id="584" r:id="rId14"/>
    <p:sldId id="604" r:id="rId15"/>
    <p:sldId id="606" r:id="rId16"/>
    <p:sldId id="564" r:id="rId17"/>
    <p:sldId id="605" r:id="rId18"/>
    <p:sldId id="560" r:id="rId19"/>
    <p:sldId id="585" r:id="rId20"/>
    <p:sldId id="607" r:id="rId21"/>
    <p:sldId id="608" r:id="rId22"/>
    <p:sldId id="629" r:id="rId23"/>
    <p:sldId id="582" r:id="rId24"/>
    <p:sldId id="623" r:id="rId25"/>
    <p:sldId id="625" r:id="rId26"/>
    <p:sldId id="624" r:id="rId27"/>
    <p:sldId id="583" r:id="rId28"/>
    <p:sldId id="627" r:id="rId29"/>
    <p:sldId id="628" r:id="rId30"/>
    <p:sldId id="622" r:id="rId31"/>
    <p:sldId id="626" r:id="rId32"/>
    <p:sldId id="636" r:id="rId33"/>
    <p:sldId id="569" r:id="rId34"/>
    <p:sldId id="633" r:id="rId35"/>
    <p:sldId id="557" r:id="rId36"/>
    <p:sldId id="634" r:id="rId37"/>
    <p:sldId id="565" r:id="rId38"/>
    <p:sldId id="566" r:id="rId39"/>
    <p:sldId id="635" r:id="rId40"/>
    <p:sldId id="568" r:id="rId41"/>
    <p:sldId id="570" r:id="rId42"/>
    <p:sldId id="571" r:id="rId43"/>
    <p:sldId id="498" r:id="rId44"/>
    <p:sldId id="549" r:id="rId45"/>
    <p:sldId id="550" r:id="rId4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4660"/>
  </p:normalViewPr>
  <p:slideViewPr>
    <p:cSldViewPr snapToGrid="0">
      <p:cViewPr varScale="1">
        <p:scale>
          <a:sx n="183" d="100"/>
          <a:sy n="183" d="100"/>
        </p:scale>
        <p:origin x="193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E4AE53-AEC9-4EC5-A6B5-4A46B8DC2AAC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634CF-E06A-4EA3-8E64-862C2C42CC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1497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</a:t>
            </a:r>
          </a:p>
          <a:p>
            <a:r>
              <a:rPr lang="sv-SE" dirty="0"/>
              <a:t>Sammanfattning…</a:t>
            </a:r>
          </a:p>
          <a:p>
            <a:r>
              <a:rPr lang="sv-SE" dirty="0"/>
              <a:t>Frågor?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1624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>
                <a:solidFill>
                  <a:srgbClr val="5B9BD5"/>
                </a:solidFill>
                <a:latin typeface="Calibri" panose="020F0502020204030204" pitchFamily="34" charset="0"/>
              </a:rPr>
              <a:t>Väder </a:t>
            </a:r>
          </a:p>
          <a:p>
            <a:r>
              <a:rPr lang="sv-SE" dirty="0">
                <a:latin typeface="Calibri" panose="020F0502020204030204" pitchFamily="34" charset="0"/>
              </a:rPr>
              <a:t>Senaste nederbörd 21 och 21 juli, sammanlagt 13 mm</a:t>
            </a:r>
          </a:p>
          <a:p>
            <a:r>
              <a:rPr lang="sv-SE" dirty="0">
                <a:latin typeface="Calibri" panose="020F0502020204030204" pitchFamily="34" charset="0"/>
              </a:rPr>
              <a:t>Perioden maj till </a:t>
            </a:r>
            <a:r>
              <a:rPr lang="sv-SE" dirty="0" err="1">
                <a:latin typeface="Calibri" panose="020F0502020204030204" pitchFamily="34" charset="0"/>
              </a:rPr>
              <a:t>sept</a:t>
            </a:r>
            <a:r>
              <a:rPr lang="sv-SE" dirty="0">
                <a:latin typeface="Calibri" panose="020F0502020204030204" pitchFamily="34" charset="0"/>
              </a:rPr>
              <a:t>: 70 mm (en av de torraste på hela 1900-talet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- 08:00 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21°C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57%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1 m/s O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- 14:00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31°C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27%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3 m/s SSV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- 20:00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Temp: 26°C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Luftfuktighet: 33%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Vind: 5 m/s S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2255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>
                <a:solidFill>
                  <a:srgbClr val="5B9BD5"/>
                </a:solidFill>
                <a:latin typeface="Calibri" panose="020F0502020204030204" pitchFamily="34" charset="0"/>
              </a:rPr>
              <a:t>Väder </a:t>
            </a:r>
          </a:p>
          <a:p>
            <a:r>
              <a:rPr lang="sv-SE" dirty="0">
                <a:latin typeface="Calibri" panose="020F0502020204030204" pitchFamily="34" charset="0"/>
              </a:rPr>
              <a:t>Senaste nederbörd 21 och 21 juli, sammanlagt 13 mm</a:t>
            </a:r>
          </a:p>
          <a:p>
            <a:r>
              <a:rPr lang="sv-SE" dirty="0">
                <a:latin typeface="Calibri" panose="020F0502020204030204" pitchFamily="34" charset="0"/>
              </a:rPr>
              <a:t>Perioden maj till </a:t>
            </a:r>
            <a:r>
              <a:rPr lang="sv-SE" dirty="0" err="1">
                <a:latin typeface="Calibri" panose="020F0502020204030204" pitchFamily="34" charset="0"/>
              </a:rPr>
              <a:t>sept</a:t>
            </a:r>
            <a:r>
              <a:rPr lang="sv-SE" dirty="0">
                <a:latin typeface="Calibri" panose="020F0502020204030204" pitchFamily="34" charset="0"/>
              </a:rPr>
              <a:t>: 70 mm (en av de torraste på hela 1900-talet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- 08:00 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21°C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57%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1 m/s O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- 14:00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31°C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27%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3 m/s SSV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- 20:00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Temp: 26°C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Luftfuktighet: 33%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Vind: 5 m/s S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5650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GLÖM  INTE FOTA I RUMMET!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3814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0523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9749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77253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GLÖM  INTE FOTA I RUMMET!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43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4426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44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3318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45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0523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GLÖM  INTE FOTA I RUMMET!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3354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1" dirty="0">
                <a:solidFill>
                  <a:srgbClr val="5B9BD5"/>
                </a:solidFill>
                <a:latin typeface="Calibri" panose="020F0502020204030204" pitchFamily="34" charset="0"/>
              </a:rPr>
              <a:t>Väder </a:t>
            </a:r>
          </a:p>
          <a:p>
            <a:r>
              <a:rPr lang="sv-SE" dirty="0">
                <a:latin typeface="Calibri" panose="020F0502020204030204" pitchFamily="34" charset="0"/>
              </a:rPr>
              <a:t>Senaste nederbörd 21 och 21 juli, sammanlagt 13 mm</a:t>
            </a:r>
          </a:p>
          <a:p>
            <a:r>
              <a:rPr lang="sv-SE" dirty="0">
                <a:latin typeface="Calibri" panose="020F0502020204030204" pitchFamily="34" charset="0"/>
              </a:rPr>
              <a:t>Perioden maj till </a:t>
            </a:r>
            <a:r>
              <a:rPr lang="sv-SE" dirty="0" err="1">
                <a:latin typeface="Calibri" panose="020F0502020204030204" pitchFamily="34" charset="0"/>
              </a:rPr>
              <a:t>sept</a:t>
            </a:r>
            <a:r>
              <a:rPr lang="sv-SE" dirty="0">
                <a:latin typeface="Calibri" panose="020F0502020204030204" pitchFamily="34" charset="0"/>
              </a:rPr>
              <a:t>: 70 mm (en av de torraste på hela 1900-talet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- 08:00 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21°C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57%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1 m/s O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- 14:00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Temp: 31°C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Luftfuktighet: 27%</a:t>
            </a:r>
          </a:p>
          <a:p>
            <a:pPr fontAlgn="ctr">
              <a:buFont typeface="Arial" panose="020B0604020202020204" pitchFamily="34" charset="0"/>
              <a:buChar char="§"/>
            </a:pPr>
            <a:r>
              <a:rPr lang="sv-SE" dirty="0">
                <a:latin typeface="Calibri" panose="020F0502020204030204" pitchFamily="34" charset="0"/>
              </a:rPr>
              <a:t>Vind: 3 m/s SSV</a:t>
            </a:r>
          </a:p>
          <a:p>
            <a:r>
              <a:rPr lang="sv-SE" dirty="0">
                <a:latin typeface="Calibri" panose="020F0502020204030204" pitchFamily="34" charset="0"/>
              </a:rPr>
              <a:t>1 augusti  - 20:00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Temp: 26°C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Luftfuktighet: 33%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dirty="0">
                <a:latin typeface="Calibri" panose="020F0502020204030204" pitchFamily="34" charset="0"/>
              </a:rPr>
              <a:t>Vind: 5 m/s S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2255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700" dirty="0">
                <a:latin typeface="Calibri" panose="020F0502020204030204" pitchFamily="34" charset="0"/>
              </a:rPr>
              <a:t>Branden upptäcktes 1 augusti  (söndag)</a:t>
            </a:r>
          </a:p>
          <a:p>
            <a:r>
              <a:rPr lang="sv-SE" sz="1700" dirty="0">
                <a:latin typeface="Calibri" panose="020F0502020204030204" pitchFamily="34" charset="0"/>
              </a:rPr>
              <a:t> </a:t>
            </a:r>
          </a:p>
          <a:p>
            <a:r>
              <a:rPr lang="sv-SE" sz="1700" dirty="0">
                <a:latin typeface="Calibri" panose="020F0502020204030204" pitchFamily="34" charset="0"/>
              </a:rPr>
              <a:t> </a:t>
            </a:r>
          </a:p>
          <a:p>
            <a:r>
              <a:rPr lang="sv-SE" sz="1700" dirty="0">
                <a:latin typeface="Calibri" panose="020F0502020204030204" pitchFamily="34" charset="0"/>
              </a:rPr>
              <a:t>Huvudsaklig sydlig vind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10:58 larm om brand i </a:t>
            </a:r>
            <a:r>
              <a:rPr lang="sv-SE" sz="1700" dirty="0" err="1">
                <a:latin typeface="Calibri" panose="020F0502020204030204" pitchFamily="34" charset="0"/>
              </a:rPr>
              <a:t>Tyresta</a:t>
            </a:r>
            <a:r>
              <a:rPr lang="sv-SE" sz="1700" dirty="0">
                <a:latin typeface="Calibri" panose="020F0502020204030204" pitchFamily="34" charset="0"/>
              </a:rPr>
              <a:t> nationalpark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11:15 två resurser på plats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11:30 uppskattas branden vara 200 x 200 m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Planerad begränsningslinje mellan </a:t>
            </a:r>
            <a:r>
              <a:rPr lang="sv-SE" sz="1700" dirty="0" err="1">
                <a:latin typeface="Calibri" panose="020F0502020204030204" pitchFamily="34" charset="0"/>
              </a:rPr>
              <a:t>Bylsjön</a:t>
            </a:r>
            <a:r>
              <a:rPr lang="sv-SE" sz="1700" dirty="0">
                <a:latin typeface="Calibri" panose="020F0502020204030204" pitchFamily="34" charset="0"/>
              </a:rPr>
              <a:t> och </a:t>
            </a:r>
            <a:r>
              <a:rPr lang="sv-SE" sz="1700" dirty="0" err="1">
                <a:latin typeface="Calibri" panose="020F0502020204030204" pitchFamily="34" charset="0"/>
              </a:rPr>
              <a:t>Stensjön</a:t>
            </a:r>
            <a:endParaRPr lang="sv-SE" sz="1700" dirty="0">
              <a:latin typeface="Calibri" panose="020F0502020204030204" pitchFamily="34" charset="0"/>
            </a:endParaRP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12:30 första vattenbombning från helikopter. Lönlöst att angripa fronten.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13:00 överblick från helikopter ger insikten om att första planerade begränsningslinjen är överspelad. Ny planerad begränsningslinje 1 km norrut mellan </a:t>
            </a:r>
            <a:r>
              <a:rPr lang="sv-SE" sz="1700" dirty="0" err="1">
                <a:latin typeface="Calibri" panose="020F0502020204030204" pitchFamily="34" charset="0"/>
              </a:rPr>
              <a:t>Årsjön</a:t>
            </a:r>
            <a:r>
              <a:rPr lang="sv-SE" sz="1700" dirty="0">
                <a:latin typeface="Calibri" panose="020F0502020204030204" pitchFamily="34" charset="0"/>
              </a:rPr>
              <a:t>–Mörtsjön–</a:t>
            </a:r>
            <a:r>
              <a:rPr lang="sv-SE" sz="1700" dirty="0" err="1">
                <a:latin typeface="Calibri" panose="020F0502020204030204" pitchFamily="34" charset="0"/>
              </a:rPr>
              <a:t>Stensjön</a:t>
            </a:r>
            <a:endParaRPr lang="sv-SE" sz="1700" dirty="0">
              <a:latin typeface="Calibri" panose="020F0502020204030204" pitchFamily="34" charset="0"/>
            </a:endParaRP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17:00 uppskattad brandområde 1,5 x 1,5 km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20:45 karta uppritad med tre motorsprutor vid </a:t>
            </a:r>
            <a:r>
              <a:rPr lang="sv-SE" sz="1700" dirty="0" err="1">
                <a:latin typeface="Calibri" panose="020F0502020204030204" pitchFamily="34" charset="0"/>
              </a:rPr>
              <a:t>Långsjöns</a:t>
            </a:r>
            <a:r>
              <a:rPr lang="sv-SE" sz="1700" dirty="0">
                <a:latin typeface="Calibri" panose="020F0502020204030204" pitchFamily="34" charset="0"/>
              </a:rPr>
              <a:t> nordspets och nordöstra stränderna av </a:t>
            </a:r>
            <a:r>
              <a:rPr lang="sv-SE" sz="1700" dirty="0" err="1">
                <a:latin typeface="Calibri" panose="020F0502020204030204" pitchFamily="34" charset="0"/>
              </a:rPr>
              <a:t>Stensjön</a:t>
            </a:r>
            <a:r>
              <a:rPr lang="sv-SE" sz="1700" dirty="0">
                <a:latin typeface="Calibri" panose="020F0502020204030204" pitchFamily="34" charset="0"/>
              </a:rPr>
              <a:t> och </a:t>
            </a:r>
            <a:r>
              <a:rPr lang="sv-SE" sz="1700" dirty="0" err="1">
                <a:latin typeface="Calibri" panose="020F0502020204030204" pitchFamily="34" charset="0"/>
              </a:rPr>
              <a:t>Mårtsjön</a:t>
            </a:r>
            <a:r>
              <a:rPr lang="sv-SE" sz="1700" dirty="0">
                <a:latin typeface="Calibri" panose="020F0502020204030204" pitchFamily="34" charset="0"/>
              </a:rPr>
              <a:t> samt slangar. Begränsningslinje mellan </a:t>
            </a:r>
            <a:r>
              <a:rPr lang="sv-SE" sz="1700" dirty="0" err="1">
                <a:latin typeface="Calibri" panose="020F0502020204030204" pitchFamily="34" charset="0"/>
              </a:rPr>
              <a:t>Årsjön</a:t>
            </a:r>
            <a:r>
              <a:rPr lang="sv-SE" sz="1700" dirty="0">
                <a:latin typeface="Calibri" panose="020F0502020204030204" pitchFamily="34" charset="0"/>
              </a:rPr>
              <a:t> och </a:t>
            </a:r>
            <a:r>
              <a:rPr lang="sv-SE" sz="1700" dirty="0" err="1">
                <a:latin typeface="Calibri" panose="020F0502020204030204" pitchFamily="34" charset="0"/>
              </a:rPr>
              <a:t>Långsjön</a:t>
            </a:r>
            <a:endParaRPr lang="sv-SE" sz="1700" dirty="0">
              <a:latin typeface="Calibri" panose="020F0502020204030204" pitchFamily="34" charset="0"/>
            </a:endParaRP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Kronbränder observeras centralt</a:t>
            </a:r>
          </a:p>
          <a:p>
            <a:r>
              <a:rPr lang="sv-SE" sz="1700" dirty="0">
                <a:latin typeface="Calibri" panose="020F0502020204030204" pitchFamily="34" charset="0"/>
              </a:rPr>
              <a:t>2 aug (måndag)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Våt begränsningslinje SSO från </a:t>
            </a:r>
            <a:r>
              <a:rPr lang="sv-SE" sz="1700" dirty="0" err="1">
                <a:latin typeface="Calibri" panose="020F0502020204030204" pitchFamily="34" charset="0"/>
              </a:rPr>
              <a:t>Stensjöns</a:t>
            </a:r>
            <a:r>
              <a:rPr lang="sv-SE" sz="1700" dirty="0">
                <a:latin typeface="Calibri" panose="020F0502020204030204" pitchFamily="34" charset="0"/>
              </a:rPr>
              <a:t> västra del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Kronbränder observeras i norr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Eld observeras öster om </a:t>
            </a:r>
            <a:r>
              <a:rPr lang="sv-SE" sz="1700" dirty="0" err="1">
                <a:latin typeface="Calibri" panose="020F0502020204030204" pitchFamily="34" charset="0"/>
              </a:rPr>
              <a:t>Stensjön</a:t>
            </a:r>
            <a:r>
              <a:rPr lang="sv-SE" sz="1700" dirty="0">
                <a:latin typeface="Calibri" panose="020F0502020204030204" pitchFamily="34" charset="0"/>
              </a:rPr>
              <a:t>/Lanan - flygbrand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30-tal brandmän och 60 hemvärnsmän på plats</a:t>
            </a:r>
          </a:p>
          <a:p>
            <a:r>
              <a:rPr lang="sv-SE" sz="1700" dirty="0">
                <a:latin typeface="Calibri" panose="020F0502020204030204" pitchFamily="34" charset="0"/>
              </a:rPr>
              <a:t>3 aug (tisdag)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Slang utlagd med begränsningslinje mellan </a:t>
            </a:r>
            <a:r>
              <a:rPr lang="sv-SE" sz="1700" dirty="0" err="1">
                <a:latin typeface="Calibri" panose="020F0502020204030204" pitchFamily="34" charset="0"/>
              </a:rPr>
              <a:t>Bylsjön</a:t>
            </a:r>
            <a:r>
              <a:rPr lang="sv-SE" sz="1700" dirty="0">
                <a:latin typeface="Calibri" panose="020F0502020204030204" pitchFamily="34" charset="0"/>
              </a:rPr>
              <a:t> och Norra </a:t>
            </a:r>
            <a:r>
              <a:rPr lang="sv-SE" sz="1700" dirty="0" err="1">
                <a:latin typeface="Calibri" panose="020F0502020204030204" pitchFamily="34" charset="0"/>
              </a:rPr>
              <a:t>Årsjön</a:t>
            </a:r>
            <a:endParaRPr lang="sv-SE" sz="1700" dirty="0">
              <a:latin typeface="Calibri" panose="020F0502020204030204" pitchFamily="34" charset="0"/>
            </a:endParaRP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Kronbränder observeras i öster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200 personer från hemvärnet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Flera brandkårer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Ca 40 frivilliga från närområdet</a:t>
            </a:r>
          </a:p>
          <a:p>
            <a:r>
              <a:rPr lang="sv-SE" sz="1700" dirty="0">
                <a:latin typeface="Calibri" panose="020F0502020204030204" pitchFamily="34" charset="0"/>
              </a:rPr>
              <a:t>4 augusti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Som mest tio helikoptrar i arbete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400 personer från hemvärnet</a:t>
            </a:r>
          </a:p>
          <a:p>
            <a:pPr fontAlgn="ctr">
              <a:buFont typeface="Arial" panose="020B0604020202020204" pitchFamily="34" charset="0"/>
              <a:buChar char="•"/>
            </a:pPr>
            <a:r>
              <a:rPr lang="sv-SE" sz="1700" dirty="0">
                <a:latin typeface="Calibri" panose="020F0502020204030204" pitchFamily="34" charset="0"/>
              </a:rPr>
              <a:t>Ca 40 pumpar lades ut totalt</a:t>
            </a:r>
          </a:p>
          <a:p>
            <a:r>
              <a:rPr lang="sv-SE" sz="1700" dirty="0">
                <a:latin typeface="Calibri" panose="020F0502020204030204" pitchFamily="34" charset="0"/>
              </a:rPr>
              <a:t> </a:t>
            </a:r>
          </a:p>
          <a:p>
            <a:r>
              <a:rPr lang="sv-SE" sz="1700" dirty="0">
                <a:latin typeface="Calibri" panose="020F0502020204030204" pitchFamily="34" charset="0"/>
              </a:rPr>
              <a:t>12 aug - räddningsinsats avslutad</a:t>
            </a:r>
          </a:p>
          <a:p>
            <a:pPr marL="330830"/>
            <a:r>
              <a:rPr lang="sv-SE" sz="1700" dirty="0">
                <a:latin typeface="Calibri" panose="020F0502020204030204" pitchFamily="34" charset="0"/>
              </a:rPr>
              <a:t> </a:t>
            </a:r>
          </a:p>
          <a:p>
            <a:pPr marL="330830"/>
            <a:r>
              <a:rPr lang="sv-SE" sz="1700" dirty="0">
                <a:latin typeface="Calibri" panose="020F0502020204030204" pitchFamily="34" charset="0"/>
              </a:rPr>
              <a:t> 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8303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GLÖM  INTE FOTA I RUMMET!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3868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b="1" dirty="0">
                <a:solidFill>
                  <a:srgbClr val="5B9BD5"/>
                </a:solidFill>
                <a:effectLst/>
                <a:latin typeface="Calibri" panose="020F0502020204030204" pitchFamily="34" charset="0"/>
              </a:rPr>
              <a:t>Väder 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dirty="0">
                <a:effectLst/>
                <a:latin typeface="Calibri" panose="020F0502020204030204" pitchFamily="34" charset="0"/>
              </a:rPr>
              <a:t>Senaste nederbörd 21 och 21 juli, sammanlagt 13 mm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dirty="0">
                <a:effectLst/>
                <a:latin typeface="Calibri" panose="020F0502020204030204" pitchFamily="34" charset="0"/>
              </a:rPr>
              <a:t>Perioden maj till </a:t>
            </a:r>
            <a:r>
              <a:rPr lang="sv-SE" sz="1200" dirty="0" err="1">
                <a:effectLst/>
                <a:latin typeface="Calibri" panose="020F0502020204030204" pitchFamily="34" charset="0"/>
              </a:rPr>
              <a:t>sept</a:t>
            </a:r>
            <a:r>
              <a:rPr lang="sv-SE" sz="1200" dirty="0">
                <a:effectLst/>
                <a:latin typeface="Calibri" panose="020F0502020204030204" pitchFamily="34" charset="0"/>
              </a:rPr>
              <a:t>: 70 mm (en av de torraste på hela 1900-talet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dirty="0">
                <a:effectLst/>
                <a:latin typeface="Calibri" panose="020F0502020204030204" pitchFamily="34" charset="0"/>
              </a:rPr>
              <a:t>1 augusti  - 08:00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Temp: 21°C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Luftfuktighet: 57%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Vind: 1 m/s O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dirty="0">
                <a:effectLst/>
                <a:latin typeface="Calibri" panose="020F0502020204030204" pitchFamily="34" charset="0"/>
              </a:rPr>
              <a:t>1 augusti  - 14:00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Temp: 31°C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Luftfuktighet: 27%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§"/>
            </a:pPr>
            <a:r>
              <a:rPr lang="sv-SE" sz="1200" dirty="0">
                <a:effectLst/>
                <a:latin typeface="Calibri" panose="020F0502020204030204" pitchFamily="34" charset="0"/>
              </a:rPr>
              <a:t>Vind: 3 m/s SSV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200" dirty="0">
                <a:effectLst/>
                <a:latin typeface="Calibri" panose="020F0502020204030204" pitchFamily="34" charset="0"/>
              </a:rPr>
              <a:t>1 augusti  - 20:00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200" dirty="0">
                <a:effectLst/>
                <a:latin typeface="Calibri" panose="020F0502020204030204" pitchFamily="34" charset="0"/>
              </a:rPr>
              <a:t>Temp: 26°C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200" dirty="0">
                <a:effectLst/>
                <a:latin typeface="Calibri" panose="020F0502020204030204" pitchFamily="34" charset="0"/>
              </a:rPr>
              <a:t>Luftfuktighet: 33%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200" dirty="0">
                <a:effectLst/>
                <a:latin typeface="Calibri" panose="020F0502020204030204" pitchFamily="34" charset="0"/>
              </a:rPr>
              <a:t>Vind: 5 m/s S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2255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5766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Branden upptäcktes 1 augusti  (söndag)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 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 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Huvudsaklig sydlig vind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10:58 larm om brand i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Tyresta</a:t>
            </a:r>
            <a:r>
              <a:rPr lang="sv-SE" sz="1800" dirty="0">
                <a:effectLst/>
                <a:latin typeface="Calibri" panose="020F0502020204030204" pitchFamily="34" charset="0"/>
              </a:rPr>
              <a:t> nationalpark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11:15 två resurser på plats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11:30 uppskattas branden vara 200 x 200 m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Planerad begränsningslinje mellan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Bylsjön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 och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Stensjön</a:t>
            </a:r>
            <a:endParaRPr lang="sv-SE" sz="1800" dirty="0">
              <a:effectLst/>
              <a:latin typeface="Calibri" panose="020F0502020204030204" pitchFamily="34" charset="0"/>
            </a:endParaRP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12:30 första vattenbombning från helikopter. Lönlöst att angripa fronten.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13:00 överblick från helikopter ger insikten om att första planerade begränsningslinjen är överspelad. Ny planerad begränsningslinje 1 km norrut mellan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Årsjön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–Mörtsjön–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Stensjön</a:t>
            </a:r>
            <a:endParaRPr lang="sv-SE" sz="1800" dirty="0">
              <a:effectLst/>
              <a:latin typeface="Calibri" panose="020F0502020204030204" pitchFamily="34" charset="0"/>
            </a:endParaRP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17:00 uppskattad brandområde 1,5 x 1,5 km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20:45 karta uppritad med tre motorsprutor vid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Långsjöns</a:t>
            </a:r>
            <a:r>
              <a:rPr lang="sv-SE" sz="1800" dirty="0">
                <a:effectLst/>
                <a:latin typeface="Calibri" panose="020F0502020204030204" pitchFamily="34" charset="0"/>
              </a:rPr>
              <a:t> nordspets och nordöstra stränderna av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Stensjön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 och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Mårtsjön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 samt slangar. Begränsningslinje mellan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Årsjön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 och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Långsjön</a:t>
            </a:r>
            <a:endParaRPr lang="sv-SE" sz="1800" dirty="0">
              <a:effectLst/>
              <a:latin typeface="Calibri" panose="020F0502020204030204" pitchFamily="34" charset="0"/>
            </a:endParaRP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Kronbränder observeras centralt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2 aug (måndag)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Våt begränsningslinje SSO från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Stensjöns</a:t>
            </a:r>
            <a:r>
              <a:rPr lang="sv-SE" sz="1800" dirty="0">
                <a:effectLst/>
                <a:latin typeface="Calibri" panose="020F0502020204030204" pitchFamily="34" charset="0"/>
              </a:rPr>
              <a:t> västra del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Kronbränder observeras i norr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Eld observeras öster om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Stensjön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/Lanan - flygbrand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30-tal brandmän och 60 hemvärnsmän på plats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3 aug (tisdag)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Slang utlagd med begränsningslinje mellan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Bylsjön</a:t>
            </a:r>
            <a:r>
              <a:rPr lang="sv-SE" sz="1800" dirty="0">
                <a:effectLst/>
                <a:latin typeface="Calibri" panose="020F0502020204030204" pitchFamily="34" charset="0"/>
              </a:rPr>
              <a:t> och Norra </a:t>
            </a:r>
            <a:r>
              <a:rPr lang="sv-SE" sz="1800" dirty="0" err="1">
                <a:effectLst/>
                <a:latin typeface="Calibri" panose="020F0502020204030204" pitchFamily="34" charset="0"/>
              </a:rPr>
              <a:t>Årsjön</a:t>
            </a:r>
            <a:endParaRPr lang="sv-SE" sz="1800" dirty="0">
              <a:effectLst/>
              <a:latin typeface="Calibri" panose="020F0502020204030204" pitchFamily="34" charset="0"/>
            </a:endParaRP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Kronbränder observeras i öster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200 personer från hemvärnet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Flera brandkårer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Ca 40 frivilliga från närområdet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4 augusti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Som mest tio helikoptrar i arbete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400 personer från hemvärnet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1800" dirty="0">
                <a:effectLst/>
                <a:latin typeface="Calibri" panose="020F0502020204030204" pitchFamily="34" charset="0"/>
              </a:rPr>
              <a:t>Ca 40 pumpar lades ut totalt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 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12 aug - räddningsinsats avslutad</a:t>
            </a:r>
          </a:p>
          <a:p>
            <a:pPr marL="34290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 </a:t>
            </a:r>
          </a:p>
          <a:p>
            <a:pPr marL="342900" marR="0" rtl="0">
              <a:spcBef>
                <a:spcPts val="0"/>
              </a:spcBef>
              <a:spcAft>
                <a:spcPts val="0"/>
              </a:spcAft>
            </a:pPr>
            <a:r>
              <a:rPr lang="sv-SE" sz="1800" dirty="0">
                <a:effectLst/>
                <a:latin typeface="Calibri" panose="020F0502020204030204" pitchFamily="34" charset="0"/>
              </a:rPr>
              <a:t> 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83031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GLÖM  INTE FOTA I RUMMET!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B5BDE0-2AF4-4B7F-B8A9-D7264DA66EE4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4795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ED924DB-7931-8D15-122E-DCC40471F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3975EBD-309F-680E-44FE-BC5A971D2B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7E699EA-656B-82C9-24F9-48F36121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ECDE480-9AC2-3B27-9D69-58725DA4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D72BD21-B35C-2845-F0E7-C8C0AA914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918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BF010F-5B2D-E908-E93E-BFEE6C1F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D81A4A6-C088-377A-DFC1-378311C4D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7882856-7195-2579-9499-33ADC1382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F540C64-F4D8-35FF-0747-7072E20C1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DC9F147-7A5E-A721-D343-6BEA3DF5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2860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90E2E99E-8D96-2ABD-0CD9-E54D96E36B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FFBEFEE9-29EF-1848-AF98-92C99B9F5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CE2C428-1DBF-C17C-8E8B-AF162DC03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FDAC6A7-4647-0EE2-DD87-D0FD2E496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110BC06-2C49-F448-D144-D95DA1BDC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5002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9464C46-CFE4-2DB1-4919-139912D93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AC7201A-347B-811C-A196-A126C498C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5838486-0655-98AB-2C2B-FCFC6B91F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9618899-7591-6A33-2ACF-84E14BEBB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DF53945-0443-0A37-76D5-C73EC3625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64465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7664058-1369-8D05-FFA9-C39CC1A9C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9CDAD48E-97A1-D37F-F0CF-CFA442B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5D3FD08-25B9-CB39-EEBF-C2E7AEC54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6BCB43D-AD3F-4F70-EDB0-7D89E742C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D85EF13-2B0B-8D48-A1EC-2982B0CD6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534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61A3432-09B6-8F0D-3977-DED1BAC4B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B6F7F7D-3C20-96C4-6BEC-A54E256156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7112DFF-A37C-1444-379D-1D5A01E5F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E9E8F91-A438-A35F-DFBC-246F0162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EAD4B59-AB41-17CB-7DF5-7B6A1B47A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6EA6931-EDE5-68C9-7B6D-3DE6F60E7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513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7A6EE50-9FD8-FBE9-F37C-39133B4C1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30CEE4B-9D9D-F7A1-D55B-81C49964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5FDA0B7-4FBD-C31E-1300-FACFEF065D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E8FCA39-AE70-AC7A-69BD-B86D9DC5AA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97BC5BAB-392E-0652-43BF-F0AFBACCAB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3824D11-6F1F-20E8-08D9-0F114AFF2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CF503A8E-DB38-4DBD-7AE0-CBA1E3D2B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443D4A5E-A14C-5153-670B-51A8A6962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590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D85AAE3-AE48-33FA-4170-C9B5104B3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8A211FB5-502F-2AAB-A810-126122575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EA959D44-EEA7-D372-4F93-88FDEC8B7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38238BB-81F3-31C8-6CF7-B8907136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4761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C1044AAA-7C29-B2C3-1E4D-203990BF1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330855BB-594A-0E38-EF1E-DC4C74268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527A0A8-A893-534F-B86B-2F315EABF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281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8FD4F69-CE3E-CCE8-B88E-0B062C0A9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316A9B9-3984-32D5-672F-E7F11E291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E306D45-D313-8B87-219B-C04805DA3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A4F162F-F2EF-2D94-AEF0-ABBA48928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EC823CD2-EF0E-062B-4816-A3B01ADDB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7200350-DF67-A807-F279-883F7B570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5508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6786C62-B8F1-15DD-793B-88AD7434B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0EA2D354-A564-DA88-2019-FF6870B039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087ACBB2-D5D8-E8EF-64EC-8EA4BE79E0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0BF6C86-6174-02BA-DBB1-5AFE85404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7A8E4F4-1D1B-8C16-9056-1EE6C755B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607C949-22E8-D4F5-858B-4A0C93654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921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BD1965ED-6454-8F65-A139-41BA17CA4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76FF8F3-1326-4640-E85E-43085CEC5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55C288B-0A55-BD7A-DA47-34278FCA0F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A5B2A-C7E4-4607-975B-3AAADB264010}" type="datetimeFigureOut">
              <a:rPr lang="sv-SE" smtClean="0"/>
              <a:t>2024-05-14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518E0EE-8B7A-7A60-0AF8-6BB92F393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75F689E-2628-10C0-BE0A-980ADFD20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68BA4-7288-40FB-AEE5-85FFA3AEB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237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2614F323-DF0F-43E0-8B61-4D9927A24D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sz="5400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Scenarioövningar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2BA4AC44-D56C-4D41-A703-7A6A2E017B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81" y="4365104"/>
            <a:ext cx="1800000" cy="18000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ED47B83B-65C0-48F0-916B-1B0D277782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163" y="4365104"/>
            <a:ext cx="1800000" cy="1800000"/>
          </a:xfrm>
          <a:prstGeom prst="rect">
            <a:avLst/>
          </a:prstGeom>
        </p:spPr>
      </p:pic>
      <p:pic>
        <p:nvPicPr>
          <p:cNvPr id="8" name="Platshållare för innehåll 3">
            <a:extLst>
              <a:ext uri="{FF2B5EF4-FFF2-40B4-BE49-F238E27FC236}">
                <a16:creationId xmlns:a16="http://schemas.microsoft.com/office/drawing/2014/main" id="{C4B48FFC-A7F7-4B74-92D4-18EB041292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/>
          <a:stretch/>
        </p:blipFill>
        <p:spPr>
          <a:xfrm>
            <a:off x="7969955" y="4365104"/>
            <a:ext cx="1805453" cy="18000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9" name="Platshållare för innehåll 6">
            <a:extLst>
              <a:ext uri="{FF2B5EF4-FFF2-40B4-BE49-F238E27FC236}">
                <a16:creationId xmlns:a16="http://schemas.microsoft.com/office/drawing/2014/main" id="{A2D461A6-CCF9-49E2-BC50-952E43E75B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/>
          <a:stretch/>
        </p:blipFill>
        <p:spPr>
          <a:xfrm>
            <a:off x="6096000" y="4365104"/>
            <a:ext cx="1807200" cy="180174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10" name="Platshållare för innehåll 6">
            <a:extLst>
              <a:ext uri="{FF2B5EF4-FFF2-40B4-BE49-F238E27FC236}">
                <a16:creationId xmlns:a16="http://schemas.microsoft.com/office/drawing/2014/main" id="{61C05418-219D-4299-A651-C1CE8ACA6E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/>
          <a:stretch/>
        </p:blipFill>
        <p:spPr>
          <a:xfrm>
            <a:off x="4222044" y="4365104"/>
            <a:ext cx="1807201" cy="180174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62029D00-1E57-4756-8D7E-9D4FE4385D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89" y="4365104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24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DF27C50-042A-4C77-A7DE-BA93F18B2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14" y="2708920"/>
            <a:ext cx="4162772" cy="4162772"/>
          </a:xfrm>
          <a:prstGeom prst="rect">
            <a:avLst/>
          </a:prstGeom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88DA5933-2F04-4285-96CD-C7D0D463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96752"/>
            <a:ext cx="10363200" cy="1010542"/>
          </a:xfrm>
        </p:spPr>
        <p:txBody>
          <a:bodyPr>
            <a:normAutofit/>
          </a:bodyPr>
          <a:lstStyle/>
          <a:p>
            <a:r>
              <a:rPr lang="sv-SE" sz="6000" b="1" dirty="0" err="1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Tyresta</a:t>
            </a:r>
            <a:endParaRPr lang="sv-SE" sz="6000" b="1" dirty="0">
              <a:solidFill>
                <a:srgbClr val="D7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988C1B9F-F085-444C-826D-B4694B55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2276872"/>
            <a:ext cx="10369152" cy="69492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sv-SE" sz="32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Övningsscenario</a:t>
            </a:r>
          </a:p>
        </p:txBody>
      </p:sp>
    </p:spTree>
    <p:extLst>
      <p:ext uri="{BB962C8B-B14F-4D97-AF65-F5344CB8AC3E}">
        <p14:creationId xmlns:p14="http://schemas.microsoft.com/office/powerpoint/2010/main" val="3396326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Larm inkommet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aug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10.58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dirty="0"/>
              <a:t>18,29477°E 59,17508°N </a:t>
            </a:r>
            <a:br>
              <a:rPr lang="sv-SE" b="1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Skogsbrand i </a:t>
            </a:r>
            <a:r>
              <a:rPr lang="sv-SE" dirty="0" err="1"/>
              <a:t>Tyresta</a:t>
            </a:r>
            <a:r>
              <a:rPr lang="sv-SE" dirty="0"/>
              <a:t> nationalpark</a:t>
            </a:r>
          </a:p>
          <a:p>
            <a:r>
              <a:rPr lang="sv-SE" dirty="0">
                <a:sym typeface="Wingdings" panose="05000000000000000000" pitchFamily="2" charset="2"/>
              </a:rPr>
              <a:t> </a:t>
            </a:r>
            <a:r>
              <a:rPr lang="sv-SE" dirty="0"/>
              <a:t>Skapa ett händelse-ID: </a:t>
            </a:r>
            <a:r>
              <a:rPr lang="sv-SE" dirty="0" err="1"/>
              <a:t>Tyresta</a:t>
            </a:r>
            <a:r>
              <a:rPr lang="sv-SE" dirty="0"/>
              <a:t> nationalpark 240801</a:t>
            </a:r>
          </a:p>
        </p:txBody>
      </p:sp>
    </p:spTree>
    <p:extLst>
      <p:ext uri="{BB962C8B-B14F-4D97-AF65-F5344CB8AC3E}">
        <p14:creationId xmlns:p14="http://schemas.microsoft.com/office/powerpoint/2010/main" val="3671392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510976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Larm inkommet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aug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10.58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dirty="0"/>
              <a:t>18,29477°E 59,17508°N</a:t>
            </a:r>
            <a:br>
              <a:rPr lang="sv-SE" b="1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1916832"/>
            <a:ext cx="10972800" cy="3888432"/>
          </a:xfrm>
        </p:spPr>
        <p:txBody>
          <a:bodyPr/>
          <a:lstStyle/>
          <a:p>
            <a:r>
              <a:rPr lang="sv-SE" dirty="0"/>
              <a:t>Skogsbrand i </a:t>
            </a:r>
            <a:r>
              <a:rPr lang="sv-SE" dirty="0" err="1"/>
              <a:t>Tyresta</a:t>
            </a:r>
            <a:r>
              <a:rPr lang="sv-SE" dirty="0"/>
              <a:t> nationalpark långt från farbar väg</a:t>
            </a:r>
          </a:p>
          <a:p>
            <a:r>
              <a:rPr lang="sv-SE" dirty="0"/>
              <a:t>Räddningstjänst ut 11:15 och det är mycket torrt och blåser SSV</a:t>
            </a:r>
          </a:p>
          <a:p>
            <a:r>
              <a:rPr lang="sv-SE" dirty="0"/>
              <a:t>Branden är okontrollerbar, och sprider sig. </a:t>
            </a:r>
            <a:br>
              <a:rPr lang="sv-SE" dirty="0"/>
            </a:br>
            <a:r>
              <a:rPr lang="sv-SE" dirty="0"/>
              <a:t>150 * 150 m i dalgång, begränsningslinjer planeras</a:t>
            </a:r>
          </a:p>
          <a:p>
            <a:r>
              <a:rPr lang="sv-SE" dirty="0"/>
              <a:t>Helikopter begärs och överflygning ger att begränsningslinjer är överspelade</a:t>
            </a:r>
          </a:p>
          <a:p>
            <a:r>
              <a:rPr lang="sv-SE" dirty="0"/>
              <a:t>Man begär understöd av GIS-resurs 13:00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2C09802E-A78D-8AAC-7A42-297B0063E3F2}"/>
              </a:ext>
            </a:extLst>
          </p:cNvPr>
          <p:cNvSpPr txBox="1"/>
          <p:nvPr/>
        </p:nvSpPr>
        <p:spPr>
          <a:xfrm>
            <a:off x="9296152" y="5013176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1 augusti  - 08:00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57%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1 m/s O</a:t>
            </a:r>
          </a:p>
        </p:txBody>
      </p:sp>
    </p:spTree>
    <p:extLst>
      <p:ext uri="{BB962C8B-B14F-4D97-AF65-F5344CB8AC3E}">
        <p14:creationId xmlns:p14="http://schemas.microsoft.com/office/powerpoint/2010/main" val="2348895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objekt 17">
            <a:extLst>
              <a:ext uri="{FF2B5EF4-FFF2-40B4-BE49-F238E27FC236}">
                <a16:creationId xmlns:a16="http://schemas.microsoft.com/office/drawing/2014/main" id="{4CCB5DD2-A4D5-5321-797E-8190D4B68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8" r="17762" b="14885"/>
          <a:stretch/>
        </p:blipFill>
        <p:spPr>
          <a:xfrm>
            <a:off x="-14464" y="-15111"/>
            <a:ext cx="12206464" cy="6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75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0EDC9F2-4BE7-CD8C-ED67-39BE8DF1C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5949917-6371-E8E2-2B23-DF65B1438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E8250A31-B06E-C37C-4971-36EF9E0C3A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2624" y="-195464"/>
            <a:ext cx="12267846" cy="80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2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17FFB09-3CF3-3618-445F-4FC63582C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E822A99-1016-EA07-8B8F-B80286787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B96DD800-DF4A-EA6B-8380-72759C350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" r="17765" b="14439"/>
          <a:stretch/>
        </p:blipFill>
        <p:spPr>
          <a:xfrm>
            <a:off x="-12242" y="-3079"/>
            <a:ext cx="12193644" cy="6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86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3D4DF8-42C9-488D-B7CD-CE404B9B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53" y="404664"/>
            <a:ext cx="10972800" cy="1143000"/>
          </a:xfrm>
        </p:spPr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aug kl. 15.00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1FB5A73-5B28-4AE2-8C60-7F8BEA0B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653" y="1412776"/>
            <a:ext cx="10972800" cy="3888432"/>
          </a:xfrm>
        </p:spPr>
        <p:txBody>
          <a:bodyPr>
            <a:normAutofit lnSpcReduction="10000"/>
          </a:bodyPr>
          <a:lstStyle/>
          <a:p>
            <a:r>
              <a:rPr lang="sv-SE" b="1" dirty="0"/>
              <a:t>Rita in startpunkt, koordinater 18,29477°E 59,17508°N</a:t>
            </a:r>
          </a:p>
          <a:p>
            <a:r>
              <a:rPr lang="sv-SE" dirty="0"/>
              <a:t>Branden sprider sig i nordlig riktning</a:t>
            </a:r>
          </a:p>
          <a:p>
            <a:r>
              <a:rPr lang="sv-SE" dirty="0"/>
              <a:t>Räddningstjänst har fått bild av brandflyget som visar brandens utbredning</a:t>
            </a:r>
          </a:p>
          <a:p>
            <a:pPr lvl="1"/>
            <a:r>
              <a:rPr lang="sv-SE" b="1" dirty="0"/>
              <a:t>Rita in brandutbredning</a:t>
            </a:r>
          </a:p>
          <a:p>
            <a:r>
              <a:rPr lang="sv-SE" dirty="0"/>
              <a:t>Vinden ligger på 3 m/s SSV</a:t>
            </a:r>
          </a:p>
          <a:p>
            <a:r>
              <a:rPr lang="sv-SE" dirty="0"/>
              <a:t>Presumtiv utbredning </a:t>
            </a:r>
            <a:r>
              <a:rPr lang="sv-SE" dirty="0" err="1"/>
              <a:t>kl</a:t>
            </a:r>
            <a:r>
              <a:rPr lang="sv-SE" dirty="0"/>
              <a:t> 17.00 och 19.00 </a:t>
            </a:r>
            <a:br>
              <a:rPr lang="sv-SE" dirty="0"/>
            </a:br>
            <a:r>
              <a:rPr lang="sv-SE" dirty="0"/>
              <a:t>efterfrågas</a:t>
            </a:r>
          </a:p>
          <a:p>
            <a:pPr lvl="1"/>
            <a:r>
              <a:rPr lang="sv-SE" b="1" dirty="0"/>
              <a:t>Rita in beräknad brandutbredning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01BFCD2-979E-5185-E92E-CBE2C417FAB8}"/>
              </a:ext>
            </a:extLst>
          </p:cNvPr>
          <p:cNvSpPr txBox="1"/>
          <p:nvPr/>
        </p:nvSpPr>
        <p:spPr>
          <a:xfrm>
            <a:off x="9296152" y="5013176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1 augusti  -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14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31°C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27%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3 m/s SSV</a:t>
            </a:r>
          </a:p>
        </p:txBody>
      </p:sp>
    </p:spTree>
    <p:extLst>
      <p:ext uri="{BB962C8B-B14F-4D97-AF65-F5344CB8AC3E}">
        <p14:creationId xmlns:p14="http://schemas.microsoft.com/office/powerpoint/2010/main" val="789651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286899E-BBE3-F8BB-EE06-2473F735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B7C4881-FB2C-B5FA-07BC-0F5DC3968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3B77C16F-EDBE-88A5-D2E8-123FB751D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7" r="17737" b="15032"/>
          <a:stretch/>
        </p:blipFill>
        <p:spPr>
          <a:xfrm>
            <a:off x="-11827" y="-19588"/>
            <a:ext cx="12203827" cy="6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68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AF0946-2526-4A2D-A112-BC3B29A4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Åtgärder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3001B27-DB9A-4D05-94BC-F71321333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Hur jobbar räddningstjänsten?</a:t>
            </a:r>
          </a:p>
          <a:p>
            <a:pPr lvl="1"/>
            <a:r>
              <a:rPr lang="sv-SE" dirty="0"/>
              <a:t>Rita in begränsningslinjer</a:t>
            </a:r>
          </a:p>
          <a:p>
            <a:pPr lvl="1"/>
            <a:r>
              <a:rPr lang="sv-SE" dirty="0"/>
              <a:t>Ledningsplats</a:t>
            </a:r>
          </a:p>
          <a:p>
            <a:pPr lvl="1"/>
            <a:r>
              <a:rPr lang="sv-SE" dirty="0"/>
              <a:t>Sjöar för skopning</a:t>
            </a:r>
          </a:p>
          <a:p>
            <a:pPr lvl="1"/>
            <a:r>
              <a:rPr lang="sv-SE" dirty="0"/>
              <a:t>Vattenbombning</a:t>
            </a:r>
          </a:p>
          <a:p>
            <a:pPr lvl="1"/>
            <a:r>
              <a:rPr lang="sv-SE" dirty="0"/>
              <a:t>Avspärrade vägar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37804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3D4DF8-42C9-488D-B7CD-CE404B9B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53" y="404664"/>
            <a:ext cx="10972800" cy="1143000"/>
          </a:xfrm>
        </p:spPr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aug kl. 18.00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1FB5A73-5B28-4AE2-8C60-7F8BEA0B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653" y="1700808"/>
            <a:ext cx="10972800" cy="3888432"/>
          </a:xfrm>
        </p:spPr>
        <p:txBody>
          <a:bodyPr/>
          <a:lstStyle/>
          <a:p>
            <a:r>
              <a:rPr lang="sv-SE" dirty="0"/>
              <a:t>Vinden ligger på 7 m/s SO</a:t>
            </a:r>
          </a:p>
          <a:p>
            <a:r>
              <a:rPr lang="sv-SE" dirty="0"/>
              <a:t>En ny brandutbredning finns tillgänglig</a:t>
            </a:r>
          </a:p>
          <a:p>
            <a:pPr lvl="1"/>
            <a:r>
              <a:rPr lang="sv-SE" b="1" dirty="0"/>
              <a:t>Rita in ny brandutbredning och sätt den gamla till inaktuell</a:t>
            </a:r>
          </a:p>
          <a:p>
            <a:r>
              <a:rPr lang="sv-SE" dirty="0"/>
              <a:t>Hoppbränder har noterats av brandflyget.</a:t>
            </a:r>
          </a:p>
          <a:p>
            <a:r>
              <a:rPr lang="sv-SE" dirty="0"/>
              <a:t>Vilka åtgärder sätter räddningstjänsten in nu? Är det några gamla som blir inaktuella?</a:t>
            </a:r>
          </a:p>
        </p:txBody>
      </p:sp>
    </p:spTree>
    <p:extLst>
      <p:ext uri="{BB962C8B-B14F-4D97-AF65-F5344CB8AC3E}">
        <p14:creationId xmlns:p14="http://schemas.microsoft.com/office/powerpoint/2010/main" val="2366672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DF27C50-042A-4C77-A7DE-BA93F18B2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14" y="2708920"/>
            <a:ext cx="4162772" cy="4162772"/>
          </a:xfrm>
          <a:prstGeom prst="rect">
            <a:avLst/>
          </a:prstGeom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88DA5933-2F04-4285-96CD-C7D0D463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96752"/>
            <a:ext cx="10363200" cy="1010542"/>
          </a:xfrm>
        </p:spPr>
        <p:txBody>
          <a:bodyPr>
            <a:normAutofit/>
          </a:bodyPr>
          <a:lstStyle/>
          <a:p>
            <a:r>
              <a:rPr lang="sv-SE" sz="6000" b="1" dirty="0" err="1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Mästocka</a:t>
            </a:r>
            <a:r>
              <a:rPr lang="sv-SE" sz="60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(Halland)</a:t>
            </a:r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988C1B9F-F085-444C-826D-B4694B55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2276872"/>
            <a:ext cx="10369152" cy="69492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sv-SE" sz="32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Övningsscenario</a:t>
            </a:r>
          </a:p>
        </p:txBody>
      </p:sp>
    </p:spTree>
    <p:extLst>
      <p:ext uri="{BB962C8B-B14F-4D97-AF65-F5344CB8AC3E}">
        <p14:creationId xmlns:p14="http://schemas.microsoft.com/office/powerpoint/2010/main" val="2905333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FB6C72-C755-6411-1B57-1FA9FB25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03D5CD1-70ED-30C5-64A1-8E7E61DB08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FC7A362D-BD33-5687-9D60-703F9EC2D5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4" r="17845" b="14771"/>
          <a:stretch/>
        </p:blipFill>
        <p:spPr>
          <a:xfrm>
            <a:off x="-14464" y="-15111"/>
            <a:ext cx="12206464" cy="6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18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17C0AB8-5AC3-47A1-7607-32331E672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BD788FF-52AA-0998-178B-047D8FF19C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3F947DE-41ED-4F9F-2DDA-B2F19D0EB5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" r="17720" b="14750"/>
          <a:stretch/>
        </p:blipFill>
        <p:spPr>
          <a:xfrm>
            <a:off x="-20997" y="-12032"/>
            <a:ext cx="12206464" cy="6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67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DF27C50-042A-4C77-A7DE-BA93F18B2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14" y="2708920"/>
            <a:ext cx="4162772" cy="4162772"/>
          </a:xfrm>
          <a:prstGeom prst="rect">
            <a:avLst/>
          </a:prstGeom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88DA5933-2F04-4285-96CD-C7D0D463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96752"/>
            <a:ext cx="10363200" cy="1010542"/>
          </a:xfrm>
        </p:spPr>
        <p:txBody>
          <a:bodyPr/>
          <a:lstStyle/>
          <a:p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Orust</a:t>
            </a:r>
            <a:endParaRPr lang="sv-SE" sz="6000" b="1" dirty="0">
              <a:solidFill>
                <a:srgbClr val="D7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988C1B9F-F085-444C-826D-B4694B55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2276872"/>
            <a:ext cx="10369152" cy="69492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sv-SE" sz="32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Övningsscenario</a:t>
            </a:r>
          </a:p>
        </p:txBody>
      </p:sp>
    </p:spTree>
    <p:extLst>
      <p:ext uri="{BB962C8B-B14F-4D97-AF65-F5344CB8AC3E}">
        <p14:creationId xmlns:p14="http://schemas.microsoft.com/office/powerpoint/2010/main" val="1452998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888" y="447102"/>
            <a:ext cx="879876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Larm inkommet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juni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10.45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dirty="0"/>
              <a:t>294398E 6452283N </a:t>
            </a:r>
            <a:br>
              <a:rPr lang="pt-BR" sz="2400" i="1" dirty="0"/>
            </a:br>
            <a:r>
              <a:rPr lang="pt-BR" sz="2400" i="1" dirty="0"/>
              <a:t>11,50465°E 58,16389°N </a:t>
            </a:r>
            <a:br>
              <a:rPr lang="pt-BR" sz="2400" i="1" dirty="0"/>
            </a:br>
            <a:br>
              <a:rPr lang="sv-SE" b="1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564904"/>
            <a:ext cx="10972800" cy="3168353"/>
          </a:xfrm>
        </p:spPr>
        <p:txBody>
          <a:bodyPr>
            <a:normAutofit lnSpcReduction="10000"/>
          </a:bodyPr>
          <a:lstStyle/>
          <a:p>
            <a:r>
              <a:rPr lang="sv-SE" dirty="0"/>
              <a:t>Det brinner i en avfallsanläggning på Orust</a:t>
            </a:r>
          </a:p>
          <a:p>
            <a:r>
              <a:rPr lang="sv-SE" dirty="0"/>
              <a:t>Räddningstjänst ut med tre resurser 11:15 och det är mycket torrt och blåser SO ökande</a:t>
            </a:r>
          </a:p>
          <a:p>
            <a:r>
              <a:rPr lang="sv-SE" dirty="0"/>
              <a:t>VMA till allmänheten på Orust</a:t>
            </a:r>
          </a:p>
          <a:p>
            <a:r>
              <a:rPr lang="sv-SE" dirty="0"/>
              <a:t>Branden är okontrollerbar, och sprider sig snabbt. </a:t>
            </a:r>
            <a:br>
              <a:rPr lang="sv-SE" dirty="0"/>
            </a:br>
            <a:r>
              <a:rPr lang="sv-SE" dirty="0"/>
              <a:t>300 * 150 m in i skogen, begränsningslinjer planeras</a:t>
            </a:r>
          </a:p>
          <a:p>
            <a:r>
              <a:rPr lang="sv-SE" dirty="0"/>
              <a:t>Man begär understöd av GIS-resurs 13:00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7999336-C222-50C8-30DE-C1044513F9DB}"/>
              </a:ext>
            </a:extLst>
          </p:cNvPr>
          <p:cNvSpPr txBox="1"/>
          <p:nvPr/>
        </p:nvSpPr>
        <p:spPr>
          <a:xfrm>
            <a:off x="191344" y="188640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11 juni - 10:00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24°C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38%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4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 m/s SV</a:t>
            </a:r>
          </a:p>
        </p:txBody>
      </p:sp>
    </p:spTree>
    <p:extLst>
      <p:ext uri="{BB962C8B-B14F-4D97-AF65-F5344CB8AC3E}">
        <p14:creationId xmlns:p14="http://schemas.microsoft.com/office/powerpoint/2010/main" val="8815493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D05A3F3-C934-9AA2-3E8F-6654A8E11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Platshållare för innehåll 4">
            <a:extLst>
              <a:ext uri="{FF2B5EF4-FFF2-40B4-BE49-F238E27FC236}">
                <a16:creationId xmlns:a16="http://schemas.microsoft.com/office/drawing/2014/main" id="{DC01009C-615B-758B-C983-3529C421BB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"/>
          <a:stretch/>
        </p:blipFill>
        <p:spPr>
          <a:xfrm>
            <a:off x="1" y="2"/>
            <a:ext cx="14520888" cy="6857998"/>
          </a:xfrm>
        </p:spPr>
      </p:pic>
    </p:spTree>
    <p:extLst>
      <p:ext uri="{BB962C8B-B14F-4D97-AF65-F5344CB8AC3E}">
        <p14:creationId xmlns:p14="http://schemas.microsoft.com/office/powerpoint/2010/main" val="38915237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E50DFF6A-D2E8-8AE4-52C1-AA7973B33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59632"/>
            <a:ext cx="12397762" cy="99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973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0E8C6934-29F9-16EB-6605-F9F264423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60800"/>
            <a:ext cx="12360696" cy="988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08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819" y="401970"/>
            <a:ext cx="85008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Lägesbild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juni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15:00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dirty="0"/>
              <a:t>294398E 6452283N </a:t>
            </a:r>
            <a:br>
              <a:rPr lang="pt-BR" sz="2400" i="1" dirty="0"/>
            </a:br>
            <a:r>
              <a:rPr lang="pt-BR" sz="2400" i="1" dirty="0"/>
              <a:t>11,50465°E 58,16389°N</a:t>
            </a:r>
            <a:br>
              <a:rPr lang="sv-SE" b="1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2204864"/>
            <a:ext cx="10972800" cy="3960440"/>
          </a:xfrm>
        </p:spPr>
        <p:txBody>
          <a:bodyPr/>
          <a:lstStyle/>
          <a:p>
            <a:r>
              <a:rPr lang="sv-SE" dirty="0"/>
              <a:t>Två helikoptrar på väg in, bombning planerad</a:t>
            </a:r>
          </a:p>
          <a:p>
            <a:r>
              <a:rPr lang="sv-SE" dirty="0"/>
              <a:t>Polis spärrar av tre vägar, evakuering pågår</a:t>
            </a:r>
          </a:p>
          <a:p>
            <a:r>
              <a:rPr lang="sv-SE" dirty="0"/>
              <a:t>Fler räddningstjänstresurser på plats</a:t>
            </a:r>
          </a:p>
          <a:p>
            <a:r>
              <a:rPr lang="sv-SE" dirty="0"/>
              <a:t>WUI angivet som måste skyddas</a:t>
            </a:r>
          </a:p>
          <a:p>
            <a:r>
              <a:rPr lang="sv-SE" dirty="0"/>
              <a:t>Begränsningslinjer delvis klara, andra planerade</a:t>
            </a:r>
          </a:p>
          <a:p>
            <a:pPr lvl="1"/>
            <a:r>
              <a:rPr lang="sv-SE" dirty="0"/>
              <a:t>Bygger på motorsprutor i små tjärnar samt tankbilar</a:t>
            </a:r>
          </a:p>
          <a:p>
            <a:r>
              <a:rPr lang="sv-SE" dirty="0"/>
              <a:t>Branden är okontrollerbar, och sprider sig snabbt vidare. </a:t>
            </a:r>
            <a:br>
              <a:rPr lang="sv-SE" dirty="0"/>
            </a:br>
            <a:r>
              <a:rPr lang="sv-SE" dirty="0"/>
              <a:t>Utbredning 17:00 och 19:00 efterfrågas</a:t>
            </a:r>
          </a:p>
          <a:p>
            <a:endParaRPr lang="sv-SE" dirty="0"/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2C09802E-A78D-8AAC-7A42-297B0063E3F2}"/>
              </a:ext>
            </a:extLst>
          </p:cNvPr>
          <p:cNvSpPr txBox="1"/>
          <p:nvPr/>
        </p:nvSpPr>
        <p:spPr>
          <a:xfrm>
            <a:off x="191344" y="188640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11 juni - 14:00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28°C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33%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6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 m/s SV</a:t>
            </a:r>
          </a:p>
        </p:txBody>
      </p:sp>
    </p:spTree>
    <p:extLst>
      <p:ext uri="{BB962C8B-B14F-4D97-AF65-F5344CB8AC3E}">
        <p14:creationId xmlns:p14="http://schemas.microsoft.com/office/powerpoint/2010/main" val="851897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>
            <a:extLst>
              <a:ext uri="{FF2B5EF4-FFF2-40B4-BE49-F238E27FC236}">
                <a16:creationId xmlns:a16="http://schemas.microsoft.com/office/drawing/2014/main" id="{CE6AA886-FEE0-AC78-4BFA-A755ECE61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34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820BA19D-8671-3C47-FDCE-00C8F2A33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33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1916832"/>
            <a:ext cx="10972800" cy="3888432"/>
          </a:xfrm>
        </p:spPr>
        <p:txBody>
          <a:bodyPr>
            <a:normAutofit/>
          </a:bodyPr>
          <a:lstStyle/>
          <a:p>
            <a:r>
              <a:rPr lang="sv-SE" sz="2400" dirty="0"/>
              <a:t>Skogsbrand i </a:t>
            </a:r>
            <a:r>
              <a:rPr lang="sv-SE" sz="2400" dirty="0" err="1"/>
              <a:t>Mästocka</a:t>
            </a:r>
            <a:r>
              <a:rPr lang="sv-SE" sz="2400" dirty="0"/>
              <a:t> Ljungheds naturreservat</a:t>
            </a:r>
          </a:p>
          <a:p>
            <a:r>
              <a:rPr lang="sv-SE" sz="2400" dirty="0"/>
              <a:t>Räddningstjänst på plats 11:20 med fyra resurser och det är mycket torrt och blåser SSV</a:t>
            </a:r>
          </a:p>
          <a:p>
            <a:r>
              <a:rPr lang="sv-SE" sz="2400" dirty="0"/>
              <a:t>Branden är okontrollerbar, och sprider sig mot norr över väg och in i skog, ca 300 meter. Helikoptrar beställda!</a:t>
            </a:r>
          </a:p>
          <a:p>
            <a:r>
              <a:rPr lang="sv-SE" sz="2400" dirty="0"/>
              <a:t>RTJ </a:t>
            </a:r>
            <a:r>
              <a:rPr lang="sv-SE" sz="2400" dirty="0">
                <a:sym typeface="Wingdings" panose="05000000000000000000" pitchFamily="2" charset="2"/>
              </a:rPr>
              <a:t> </a:t>
            </a:r>
            <a:r>
              <a:rPr lang="sv-SE" sz="2400" b="1" dirty="0">
                <a:sym typeface="Wingdings" panose="05000000000000000000" pitchFamily="2" charset="2"/>
              </a:rPr>
              <a:t>LP, brytpunkt, resurser, planerade begränsningslinjer och pumpar, helikopterlandning, sjöar för skopning, värden och evakuering pågår</a:t>
            </a:r>
            <a:endParaRPr lang="sv-SE" sz="2400" b="1" dirty="0"/>
          </a:p>
          <a:p>
            <a:r>
              <a:rPr lang="sv-SE" sz="2400" dirty="0"/>
              <a:t>Man begär understöd av GIS-resurs 13:00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2C09802E-A78D-8AAC-7A42-297B0063E3F2}"/>
              </a:ext>
            </a:extLst>
          </p:cNvPr>
          <p:cNvSpPr txBox="1"/>
          <p:nvPr/>
        </p:nvSpPr>
        <p:spPr>
          <a:xfrm>
            <a:off x="335360" y="297646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6 juni - 08:00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57%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3 m/s S</a:t>
            </a: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DDF9FE3C-6AE3-A6D3-5C46-918406B38E5B}"/>
              </a:ext>
            </a:extLst>
          </p:cNvPr>
          <p:cNvSpPr txBox="1">
            <a:spLocks/>
          </p:cNvSpPr>
          <p:nvPr/>
        </p:nvSpPr>
        <p:spPr>
          <a:xfrm>
            <a:off x="1919536" y="481236"/>
            <a:ext cx="109728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Larm inkommet </a:t>
            </a:r>
            <a:r>
              <a:rPr lang="sv-SE" b="1" kern="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juni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10.58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kern="0" dirty="0"/>
              <a:t>56,61329°N  13,24503°E</a:t>
            </a:r>
            <a:br>
              <a:rPr lang="sv-SE" b="1" kern="0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5845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696" y="293248"/>
            <a:ext cx="82364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Lägesbild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juni 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19:00</a:t>
            </a:r>
            <a:b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i="1" dirty="0"/>
              <a:t>294398E 6452283N </a:t>
            </a:r>
            <a:br>
              <a:rPr lang="pt-BR" sz="2400" i="1" dirty="0"/>
            </a:br>
            <a:r>
              <a:rPr lang="pt-BR" sz="2400" i="1" dirty="0"/>
              <a:t>11,50465°E 58,16389°N</a:t>
            </a:r>
            <a:br>
              <a:rPr lang="sv-SE" b="1" dirty="0"/>
            </a:b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2204864"/>
            <a:ext cx="10972800" cy="3960440"/>
          </a:xfrm>
        </p:spPr>
        <p:txBody>
          <a:bodyPr/>
          <a:lstStyle/>
          <a:p>
            <a:r>
              <a:rPr lang="sv-SE" dirty="0"/>
              <a:t>Vinden vrider, har smitit via flygbränder österut</a:t>
            </a:r>
          </a:p>
          <a:p>
            <a:r>
              <a:rPr lang="sv-SE" dirty="0"/>
              <a:t>Helikoptrar bekämpar front öst primärt</a:t>
            </a:r>
          </a:p>
          <a:p>
            <a:r>
              <a:rPr lang="sv-SE" dirty="0"/>
              <a:t>WUI hotat, prioriteras – evakuering genomförd</a:t>
            </a:r>
          </a:p>
          <a:p>
            <a:r>
              <a:rPr lang="sv-SE" dirty="0"/>
              <a:t>Begränsningslinjer </a:t>
            </a:r>
            <a:r>
              <a:rPr lang="sv-SE" dirty="0" err="1"/>
              <a:t>omfall</a:t>
            </a:r>
            <a:endParaRPr lang="sv-SE" dirty="0"/>
          </a:p>
          <a:p>
            <a:r>
              <a:rPr lang="sv-SE" dirty="0"/>
              <a:t>Vind mojnande</a:t>
            </a:r>
          </a:p>
          <a:p>
            <a:r>
              <a:rPr lang="sv-SE" dirty="0"/>
              <a:t>Utskrivna kartor önskas </a:t>
            </a:r>
          </a:p>
          <a:p>
            <a:pPr lvl="1"/>
            <a:r>
              <a:rPr lang="sv-SE" dirty="0"/>
              <a:t>30 ex A3 liggande SWEREF 99 TM</a:t>
            </a:r>
          </a:p>
          <a:p>
            <a:endParaRPr lang="sv-SE" dirty="0"/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2C09802E-A78D-8AAC-7A42-297B0063E3F2}"/>
              </a:ext>
            </a:extLst>
          </p:cNvPr>
          <p:cNvSpPr txBox="1"/>
          <p:nvPr/>
        </p:nvSpPr>
        <p:spPr>
          <a:xfrm>
            <a:off x="191344" y="188640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11 juni - 18:00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26°C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40%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4 m/s v</a:t>
            </a:r>
          </a:p>
        </p:txBody>
      </p:sp>
    </p:spTree>
    <p:extLst>
      <p:ext uri="{BB962C8B-B14F-4D97-AF65-F5344CB8AC3E}">
        <p14:creationId xmlns:p14="http://schemas.microsoft.com/office/powerpoint/2010/main" val="28973500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055BB93E-331D-DBC0-6488-DF0D2BAF4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41" y="-2"/>
            <a:ext cx="8592939" cy="687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89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DF27C50-042A-4C77-A7DE-BA93F18B2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14" y="2708920"/>
            <a:ext cx="4162772" cy="4162772"/>
          </a:xfrm>
          <a:prstGeom prst="rect">
            <a:avLst/>
          </a:prstGeom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88DA5933-2F04-4285-96CD-C7D0D463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96752"/>
            <a:ext cx="10363200" cy="1010542"/>
          </a:xfrm>
        </p:spPr>
        <p:txBody>
          <a:bodyPr/>
          <a:lstStyle/>
          <a:p>
            <a:r>
              <a:rPr lang="sv-SE" b="1" dirty="0" err="1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Stöde</a:t>
            </a:r>
            <a:endParaRPr lang="sv-SE" sz="6000" b="1" dirty="0">
              <a:solidFill>
                <a:srgbClr val="D7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988C1B9F-F085-444C-826D-B4694B55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2276872"/>
            <a:ext cx="10369152" cy="69492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sv-SE" sz="32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Övningsscenario</a:t>
            </a:r>
          </a:p>
        </p:txBody>
      </p:sp>
    </p:spTree>
    <p:extLst>
      <p:ext uri="{BB962C8B-B14F-4D97-AF65-F5344CB8AC3E}">
        <p14:creationId xmlns:p14="http://schemas.microsoft.com/office/powerpoint/2010/main" val="4594648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D6D5E5B7-6B31-4027-B5F5-C1BF28195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35" y="0"/>
            <a:ext cx="11752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137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61BE94-276A-45BE-BAE9-8304AFE80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F6A1588-7FCC-4B27-81D1-7267AE794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01EB55F1-432A-4F68-852E-D99C05457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26" y1="62212" x2="46083" y2="35023"/>
                        <a14:foregroundMark x1="47926" y1="42396" x2="51152" y2="54839"/>
                        <a14:foregroundMark x1="61290" y1="55760" x2="43779" y2="58525"/>
                        <a14:foregroundMark x1="60369" y1="56682" x2="50230" y2="63134"/>
                        <a14:foregroundMark x1="52535" y1="68664" x2="51152" y2="61751"/>
                        <a14:foregroundMark x1="57604" y1="70968" x2="53917" y2="62673"/>
                        <a14:foregroundMark x1="51613" y1="72811" x2="46544" y2="65899"/>
                        <a14:foregroundMark x1="47465" y1="68664" x2="41475" y2="62673"/>
                        <a14:foregroundMark x1="41475" y1="62212" x2="38710" y2="58986"/>
                        <a14:foregroundMark x1="39631" y1="67281" x2="38710" y2="63134"/>
                        <a14:foregroundMark x1="38249" y1="57604" x2="43779" y2="56221"/>
                        <a14:foregroundMark x1="50691" y1="36866" x2="49770" y2="33180"/>
                        <a14:foregroundMark x1="55300" y1="35023" x2="49309" y2="33641"/>
                        <a14:foregroundMark x1="48848" y1="34101" x2="48848" y2="2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000" y="0"/>
            <a:ext cx="900000" cy="9000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955DC690-E604-4372-A4AE-C8DA9DC83E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655" y="0"/>
            <a:ext cx="116666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28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F2CA9E7-8F27-4909-908B-9C690638A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Larm </a:t>
            </a:r>
            <a:r>
              <a:rPr lang="sv-SE" b="1" kern="1200" dirty="0" err="1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inkommet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maj</a:t>
            </a:r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14.30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DAB8C5-9011-42BA-8E91-8A05BC0CC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Skogsbrand söder om </a:t>
            </a:r>
            <a:r>
              <a:rPr lang="sv-SE" dirty="0" err="1"/>
              <a:t>Stödesjön</a:t>
            </a:r>
            <a:endParaRPr lang="sv-SE" dirty="0"/>
          </a:p>
          <a:p>
            <a:r>
              <a:rPr lang="sv-SE" dirty="0"/>
              <a:t>Räddningstjänst ut och det är torrt och blåsigt</a:t>
            </a:r>
          </a:p>
          <a:p>
            <a:r>
              <a:rPr lang="sv-SE" dirty="0"/>
              <a:t>Branden är okontrollerbar</a:t>
            </a:r>
          </a:p>
          <a:p>
            <a:r>
              <a:rPr lang="sv-SE" dirty="0"/>
              <a:t>Man begär understöd av GIS-resurs 23 maj 15.30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18481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3D4DF8-42C9-488D-B7CD-CE404B9B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53" y="404664"/>
            <a:ext cx="10972800" cy="1143000"/>
          </a:xfrm>
        </p:spPr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april kl. 16.00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1FB5A73-5B28-4AE2-8C60-7F8BEA0B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653" y="1700808"/>
            <a:ext cx="10972800" cy="3888432"/>
          </a:xfrm>
        </p:spPr>
        <p:txBody>
          <a:bodyPr/>
          <a:lstStyle/>
          <a:p>
            <a:r>
              <a:rPr lang="sv-SE" b="1" dirty="0"/>
              <a:t>Rita in startpunkt, koordinater 16,6661082°E 62,3672615°N</a:t>
            </a:r>
          </a:p>
          <a:p>
            <a:r>
              <a:rPr lang="sv-SE" dirty="0"/>
              <a:t>Branden sprider sig i nordvästlig riktning</a:t>
            </a:r>
          </a:p>
          <a:p>
            <a:r>
              <a:rPr lang="sv-SE" dirty="0"/>
              <a:t>Räddningstjänst har fått bild av brandflyget som visar brandens utbredning</a:t>
            </a:r>
          </a:p>
          <a:p>
            <a:pPr lvl="1"/>
            <a:r>
              <a:rPr lang="sv-SE" b="1" dirty="0"/>
              <a:t>Rita in brandutbredning</a:t>
            </a:r>
          </a:p>
          <a:p>
            <a:r>
              <a:rPr lang="sv-SE" dirty="0"/>
              <a:t>Vinden </a:t>
            </a:r>
            <a:r>
              <a:rPr lang="sv-SE"/>
              <a:t>ligger på </a:t>
            </a:r>
            <a:r>
              <a:rPr lang="sv-SE" dirty="0"/>
              <a:t>11 m</a:t>
            </a:r>
            <a:r>
              <a:rPr lang="sv-SE"/>
              <a:t>/s SO</a:t>
            </a:r>
            <a:endParaRPr lang="sv-SE" dirty="0"/>
          </a:p>
          <a:p>
            <a:r>
              <a:rPr lang="sv-SE" dirty="0"/>
              <a:t>Presumtiv utbredning </a:t>
            </a:r>
            <a:r>
              <a:rPr lang="sv-SE" dirty="0" err="1"/>
              <a:t>kl</a:t>
            </a:r>
            <a:r>
              <a:rPr lang="sv-SE" dirty="0"/>
              <a:t> 17.00 och 19.00 efterfrågas</a:t>
            </a:r>
          </a:p>
          <a:p>
            <a:pPr lvl="1"/>
            <a:r>
              <a:rPr lang="sv-SE" b="1" dirty="0"/>
              <a:t>Rita in beräknad brandutbredning</a:t>
            </a:r>
          </a:p>
        </p:txBody>
      </p:sp>
    </p:spTree>
    <p:extLst>
      <p:ext uri="{BB962C8B-B14F-4D97-AF65-F5344CB8AC3E}">
        <p14:creationId xmlns:p14="http://schemas.microsoft.com/office/powerpoint/2010/main" val="35790863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2735DFA-2E4D-45F1-91B1-5D44E3B17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5" name="Platshållare för innehåll 14">
            <a:extLst>
              <a:ext uri="{FF2B5EF4-FFF2-40B4-BE49-F238E27FC236}">
                <a16:creationId xmlns:a16="http://schemas.microsoft.com/office/drawing/2014/main" id="{A7DFCF23-475A-4D87-B250-254DA6B41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25" name="Bildobjekt 24">
            <a:extLst>
              <a:ext uri="{FF2B5EF4-FFF2-40B4-BE49-F238E27FC236}">
                <a16:creationId xmlns:a16="http://schemas.microsoft.com/office/drawing/2014/main" id="{FF12FAD3-6CC8-4F63-95DE-D7786A7E9B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26" y1="62212" x2="46083" y2="35023"/>
                        <a14:foregroundMark x1="47926" y1="42396" x2="51152" y2="54839"/>
                        <a14:foregroundMark x1="61290" y1="55760" x2="43779" y2="58525"/>
                        <a14:foregroundMark x1="60369" y1="56682" x2="50230" y2="63134"/>
                        <a14:foregroundMark x1="52535" y1="68664" x2="51152" y2="61751"/>
                        <a14:foregroundMark x1="57604" y1="70968" x2="53917" y2="62673"/>
                        <a14:foregroundMark x1="51613" y1="72811" x2="46544" y2="65899"/>
                        <a14:foregroundMark x1="47465" y1="68664" x2="41475" y2="62673"/>
                        <a14:foregroundMark x1="41475" y1="62212" x2="38710" y2="58986"/>
                        <a14:foregroundMark x1="39631" y1="67281" x2="38710" y2="63134"/>
                        <a14:foregroundMark x1="38249" y1="57604" x2="43779" y2="56221"/>
                        <a14:foregroundMark x1="50691" y1="36866" x2="49770" y2="33180"/>
                        <a14:foregroundMark x1="55300" y1="35023" x2="49309" y2="33641"/>
                        <a14:foregroundMark x1="48848" y1="34101" x2="48848" y2="2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000" y="0"/>
            <a:ext cx="900000" cy="900000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7C7C882-AA89-4063-966F-465EC9B053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38" b="89752" l="7504" r="89878">
                        <a14:foregroundMark x1="7504" y1="81677" x2="7504" y2="81677"/>
                        <a14:foregroundMark x1="7504" y1="81677" x2="7504" y2="81677"/>
                        <a14:foregroundMark x1="7679" y1="73913" x2="7679" y2="73913"/>
                        <a14:foregroundMark x1="8377" y1="70497" x2="8377" y2="70497"/>
                        <a14:backgroundMark x1="7330" y1="74534" x2="7330" y2="74534"/>
                        <a14:backgroundMark x1="8551" y1="69255" x2="8551" y2="69255"/>
                        <a14:backgroundMark x1="8028" y1="82298" x2="8028" y2="822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8773" y="2181807"/>
            <a:ext cx="2543537" cy="1429353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5215B65-C1BA-4CBB-9941-370039DDC8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690" y="0"/>
            <a:ext cx="117206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30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61BE94-276A-45BE-BAE9-8304AFE80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F6A1588-7FCC-4B27-81D1-7267AE794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01EB55F1-432A-4F68-852E-D99C05457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26" y1="62212" x2="46083" y2="35023"/>
                        <a14:foregroundMark x1="47926" y1="42396" x2="51152" y2="54839"/>
                        <a14:foregroundMark x1="61290" y1="55760" x2="43779" y2="58525"/>
                        <a14:foregroundMark x1="60369" y1="56682" x2="50230" y2="63134"/>
                        <a14:foregroundMark x1="52535" y1="68664" x2="51152" y2="61751"/>
                        <a14:foregroundMark x1="57604" y1="70968" x2="53917" y2="62673"/>
                        <a14:foregroundMark x1="51613" y1="72811" x2="46544" y2="65899"/>
                        <a14:foregroundMark x1="47465" y1="68664" x2="41475" y2="62673"/>
                        <a14:foregroundMark x1="41475" y1="62212" x2="38710" y2="58986"/>
                        <a14:foregroundMark x1="39631" y1="67281" x2="38710" y2="63134"/>
                        <a14:foregroundMark x1="38249" y1="57604" x2="43779" y2="56221"/>
                        <a14:foregroundMark x1="50691" y1="36866" x2="49770" y2="33180"/>
                        <a14:foregroundMark x1="55300" y1="35023" x2="49309" y2="33641"/>
                        <a14:foregroundMark x1="48848" y1="34101" x2="48848" y2="2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000" y="0"/>
            <a:ext cx="900000" cy="9000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FAAC3AC4-2313-423E-9B1C-AB94F5C2AF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38" b="89752" l="7504" r="89878">
                        <a14:foregroundMark x1="7504" y1="81677" x2="7504" y2="81677"/>
                        <a14:foregroundMark x1="7504" y1="81677" x2="7504" y2="81677"/>
                        <a14:foregroundMark x1="7679" y1="73913" x2="7679" y2="73913"/>
                        <a14:foregroundMark x1="8377" y1="70497" x2="8377" y2="70497"/>
                        <a14:backgroundMark x1="7330" y1="74534" x2="7330" y2="74534"/>
                        <a14:backgroundMark x1="8551" y1="69255" x2="8551" y2="69255"/>
                        <a14:backgroundMark x1="8028" y1="82298" x2="8028" y2="822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8773" y="2181807"/>
            <a:ext cx="2543537" cy="1429353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D2169482-AD2B-4662-96D6-2891592F64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000" y="0"/>
            <a:ext cx="1170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929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AF0946-2526-4A2D-A112-BC3B29A4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Åtgärder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3001B27-DB9A-4D05-94BC-F71321333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Hur jobbar RTJ?</a:t>
            </a:r>
          </a:p>
          <a:p>
            <a:pPr lvl="1"/>
            <a:r>
              <a:rPr lang="sv-SE" dirty="0"/>
              <a:t>Rita in begränsningslinjer</a:t>
            </a:r>
          </a:p>
          <a:p>
            <a:pPr lvl="1"/>
            <a:r>
              <a:rPr lang="sv-SE" dirty="0"/>
              <a:t>Ledningsplats</a:t>
            </a:r>
          </a:p>
          <a:p>
            <a:pPr lvl="1"/>
            <a:r>
              <a:rPr lang="sv-SE" dirty="0"/>
              <a:t>Sjöar för skopning</a:t>
            </a:r>
          </a:p>
          <a:p>
            <a:pPr lvl="1"/>
            <a:r>
              <a:rPr lang="sv-SE" dirty="0"/>
              <a:t>Vattenbombning</a:t>
            </a:r>
          </a:p>
          <a:p>
            <a:pPr lvl="1"/>
            <a:r>
              <a:rPr lang="sv-SE" dirty="0"/>
              <a:t>Avspärrade vägar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42109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33BFE9F4-619A-A561-944E-5D3FBADF1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010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F8131D2-8318-4EDC-854E-475F18E38B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Flygbränder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D778A16-F623-4B36-B8D8-CE2CF1AE00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https://tinyurl.com/FlygbrandGPX</a:t>
            </a:r>
          </a:p>
        </p:txBody>
      </p:sp>
    </p:spTree>
    <p:extLst>
      <p:ext uri="{BB962C8B-B14F-4D97-AF65-F5344CB8AC3E}">
        <p14:creationId xmlns:p14="http://schemas.microsoft.com/office/powerpoint/2010/main" val="1249297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95FDD3F-941A-4995-A2CE-67C3661A5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A992C06-1C5A-477F-B80E-10E9001FD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66B00827-4923-47C6-B85D-E2BCCFFE1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67" y="0"/>
            <a:ext cx="11684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98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C6EEE60-B054-4BB9-BA4F-F1424719B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58BED38-CEC1-46F9-A016-2EE1A6584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4CB67C0-3B07-4EC8-9129-F1F23E1EC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71" y="0"/>
            <a:ext cx="11647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654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DF27C50-042A-4C77-A7DE-BA93F18B2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14" y="2708920"/>
            <a:ext cx="4162772" cy="4162772"/>
          </a:xfrm>
          <a:prstGeom prst="rect">
            <a:avLst/>
          </a:prstGeom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88DA5933-2F04-4285-96CD-C7D0D463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96752"/>
            <a:ext cx="10363200" cy="1010542"/>
          </a:xfrm>
        </p:spPr>
        <p:txBody>
          <a:bodyPr/>
          <a:lstStyle/>
          <a:p>
            <a:r>
              <a:rPr lang="sv-SE" sz="60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Alvesta</a:t>
            </a:r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988C1B9F-F085-444C-826D-B4694B55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2276872"/>
            <a:ext cx="10369152" cy="69492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sv-SE" sz="3200" b="1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Övningsscenario</a:t>
            </a:r>
          </a:p>
        </p:txBody>
      </p:sp>
    </p:spTree>
    <p:extLst>
      <p:ext uri="{BB962C8B-B14F-4D97-AF65-F5344CB8AC3E}">
        <p14:creationId xmlns:p14="http://schemas.microsoft.com/office/powerpoint/2010/main" val="2000892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2735DFA-2E4D-45F1-91B1-5D44E3B17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5" name="Platshållare för innehåll 14">
            <a:extLst>
              <a:ext uri="{FF2B5EF4-FFF2-40B4-BE49-F238E27FC236}">
                <a16:creationId xmlns:a16="http://schemas.microsoft.com/office/drawing/2014/main" id="{A7DFCF23-475A-4D87-B250-254DA6B41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56BAA53F-CB2C-4749-8C10-BAF1BCA6E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75287" cy="7173416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FF12FAD3-6CC8-4F63-95DE-D7786A7E9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7926" y1="62212" x2="46083" y2="35023"/>
                        <a14:foregroundMark x1="47926" y1="42396" x2="51152" y2="54839"/>
                        <a14:foregroundMark x1="61290" y1="55760" x2="43779" y2="58525"/>
                        <a14:foregroundMark x1="60369" y1="56682" x2="50230" y2="63134"/>
                        <a14:foregroundMark x1="52535" y1="68664" x2="51152" y2="61751"/>
                        <a14:foregroundMark x1="57604" y1="70968" x2="53917" y2="62673"/>
                        <a14:foregroundMark x1="51613" y1="72811" x2="46544" y2="65899"/>
                        <a14:foregroundMark x1="47465" y1="68664" x2="41475" y2="62673"/>
                        <a14:foregroundMark x1="41475" y1="62212" x2="38710" y2="58986"/>
                        <a14:foregroundMark x1="39631" y1="67281" x2="38710" y2="63134"/>
                        <a14:foregroundMark x1="38249" y1="57604" x2="43779" y2="56221"/>
                        <a14:foregroundMark x1="50691" y1="36866" x2="49770" y2="33180"/>
                        <a14:foregroundMark x1="55300" y1="35023" x2="49309" y2="33641"/>
                        <a14:foregroundMark x1="48848" y1="34101" x2="48848" y2="2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000" y="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482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61BE94-276A-45BE-BAE9-8304AFE80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F6A1588-7FCC-4B27-81D1-7267AE794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F87CC73D-86DD-4B7A-8796-46E4F29F0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7145911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01EB55F1-432A-4F68-852E-D99C054578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7926" y1="62212" x2="46083" y2="35023"/>
                        <a14:foregroundMark x1="47926" y1="42396" x2="51152" y2="54839"/>
                        <a14:foregroundMark x1="61290" y1="55760" x2="43779" y2="58525"/>
                        <a14:foregroundMark x1="60369" y1="56682" x2="50230" y2="63134"/>
                        <a14:foregroundMark x1="52535" y1="68664" x2="51152" y2="61751"/>
                        <a14:foregroundMark x1="57604" y1="70968" x2="53917" y2="62673"/>
                        <a14:foregroundMark x1="51613" y1="72811" x2="46544" y2="65899"/>
                        <a14:foregroundMark x1="47465" y1="68664" x2="41475" y2="62673"/>
                        <a14:foregroundMark x1="41475" y1="62212" x2="38710" y2="58986"/>
                        <a14:foregroundMark x1="39631" y1="67281" x2="38710" y2="63134"/>
                        <a14:foregroundMark x1="38249" y1="57604" x2="43779" y2="56221"/>
                        <a14:foregroundMark x1="50691" y1="36866" x2="49770" y2="33180"/>
                        <a14:foregroundMark x1="55300" y1="35023" x2="49309" y2="33641"/>
                        <a14:foregroundMark x1="48848" y1="34101" x2="48848" y2="24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000" y="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91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3D4DF8-42C9-488D-B7CD-CE404B9B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53" y="404664"/>
            <a:ext cx="10972800" cy="1143000"/>
          </a:xfrm>
        </p:spPr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juni kl. 15.00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1FB5A73-5B28-4AE2-8C60-7F8BEA0B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916832"/>
            <a:ext cx="11248987" cy="3607658"/>
          </a:xfrm>
        </p:spPr>
        <p:txBody>
          <a:bodyPr>
            <a:normAutofit fontScale="92500"/>
          </a:bodyPr>
          <a:lstStyle/>
          <a:p>
            <a:r>
              <a:rPr lang="sv-SE" sz="2800" b="1" dirty="0"/>
              <a:t>Rita in startpunkt, koordinater </a:t>
            </a:r>
            <a:r>
              <a:rPr lang="pt-BR" sz="2800" i="1" dirty="0"/>
              <a:t>56,61329°N  13,24503°E </a:t>
            </a:r>
            <a:r>
              <a:rPr lang="sv-SE" sz="2800" dirty="0"/>
              <a:t>Branden sprider sig i NNO riktning</a:t>
            </a:r>
          </a:p>
          <a:p>
            <a:r>
              <a:rPr lang="sv-SE" sz="2800" dirty="0"/>
              <a:t>Bild av brandflyget som visar brandens utbredning</a:t>
            </a:r>
          </a:p>
          <a:p>
            <a:pPr lvl="1"/>
            <a:r>
              <a:rPr lang="sv-SE" sz="2400" b="1" dirty="0"/>
              <a:t>Rita in brandutbredning</a:t>
            </a:r>
          </a:p>
          <a:p>
            <a:r>
              <a:rPr lang="sv-SE" sz="2800" dirty="0"/>
              <a:t>RTJ </a:t>
            </a:r>
            <a:r>
              <a:rPr lang="sv-SE" sz="2800" dirty="0">
                <a:sym typeface="Wingdings" panose="05000000000000000000" pitchFamily="2" charset="2"/>
              </a:rPr>
              <a:t> </a:t>
            </a:r>
            <a:r>
              <a:rPr lang="sv-SE" sz="2400" b="1" dirty="0">
                <a:sym typeface="Wingdings" panose="05000000000000000000" pitchFamily="2" charset="2"/>
              </a:rPr>
              <a:t>Sektorsindelning, resurser, begränsningslinjer, slangar, vattenbombning, evakuering</a:t>
            </a:r>
            <a:endParaRPr lang="sv-SE" sz="2400" b="1" dirty="0"/>
          </a:p>
          <a:p>
            <a:r>
              <a:rPr lang="sv-SE" sz="2800" dirty="0"/>
              <a:t>Vinden ligger på 5 m/s SSV</a:t>
            </a:r>
          </a:p>
          <a:p>
            <a:r>
              <a:rPr lang="sv-SE" sz="2800" dirty="0"/>
              <a:t>Presumtiv utbredning </a:t>
            </a:r>
            <a:r>
              <a:rPr lang="sv-SE" sz="2800" dirty="0" err="1"/>
              <a:t>kl</a:t>
            </a:r>
            <a:r>
              <a:rPr lang="sv-SE" sz="2800" dirty="0"/>
              <a:t> 17.00 och 19.00 efterfrågas</a:t>
            </a:r>
          </a:p>
          <a:p>
            <a:pPr lvl="1"/>
            <a:r>
              <a:rPr lang="sv-SE" sz="2400" b="1" dirty="0"/>
              <a:t>Rita in beräknad brandutbredning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01BFCD2-979E-5185-E92E-CBE2C417FAB8}"/>
              </a:ext>
            </a:extLst>
          </p:cNvPr>
          <p:cNvSpPr txBox="1"/>
          <p:nvPr/>
        </p:nvSpPr>
        <p:spPr>
          <a:xfrm>
            <a:off x="335360" y="123890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6 juni -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14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31°C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27%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5 m/s SSV</a:t>
            </a:r>
          </a:p>
        </p:txBody>
      </p:sp>
    </p:spTree>
    <p:extLst>
      <p:ext uri="{BB962C8B-B14F-4D97-AF65-F5344CB8AC3E}">
        <p14:creationId xmlns:p14="http://schemas.microsoft.com/office/powerpoint/2010/main" val="3678760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2EBC8B83-1AB5-64C0-6C15-16CA2B24A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98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2EBC8B83-1AB5-64C0-6C15-16CA2B24A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16" name="Frihandsfigur: Form 15">
            <a:extLst>
              <a:ext uri="{FF2B5EF4-FFF2-40B4-BE49-F238E27FC236}">
                <a16:creationId xmlns:a16="http://schemas.microsoft.com/office/drawing/2014/main" id="{CFD72F2C-6FDC-719E-9AC6-10C7F8901958}"/>
              </a:ext>
            </a:extLst>
          </p:cNvPr>
          <p:cNvSpPr/>
          <p:nvPr/>
        </p:nvSpPr>
        <p:spPr>
          <a:xfrm>
            <a:off x="5034455" y="1239504"/>
            <a:ext cx="2028497" cy="667910"/>
          </a:xfrm>
          <a:custGeom>
            <a:avLst/>
            <a:gdLst>
              <a:gd name="connsiteX0" fmla="*/ 0 w 2028497"/>
              <a:gd name="connsiteY0" fmla="*/ 189903 h 515724"/>
              <a:gd name="connsiteX1" fmla="*/ 609600 w 2028497"/>
              <a:gd name="connsiteY1" fmla="*/ 21737 h 515724"/>
              <a:gd name="connsiteX2" fmla="*/ 998483 w 2028497"/>
              <a:gd name="connsiteY2" fmla="*/ 11227 h 515724"/>
              <a:gd name="connsiteX3" fmla="*/ 1366345 w 2028497"/>
              <a:gd name="connsiteY3" fmla="*/ 105820 h 515724"/>
              <a:gd name="connsiteX4" fmla="*/ 1839311 w 2028497"/>
              <a:gd name="connsiteY4" fmla="*/ 326537 h 515724"/>
              <a:gd name="connsiteX5" fmla="*/ 2028497 w 2028497"/>
              <a:gd name="connsiteY5" fmla="*/ 515724 h 51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8497" h="515724">
                <a:moveTo>
                  <a:pt x="0" y="189903"/>
                </a:moveTo>
                <a:cubicBezTo>
                  <a:pt x="221593" y="120709"/>
                  <a:pt x="443186" y="51516"/>
                  <a:pt x="609600" y="21737"/>
                </a:cubicBezTo>
                <a:cubicBezTo>
                  <a:pt x="776014" y="-8042"/>
                  <a:pt x="872359" y="-2787"/>
                  <a:pt x="998483" y="11227"/>
                </a:cubicBezTo>
                <a:cubicBezTo>
                  <a:pt x="1124607" y="25241"/>
                  <a:pt x="1226207" y="53268"/>
                  <a:pt x="1366345" y="105820"/>
                </a:cubicBezTo>
                <a:cubicBezTo>
                  <a:pt x="1506483" y="158372"/>
                  <a:pt x="1728952" y="258220"/>
                  <a:pt x="1839311" y="326537"/>
                </a:cubicBezTo>
                <a:cubicBezTo>
                  <a:pt x="1949670" y="394854"/>
                  <a:pt x="1989083" y="455289"/>
                  <a:pt x="2028497" y="515724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Frihandsfigur: Form 16">
            <a:extLst>
              <a:ext uri="{FF2B5EF4-FFF2-40B4-BE49-F238E27FC236}">
                <a16:creationId xmlns:a16="http://schemas.microsoft.com/office/drawing/2014/main" id="{696274AE-4BAD-C8CC-4E28-95B03B6457E8}"/>
              </a:ext>
            </a:extLst>
          </p:cNvPr>
          <p:cNvSpPr/>
          <p:nvPr/>
        </p:nvSpPr>
        <p:spPr>
          <a:xfrm>
            <a:off x="5291958" y="362104"/>
            <a:ext cx="2254470" cy="667910"/>
          </a:xfrm>
          <a:custGeom>
            <a:avLst/>
            <a:gdLst>
              <a:gd name="connsiteX0" fmla="*/ 0 w 2028497"/>
              <a:gd name="connsiteY0" fmla="*/ 189903 h 515724"/>
              <a:gd name="connsiteX1" fmla="*/ 609600 w 2028497"/>
              <a:gd name="connsiteY1" fmla="*/ 21737 h 515724"/>
              <a:gd name="connsiteX2" fmla="*/ 998483 w 2028497"/>
              <a:gd name="connsiteY2" fmla="*/ 11227 h 515724"/>
              <a:gd name="connsiteX3" fmla="*/ 1366345 w 2028497"/>
              <a:gd name="connsiteY3" fmla="*/ 105820 h 515724"/>
              <a:gd name="connsiteX4" fmla="*/ 1839311 w 2028497"/>
              <a:gd name="connsiteY4" fmla="*/ 326537 h 515724"/>
              <a:gd name="connsiteX5" fmla="*/ 2028497 w 2028497"/>
              <a:gd name="connsiteY5" fmla="*/ 515724 h 51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8497" h="515724">
                <a:moveTo>
                  <a:pt x="0" y="189903"/>
                </a:moveTo>
                <a:cubicBezTo>
                  <a:pt x="221593" y="120709"/>
                  <a:pt x="443186" y="51516"/>
                  <a:pt x="609600" y="21737"/>
                </a:cubicBezTo>
                <a:cubicBezTo>
                  <a:pt x="776014" y="-8042"/>
                  <a:pt x="872359" y="-2787"/>
                  <a:pt x="998483" y="11227"/>
                </a:cubicBezTo>
                <a:cubicBezTo>
                  <a:pt x="1124607" y="25241"/>
                  <a:pt x="1226207" y="53268"/>
                  <a:pt x="1366345" y="105820"/>
                </a:cubicBezTo>
                <a:cubicBezTo>
                  <a:pt x="1506483" y="158372"/>
                  <a:pt x="1728952" y="258220"/>
                  <a:pt x="1839311" y="326537"/>
                </a:cubicBezTo>
                <a:cubicBezTo>
                  <a:pt x="1949670" y="394854"/>
                  <a:pt x="1989083" y="455289"/>
                  <a:pt x="2028497" y="515724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DF6A7C5-7052-A318-16F2-6DF965054750}"/>
              </a:ext>
            </a:extLst>
          </p:cNvPr>
          <p:cNvSpPr/>
          <p:nvPr/>
        </p:nvSpPr>
        <p:spPr>
          <a:xfrm rot="21101738">
            <a:off x="5168111" y="307587"/>
            <a:ext cx="1692470" cy="6327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sv-SE" sz="9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Beräknad brandfront: 19:00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9670324-CBCB-149B-F658-8568494D397E}"/>
              </a:ext>
            </a:extLst>
          </p:cNvPr>
          <p:cNvSpPr/>
          <p:nvPr/>
        </p:nvSpPr>
        <p:spPr>
          <a:xfrm rot="21094402">
            <a:off x="4892710" y="1199931"/>
            <a:ext cx="1566792" cy="6327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sv-SE" sz="9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Beräknad brandfront: 17:00</a:t>
            </a:r>
          </a:p>
        </p:txBody>
      </p:sp>
    </p:spTree>
    <p:extLst>
      <p:ext uri="{BB962C8B-B14F-4D97-AF65-F5344CB8AC3E}">
        <p14:creationId xmlns:p14="http://schemas.microsoft.com/office/powerpoint/2010/main" val="2402097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3D4DF8-42C9-488D-B7CD-CE404B9B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53" y="404664"/>
            <a:ext cx="10972800" cy="1143000"/>
          </a:xfrm>
        </p:spPr>
        <p:txBody>
          <a:bodyPr/>
          <a:lstStyle/>
          <a:p>
            <a:pPr algn="ctr"/>
            <a:r>
              <a:rPr lang="sv-SE" b="1" kern="1200" dirty="0">
                <a:solidFill>
                  <a:srgbClr val="D7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juni kl. 18.00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1FB5A73-5B28-4AE2-8C60-7F8BEA0B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084" y="2132856"/>
            <a:ext cx="10972800" cy="3888432"/>
          </a:xfrm>
        </p:spPr>
        <p:txBody>
          <a:bodyPr/>
          <a:lstStyle/>
          <a:p>
            <a:r>
              <a:rPr lang="sv-SE" sz="2800" dirty="0"/>
              <a:t>Vinden ändrat sig till på 6 m/s VSV</a:t>
            </a:r>
          </a:p>
          <a:p>
            <a:r>
              <a:rPr lang="sv-SE" sz="2800" dirty="0"/>
              <a:t>En ny brandutbredning finns tillgänglig</a:t>
            </a:r>
          </a:p>
          <a:p>
            <a:pPr lvl="1"/>
            <a:r>
              <a:rPr lang="sv-SE" sz="2400" b="1" dirty="0"/>
              <a:t>Rita in ny brandutbredning och sätt den gamla till inaktuell</a:t>
            </a:r>
          </a:p>
          <a:p>
            <a:r>
              <a:rPr lang="sv-SE" sz="2800" dirty="0"/>
              <a:t>Hoppbränder har noterats av brandflyget.</a:t>
            </a:r>
          </a:p>
          <a:p>
            <a:r>
              <a:rPr lang="sv-SE" sz="2800" dirty="0"/>
              <a:t>OMFALL:</a:t>
            </a:r>
          </a:p>
          <a:p>
            <a:pPr lvl="1"/>
            <a:r>
              <a:rPr lang="sv-SE" sz="2400" dirty="0"/>
              <a:t>Fler räddningstjänster resurser med i händelsen</a:t>
            </a:r>
          </a:p>
          <a:p>
            <a:pPr lvl="1"/>
            <a:r>
              <a:rPr lang="sv-SE" sz="2400" dirty="0"/>
              <a:t>Försvarsmakten med Hemvärnet stödjer</a:t>
            </a:r>
          </a:p>
          <a:p>
            <a:pPr lvl="1"/>
            <a:r>
              <a:rPr lang="sv-SE" dirty="0"/>
              <a:t>Begränsningslinjer har utökats och man planerar linjer i skjutfältet – nervöst läge</a:t>
            </a:r>
            <a:endParaRPr lang="sv-SE" sz="2400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91ECF920-1DCF-9C88-49C0-4C2C9955E3C4}"/>
              </a:ext>
            </a:extLst>
          </p:cNvPr>
          <p:cNvSpPr txBox="1"/>
          <p:nvPr/>
        </p:nvSpPr>
        <p:spPr>
          <a:xfrm>
            <a:off x="335360" y="123890"/>
            <a:ext cx="2903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6 juni -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17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:00 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Temp: 28°C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- 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Luftfuktighet: </a:t>
            </a:r>
            <a:r>
              <a:rPr lang="sv-SE" sz="2400" dirty="0">
                <a:solidFill>
                  <a:schemeClr val="accent1"/>
                </a:solidFill>
                <a:latin typeface="Calibri" panose="020F0502020204030204" pitchFamily="34" charset="0"/>
              </a:rPr>
              <a:t>3</a:t>
            </a: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7%</a:t>
            </a:r>
          </a:p>
          <a:p>
            <a:pPr marL="0" rtl="0" fontAlgn="ctr">
              <a:spcBef>
                <a:spcPts val="0"/>
              </a:spcBef>
              <a:spcAft>
                <a:spcPts val="0"/>
              </a:spcAft>
            </a:pPr>
            <a:r>
              <a:rPr lang="sv-SE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- Vind: 6 m/s VSV</a:t>
            </a:r>
          </a:p>
        </p:txBody>
      </p:sp>
    </p:spTree>
    <p:extLst>
      <p:ext uri="{BB962C8B-B14F-4D97-AF65-F5344CB8AC3E}">
        <p14:creationId xmlns:p14="http://schemas.microsoft.com/office/powerpoint/2010/main" val="2003172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5DB7596E-851B-255C-2833-B8A30D870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45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1713</Words>
  <Application>Microsoft Office PowerPoint</Application>
  <PresentationFormat>Bredbild</PresentationFormat>
  <Paragraphs>292</Paragraphs>
  <Slides>45</Slides>
  <Notes>18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Office-tema</vt:lpstr>
      <vt:lpstr>Scenarioövningar</vt:lpstr>
      <vt:lpstr>Mästocka (Halland)</vt:lpstr>
      <vt:lpstr>PowerPoint-presentation</vt:lpstr>
      <vt:lpstr>PowerPoint-presentation</vt:lpstr>
      <vt:lpstr>6 juni kl. 15.00</vt:lpstr>
      <vt:lpstr>PowerPoint-presentation</vt:lpstr>
      <vt:lpstr>PowerPoint-presentation</vt:lpstr>
      <vt:lpstr>6 juni kl. 18.00</vt:lpstr>
      <vt:lpstr>PowerPoint-presentation</vt:lpstr>
      <vt:lpstr>Tyresta</vt:lpstr>
      <vt:lpstr>Larm inkommet 1 aug 10.58 18,29477°E 59,17508°N   </vt:lpstr>
      <vt:lpstr>Larm inkommet 1 aug 10.58 18,29477°E 59,17508°N  </vt:lpstr>
      <vt:lpstr>PowerPoint-presentation</vt:lpstr>
      <vt:lpstr>PowerPoint-presentation</vt:lpstr>
      <vt:lpstr>PowerPoint-presentation</vt:lpstr>
      <vt:lpstr>1 aug kl. 15.00</vt:lpstr>
      <vt:lpstr>PowerPoint-presentation</vt:lpstr>
      <vt:lpstr>Åtgärder</vt:lpstr>
      <vt:lpstr>2 aug kl. 18.00</vt:lpstr>
      <vt:lpstr>PowerPoint-presentation</vt:lpstr>
      <vt:lpstr>PowerPoint-presentation</vt:lpstr>
      <vt:lpstr>Orust</vt:lpstr>
      <vt:lpstr>Larm inkommet 11 juni 10.45 294398E 6452283N  11,50465°E 58,16389°N    </vt:lpstr>
      <vt:lpstr>PowerPoint-presentation</vt:lpstr>
      <vt:lpstr>PowerPoint-presentation</vt:lpstr>
      <vt:lpstr>PowerPoint-presentation</vt:lpstr>
      <vt:lpstr>Lägesbild 11 juni 15:00 294398E 6452283N  11,50465°E 58,16389°N  </vt:lpstr>
      <vt:lpstr>PowerPoint-presentation</vt:lpstr>
      <vt:lpstr>PowerPoint-presentation</vt:lpstr>
      <vt:lpstr>Lägesbild 11 juni 19:00 294398E 6452283N  11,50465°E 58,16389°N  </vt:lpstr>
      <vt:lpstr>PowerPoint-presentation</vt:lpstr>
      <vt:lpstr>Stöde</vt:lpstr>
      <vt:lpstr>PowerPoint-presentation</vt:lpstr>
      <vt:lpstr>PowerPoint-presentation</vt:lpstr>
      <vt:lpstr>Larm inkommet 23 maj 14.30 </vt:lpstr>
      <vt:lpstr>14 april kl. 16.00</vt:lpstr>
      <vt:lpstr>PowerPoint-presentation</vt:lpstr>
      <vt:lpstr>PowerPoint-presentation</vt:lpstr>
      <vt:lpstr>Åtgärder</vt:lpstr>
      <vt:lpstr>Flygbränder</vt:lpstr>
      <vt:lpstr>PowerPoint-presentation</vt:lpstr>
      <vt:lpstr>PowerPoint-presentation</vt:lpstr>
      <vt:lpstr>Alvesta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Tränk Louise</dc:creator>
  <cp:lastModifiedBy>Lundqvist Henrik</cp:lastModifiedBy>
  <cp:revision>4</cp:revision>
  <dcterms:created xsi:type="dcterms:W3CDTF">2024-05-01T18:37:51Z</dcterms:created>
  <dcterms:modified xsi:type="dcterms:W3CDTF">2024-05-14T14:18:31Z</dcterms:modified>
</cp:coreProperties>
</file>