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7"/>
  </p:notesMasterIdLst>
  <p:handoutMasterIdLst>
    <p:handoutMasterId r:id="rId108"/>
  </p:handoutMasterIdLst>
  <p:sldIdLst>
    <p:sldId id="256" r:id="rId5"/>
    <p:sldId id="609" r:id="rId6"/>
    <p:sldId id="504" r:id="rId7"/>
    <p:sldId id="473" r:id="rId8"/>
    <p:sldId id="577" r:id="rId9"/>
    <p:sldId id="621" r:id="rId10"/>
    <p:sldId id="478" r:id="rId11"/>
    <p:sldId id="578" r:id="rId12"/>
    <p:sldId id="542" r:id="rId13"/>
    <p:sldId id="279" r:id="rId14"/>
    <p:sldId id="610" r:id="rId15"/>
    <p:sldId id="442" r:id="rId16"/>
    <p:sldId id="289" r:id="rId17"/>
    <p:sldId id="290" r:id="rId18"/>
    <p:sldId id="549" r:id="rId19"/>
    <p:sldId id="318" r:id="rId20"/>
    <p:sldId id="319" r:id="rId21"/>
    <p:sldId id="325" r:id="rId22"/>
    <p:sldId id="328" r:id="rId23"/>
    <p:sldId id="573" r:id="rId24"/>
    <p:sldId id="622" r:id="rId25"/>
    <p:sldId id="306" r:id="rId26"/>
    <p:sldId id="261" r:id="rId27"/>
    <p:sldId id="329" r:id="rId28"/>
    <p:sldId id="265" r:id="rId29"/>
    <p:sldId id="311" r:id="rId30"/>
    <p:sldId id="312" r:id="rId31"/>
    <p:sldId id="546" r:id="rId32"/>
    <p:sldId id="260" r:id="rId33"/>
    <p:sldId id="623" r:id="rId34"/>
    <p:sldId id="266" r:id="rId35"/>
    <p:sldId id="276" r:id="rId36"/>
    <p:sldId id="331" r:id="rId37"/>
    <p:sldId id="547" r:id="rId38"/>
    <p:sldId id="624" r:id="rId39"/>
    <p:sldId id="631" r:id="rId40"/>
    <p:sldId id="326" r:id="rId41"/>
    <p:sldId id="327" r:id="rId42"/>
    <p:sldId id="258" r:id="rId43"/>
    <p:sldId id="259" r:id="rId44"/>
    <p:sldId id="257" r:id="rId45"/>
    <p:sldId id="448" r:id="rId46"/>
    <p:sldId id="435" r:id="rId47"/>
    <p:sldId id="611" r:id="rId48"/>
    <p:sldId id="332" r:id="rId49"/>
    <p:sldId id="486" r:id="rId50"/>
    <p:sldId id="493" r:id="rId51"/>
    <p:sldId id="491" r:id="rId52"/>
    <p:sldId id="301" r:id="rId53"/>
    <p:sldId id="490" r:id="rId54"/>
    <p:sldId id="288" r:id="rId55"/>
    <p:sldId id="439" r:id="rId56"/>
    <p:sldId id="543" r:id="rId57"/>
    <p:sldId id="625" r:id="rId58"/>
    <p:sldId id="581" r:id="rId59"/>
    <p:sldId id="567" r:id="rId60"/>
    <p:sldId id="559" r:id="rId61"/>
    <p:sldId id="626" r:id="rId62"/>
    <p:sldId id="544" r:id="rId63"/>
    <p:sldId id="620" r:id="rId64"/>
    <p:sldId id="627" r:id="rId65"/>
    <p:sldId id="446" r:id="rId66"/>
    <p:sldId id="537" r:id="rId67"/>
    <p:sldId id="447" r:id="rId68"/>
    <p:sldId id="574" r:id="rId69"/>
    <p:sldId id="612" r:id="rId70"/>
    <p:sldId id="628" r:id="rId71"/>
    <p:sldId id="548" r:id="rId72"/>
    <p:sldId id="483" r:id="rId73"/>
    <p:sldId id="591" r:id="rId74"/>
    <p:sldId id="592" r:id="rId75"/>
    <p:sldId id="513" r:id="rId76"/>
    <p:sldId id="593" r:id="rId77"/>
    <p:sldId id="594" r:id="rId78"/>
    <p:sldId id="629" r:id="rId79"/>
    <p:sldId id="597" r:id="rId80"/>
    <p:sldId id="598" r:id="rId81"/>
    <p:sldId id="599" r:id="rId82"/>
    <p:sldId id="600" r:id="rId83"/>
    <p:sldId id="601" r:id="rId84"/>
    <p:sldId id="602" r:id="rId85"/>
    <p:sldId id="630" r:id="rId86"/>
    <p:sldId id="553" r:id="rId87"/>
    <p:sldId id="653" r:id="rId88"/>
    <p:sldId id="267" r:id="rId89"/>
    <p:sldId id="643" r:id="rId90"/>
    <p:sldId id="641" r:id="rId91"/>
    <p:sldId id="642" r:id="rId92"/>
    <p:sldId id="645" r:id="rId93"/>
    <p:sldId id="644" r:id="rId94"/>
    <p:sldId id="603" r:id="rId95"/>
    <p:sldId id="617" r:id="rId96"/>
    <p:sldId id="613" r:id="rId97"/>
    <p:sldId id="646" r:id="rId98"/>
    <p:sldId id="647" r:id="rId99"/>
    <p:sldId id="648" r:id="rId100"/>
    <p:sldId id="649" r:id="rId101"/>
    <p:sldId id="650" r:id="rId102"/>
    <p:sldId id="651" r:id="rId103"/>
    <p:sldId id="652" r:id="rId104"/>
    <p:sldId id="495" r:id="rId105"/>
    <p:sldId id="285" r:id="rId106"/>
  </p:sldIdLst>
  <p:sldSz cx="12192000" cy="6858000"/>
  <p:notesSz cx="7099300" cy="10234613"/>
  <p:defaultTextStyle>
    <a:defPPr>
      <a:defRPr lang="sv-S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6"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kstedt Karin" initials="EK" lastIdx="2" clrIdx="0">
    <p:extLst>
      <p:ext uri="{19B8F6BF-5375-455C-9EA6-DF929625EA0E}">
        <p15:presenceInfo xmlns:p15="http://schemas.microsoft.com/office/powerpoint/2012/main" userId="S::karin.ekstedt@lansstyrelsen.se::4bfd7dca-08d6-4c74-a97c-9ce5f2b4c97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85F00"/>
    <a:srgbClr val="D76600"/>
    <a:srgbClr val="008000"/>
    <a:srgbClr val="FF7C05"/>
    <a:srgbClr val="FFEFC9"/>
    <a:srgbClr val="7DA03E"/>
    <a:srgbClr val="CA0000"/>
    <a:srgbClr val="A1292E"/>
    <a:srgbClr val="B40C22"/>
    <a:srgbClr val="B40C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211" autoAdjust="0"/>
    <p:restoredTop sz="73072" autoAdjust="0"/>
  </p:normalViewPr>
  <p:slideViewPr>
    <p:cSldViewPr>
      <p:cViewPr varScale="1">
        <p:scale>
          <a:sx n="87" d="100"/>
          <a:sy n="87" d="100"/>
        </p:scale>
        <p:origin x="840" y="84"/>
      </p:cViewPr>
      <p:guideLst>
        <p:guide orient="horz" pos="2160"/>
        <p:guide pos="3840"/>
      </p:guideLst>
    </p:cSldViewPr>
  </p:slideViewPr>
  <p:outlineViewPr>
    <p:cViewPr>
      <p:scale>
        <a:sx n="33" d="100"/>
        <a:sy n="33" d="100"/>
      </p:scale>
      <p:origin x="0" y="-9101"/>
    </p:cViewPr>
  </p:outlineViewPr>
  <p:notesTextViewPr>
    <p:cViewPr>
      <p:scale>
        <a:sx n="3" d="2"/>
        <a:sy n="3" d="2"/>
      </p:scale>
      <p:origin x="0" y="0"/>
    </p:cViewPr>
  </p:notesTextViewPr>
  <p:sorterViewPr>
    <p:cViewPr varScale="1">
      <p:scale>
        <a:sx n="1" d="1"/>
        <a:sy n="1" d="1"/>
      </p:scale>
      <p:origin x="0" y="0"/>
    </p:cViewPr>
  </p:sorterViewPr>
  <p:notesViewPr>
    <p:cSldViewPr>
      <p:cViewPr varScale="1">
        <p:scale>
          <a:sx n="60" d="100"/>
          <a:sy n="60" d="100"/>
        </p:scale>
        <p:origin x="3274" y="43"/>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theme" Target="theme/theme1.xml"/><Relationship Id="rId16" Type="http://schemas.openxmlformats.org/officeDocument/2006/relationships/slide" Target="slides/slide12.xml"/><Relationship Id="rId107" Type="http://schemas.openxmlformats.org/officeDocument/2006/relationships/notesMaster" Target="notesMasters/notesMaster1.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tableStyles" Target="tableStyle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handoutMaster" Target="handoutMasters/handoutMaster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commentAuthors" Target="commentAuthors.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A1CDC7-9182-4966-94B7-F326B04E73D0}" type="doc">
      <dgm:prSet loTypeId="urn:microsoft.com/office/officeart/2008/layout/AlternatingPictureBlocks" loCatId="list" qsTypeId="urn:microsoft.com/office/officeart/2005/8/quickstyle/simple1" qsCatId="simple" csTypeId="urn:microsoft.com/office/officeart/2005/8/colors/accent1_3" csCatId="accent1" phldr="1"/>
      <dgm:spPr/>
    </dgm:pt>
    <dgm:pt modelId="{31238256-8083-4A4D-85EC-59AE2FF976DD}">
      <dgm:prSet phldrT="[Text]"/>
      <dgm:spPr>
        <a:solidFill>
          <a:srgbClr val="D76601"/>
        </a:solidFill>
      </dgm:spPr>
      <dgm:t>
        <a:bodyPr/>
        <a:lstStyle/>
        <a:p>
          <a:r>
            <a:rPr lang="sv-SE" dirty="0"/>
            <a:t>BrandGIS workshops</a:t>
          </a:r>
        </a:p>
      </dgm:t>
    </dgm:pt>
    <dgm:pt modelId="{54A62094-1C1B-4FCD-A4D5-344D2DA8EB03}" type="parTrans" cxnId="{2EF73F6E-9E2B-49D8-97CD-83A4F82819EF}">
      <dgm:prSet/>
      <dgm:spPr/>
      <dgm:t>
        <a:bodyPr/>
        <a:lstStyle/>
        <a:p>
          <a:endParaRPr lang="sv-SE"/>
        </a:p>
      </dgm:t>
    </dgm:pt>
    <dgm:pt modelId="{84412473-2448-4379-9D3C-A83F37B5D078}" type="sibTrans" cxnId="{2EF73F6E-9E2B-49D8-97CD-83A4F82819EF}">
      <dgm:prSet/>
      <dgm:spPr/>
      <dgm:t>
        <a:bodyPr/>
        <a:lstStyle/>
        <a:p>
          <a:endParaRPr lang="sv-SE"/>
        </a:p>
      </dgm:t>
    </dgm:pt>
    <dgm:pt modelId="{11E3EE41-8A62-4839-9036-5B145667FF78}">
      <dgm:prSet phldrT="[Text]"/>
      <dgm:spPr>
        <a:solidFill>
          <a:srgbClr val="D76601"/>
        </a:solidFill>
      </dgm:spPr>
      <dgm:t>
        <a:bodyPr/>
        <a:lstStyle/>
        <a:p>
          <a:r>
            <a:rPr lang="sv-SE" dirty="0"/>
            <a:t>Metoder, strukturer och rutiner</a:t>
          </a:r>
        </a:p>
      </dgm:t>
    </dgm:pt>
    <dgm:pt modelId="{36D90B66-6EF5-43F1-96CE-3E66F4AF8BB2}" type="parTrans" cxnId="{72DA2EFA-9E3E-4841-85F4-B0A12C0F1F1E}">
      <dgm:prSet/>
      <dgm:spPr/>
      <dgm:t>
        <a:bodyPr/>
        <a:lstStyle/>
        <a:p>
          <a:endParaRPr lang="sv-SE"/>
        </a:p>
      </dgm:t>
    </dgm:pt>
    <dgm:pt modelId="{B5A1888A-21CB-4FC1-AF71-749BBFC7EC8E}" type="sibTrans" cxnId="{72DA2EFA-9E3E-4841-85F4-B0A12C0F1F1E}">
      <dgm:prSet/>
      <dgm:spPr/>
      <dgm:t>
        <a:bodyPr/>
        <a:lstStyle/>
        <a:p>
          <a:endParaRPr lang="sv-SE"/>
        </a:p>
      </dgm:t>
    </dgm:pt>
    <dgm:pt modelId="{FBBBF220-6714-404E-99D2-8A7FA8B5CF8F}">
      <dgm:prSet phldrT="[Text]"/>
      <dgm:spPr>
        <a:solidFill>
          <a:srgbClr val="D76601"/>
        </a:solidFill>
      </dgm:spPr>
      <dgm:t>
        <a:bodyPr/>
        <a:lstStyle/>
        <a:p>
          <a:r>
            <a:rPr lang="sv-SE" dirty="0"/>
            <a:t>Krissamverkan</a:t>
          </a:r>
        </a:p>
      </dgm:t>
    </dgm:pt>
    <dgm:pt modelId="{7B3B5D93-3277-494C-875F-F02354CA314D}" type="parTrans" cxnId="{D4854691-9134-4353-B270-7249446AF9F4}">
      <dgm:prSet/>
      <dgm:spPr/>
      <dgm:t>
        <a:bodyPr/>
        <a:lstStyle/>
        <a:p>
          <a:endParaRPr lang="sv-SE"/>
        </a:p>
      </dgm:t>
    </dgm:pt>
    <dgm:pt modelId="{652B5AAA-67EF-4111-BF7A-8ABED11124B9}" type="sibTrans" cxnId="{D4854691-9134-4353-B270-7249446AF9F4}">
      <dgm:prSet/>
      <dgm:spPr/>
      <dgm:t>
        <a:bodyPr/>
        <a:lstStyle/>
        <a:p>
          <a:endParaRPr lang="sv-SE"/>
        </a:p>
      </dgm:t>
    </dgm:pt>
    <dgm:pt modelId="{51EB5BC1-1D21-4CFB-B986-177F6F65FB1E}">
      <dgm:prSet phldrT="[Text]"/>
      <dgm:spPr>
        <a:solidFill>
          <a:srgbClr val="D76601"/>
        </a:solidFill>
      </dgm:spPr>
      <dgm:t>
        <a:bodyPr/>
        <a:lstStyle/>
        <a:p>
          <a:r>
            <a:rPr lang="sv-SE" dirty="0"/>
            <a:t>GIS - verktyg</a:t>
          </a:r>
        </a:p>
      </dgm:t>
    </dgm:pt>
    <dgm:pt modelId="{34665242-E827-4EFD-911A-1A99C95D1B69}" type="parTrans" cxnId="{4548F774-5EC1-47F5-B13C-930F334AAA27}">
      <dgm:prSet/>
      <dgm:spPr/>
      <dgm:t>
        <a:bodyPr/>
        <a:lstStyle/>
        <a:p>
          <a:endParaRPr lang="sv-SE"/>
        </a:p>
      </dgm:t>
    </dgm:pt>
    <dgm:pt modelId="{5A982A2F-4F9D-469B-862C-99B891DA548F}" type="sibTrans" cxnId="{4548F774-5EC1-47F5-B13C-930F334AAA27}">
      <dgm:prSet/>
      <dgm:spPr/>
      <dgm:t>
        <a:bodyPr/>
        <a:lstStyle/>
        <a:p>
          <a:endParaRPr lang="sv-SE"/>
        </a:p>
      </dgm:t>
    </dgm:pt>
    <dgm:pt modelId="{534FDAC3-FE90-4E1D-8928-DC994E35E2ED}" type="pres">
      <dgm:prSet presAssocID="{75A1CDC7-9182-4966-94B7-F326B04E73D0}" presName="linearFlow" presStyleCnt="0">
        <dgm:presLayoutVars>
          <dgm:dir/>
          <dgm:resizeHandles val="exact"/>
        </dgm:presLayoutVars>
      </dgm:prSet>
      <dgm:spPr/>
    </dgm:pt>
    <dgm:pt modelId="{653F8B36-FA98-4690-A569-BEADF6F28626}" type="pres">
      <dgm:prSet presAssocID="{31238256-8083-4A4D-85EC-59AE2FF976DD}" presName="comp" presStyleCnt="0"/>
      <dgm:spPr/>
    </dgm:pt>
    <dgm:pt modelId="{12DF3845-8CF6-4B19-8778-88AC4955F5D1}" type="pres">
      <dgm:prSet presAssocID="{31238256-8083-4A4D-85EC-59AE2FF976DD}" presName="rect2" presStyleLbl="node1" presStyleIdx="0" presStyleCnt="4">
        <dgm:presLayoutVars>
          <dgm:bulletEnabled val="1"/>
        </dgm:presLayoutVars>
      </dgm:prSet>
      <dgm:spPr/>
    </dgm:pt>
    <dgm:pt modelId="{4DFF8AB6-1DBD-479F-AB8A-567DA30C0CD9}" type="pres">
      <dgm:prSet presAssocID="{31238256-8083-4A4D-85EC-59AE2FF976DD}" presName="rect1" presStyleLbl="ln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1000" r="-1000"/>
          </a:stretch>
        </a:blipFill>
      </dgm:spPr>
      <dgm:extLst>
        <a:ext uri="{E40237B7-FDA0-4F09-8148-C483321AD2D9}">
          <dgm14:cNvPr xmlns:dgm14="http://schemas.microsoft.com/office/drawing/2010/diagram" id="0" name="" descr="Barn med hel fyllning"/>
        </a:ext>
      </dgm:extLst>
    </dgm:pt>
    <dgm:pt modelId="{D533320D-B204-43E5-A050-1E8E587EFA17}" type="pres">
      <dgm:prSet presAssocID="{84412473-2448-4379-9D3C-A83F37B5D078}" presName="sibTrans" presStyleCnt="0"/>
      <dgm:spPr/>
    </dgm:pt>
    <dgm:pt modelId="{5DDD17FB-57B7-4844-B489-6AFE596F85F8}" type="pres">
      <dgm:prSet presAssocID="{51EB5BC1-1D21-4CFB-B986-177F6F65FB1E}" presName="comp" presStyleCnt="0"/>
      <dgm:spPr/>
    </dgm:pt>
    <dgm:pt modelId="{7C8850F5-7295-4A25-99FB-2D5D65386A72}" type="pres">
      <dgm:prSet presAssocID="{51EB5BC1-1D21-4CFB-B986-177F6F65FB1E}" presName="rect2" presStyleLbl="node1" presStyleIdx="1" presStyleCnt="4">
        <dgm:presLayoutVars>
          <dgm:bulletEnabled val="1"/>
        </dgm:presLayoutVars>
      </dgm:prSet>
      <dgm:spPr/>
    </dgm:pt>
    <dgm:pt modelId="{85557B30-7689-46D1-91F8-D91D285F2A36}" type="pres">
      <dgm:prSet presAssocID="{51EB5BC1-1D21-4CFB-B986-177F6F65FB1E}" presName="rect1" presStyleLbl="ln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000" r="-1000"/>
          </a:stretch>
        </a:blipFill>
      </dgm:spPr>
      <dgm:extLst>
        <a:ext uri="{E40237B7-FDA0-4F09-8148-C483321AD2D9}">
          <dgm14:cNvPr xmlns:dgm14="http://schemas.microsoft.com/office/drawing/2010/diagram" id="0" name="" descr="Skattkarta med hel fyllning"/>
        </a:ext>
      </dgm:extLst>
    </dgm:pt>
    <dgm:pt modelId="{46AD472A-8A55-43A0-A936-57EA954A3613}" type="pres">
      <dgm:prSet presAssocID="{5A982A2F-4F9D-469B-862C-99B891DA548F}" presName="sibTrans" presStyleCnt="0"/>
      <dgm:spPr/>
    </dgm:pt>
    <dgm:pt modelId="{CF5E0BF0-DD12-46A0-B88D-8D656C5AEB0D}" type="pres">
      <dgm:prSet presAssocID="{11E3EE41-8A62-4839-9036-5B145667FF78}" presName="comp" presStyleCnt="0"/>
      <dgm:spPr/>
    </dgm:pt>
    <dgm:pt modelId="{38E25019-BE71-410F-9445-C4686881A6E9}" type="pres">
      <dgm:prSet presAssocID="{11E3EE41-8A62-4839-9036-5B145667FF78}" presName="rect2" presStyleLbl="node1" presStyleIdx="2" presStyleCnt="4">
        <dgm:presLayoutVars>
          <dgm:bulletEnabled val="1"/>
        </dgm:presLayoutVars>
      </dgm:prSet>
      <dgm:spPr/>
    </dgm:pt>
    <dgm:pt modelId="{CEB4D6B0-4339-4153-ADB3-B3CCEADF2E06}" type="pres">
      <dgm:prSet presAssocID="{11E3EE41-8A62-4839-9036-5B145667FF78}" presName="rect1" presStyleLbl="ln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000" r="-1000"/>
          </a:stretch>
        </a:blipFill>
      </dgm:spPr>
      <dgm:extLst>
        <a:ext uri="{E40237B7-FDA0-4F09-8148-C483321AD2D9}">
          <dgm14:cNvPr xmlns:dgm14="http://schemas.microsoft.com/office/drawing/2010/diagram" id="0" name="" descr="Ui ux med hel fyllning"/>
        </a:ext>
      </dgm:extLst>
    </dgm:pt>
    <dgm:pt modelId="{C7F3AB21-CA05-4E5E-982A-DC2DB7DA3428}" type="pres">
      <dgm:prSet presAssocID="{B5A1888A-21CB-4FC1-AF71-749BBFC7EC8E}" presName="sibTrans" presStyleCnt="0"/>
      <dgm:spPr/>
    </dgm:pt>
    <dgm:pt modelId="{3CAB43D3-1912-482B-9B1F-6473D63F3478}" type="pres">
      <dgm:prSet presAssocID="{FBBBF220-6714-404E-99D2-8A7FA8B5CF8F}" presName="comp" presStyleCnt="0"/>
      <dgm:spPr/>
    </dgm:pt>
    <dgm:pt modelId="{20DF5DB6-5E89-45B7-8B5A-20CCEA4FF66C}" type="pres">
      <dgm:prSet presAssocID="{FBBBF220-6714-404E-99D2-8A7FA8B5CF8F}" presName="rect2" presStyleLbl="node1" presStyleIdx="3" presStyleCnt="4">
        <dgm:presLayoutVars>
          <dgm:bulletEnabled val="1"/>
        </dgm:presLayoutVars>
      </dgm:prSet>
      <dgm:spPr/>
    </dgm:pt>
    <dgm:pt modelId="{A7794E0F-7CE8-4436-9444-D1A01447438B}" type="pres">
      <dgm:prSet presAssocID="{FBBBF220-6714-404E-99D2-8A7FA8B5CF8F}" presName="rect1" presStyleLbl="ln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l="-1000" r="-1000"/>
          </a:stretch>
        </a:blipFill>
      </dgm:spPr>
      <dgm:extLst>
        <a:ext uri="{E40237B7-FDA0-4F09-8148-C483321AD2D9}">
          <dgm14:cNvPr xmlns:dgm14="http://schemas.microsoft.com/office/drawing/2010/diagram" id="0" name="" descr="Socialt nätverk med hel fyllning"/>
        </a:ext>
      </dgm:extLst>
    </dgm:pt>
  </dgm:ptLst>
  <dgm:cxnLst>
    <dgm:cxn modelId="{2EF73F6E-9E2B-49D8-97CD-83A4F82819EF}" srcId="{75A1CDC7-9182-4966-94B7-F326B04E73D0}" destId="{31238256-8083-4A4D-85EC-59AE2FF976DD}" srcOrd="0" destOrd="0" parTransId="{54A62094-1C1B-4FCD-A4D5-344D2DA8EB03}" sibTransId="{84412473-2448-4379-9D3C-A83F37B5D078}"/>
    <dgm:cxn modelId="{DB41896F-068D-4D75-90EC-84FDDCDBCE03}" type="presOf" srcId="{75A1CDC7-9182-4966-94B7-F326B04E73D0}" destId="{534FDAC3-FE90-4E1D-8928-DC994E35E2ED}" srcOrd="0" destOrd="0" presId="urn:microsoft.com/office/officeart/2008/layout/AlternatingPictureBlocks"/>
    <dgm:cxn modelId="{4548F774-5EC1-47F5-B13C-930F334AAA27}" srcId="{75A1CDC7-9182-4966-94B7-F326B04E73D0}" destId="{51EB5BC1-1D21-4CFB-B986-177F6F65FB1E}" srcOrd="1" destOrd="0" parTransId="{34665242-E827-4EFD-911A-1A99C95D1B69}" sibTransId="{5A982A2F-4F9D-469B-862C-99B891DA548F}"/>
    <dgm:cxn modelId="{12C30E78-E849-4D5E-B435-E7E40804CECE}" type="presOf" srcId="{31238256-8083-4A4D-85EC-59AE2FF976DD}" destId="{12DF3845-8CF6-4B19-8778-88AC4955F5D1}" srcOrd="0" destOrd="0" presId="urn:microsoft.com/office/officeart/2008/layout/AlternatingPictureBlocks"/>
    <dgm:cxn modelId="{D4854691-9134-4353-B270-7249446AF9F4}" srcId="{75A1CDC7-9182-4966-94B7-F326B04E73D0}" destId="{FBBBF220-6714-404E-99D2-8A7FA8B5CF8F}" srcOrd="3" destOrd="0" parTransId="{7B3B5D93-3277-494C-875F-F02354CA314D}" sibTransId="{652B5AAA-67EF-4111-BF7A-8ABED11124B9}"/>
    <dgm:cxn modelId="{3A0EF993-032A-46F8-BB44-F4A59B7FBB45}" type="presOf" srcId="{51EB5BC1-1D21-4CFB-B986-177F6F65FB1E}" destId="{7C8850F5-7295-4A25-99FB-2D5D65386A72}" srcOrd="0" destOrd="0" presId="urn:microsoft.com/office/officeart/2008/layout/AlternatingPictureBlocks"/>
    <dgm:cxn modelId="{C522C2C3-1901-452C-9686-B8B5CC0B29FD}" type="presOf" srcId="{FBBBF220-6714-404E-99D2-8A7FA8B5CF8F}" destId="{20DF5DB6-5E89-45B7-8B5A-20CCEA4FF66C}" srcOrd="0" destOrd="0" presId="urn:microsoft.com/office/officeart/2008/layout/AlternatingPictureBlocks"/>
    <dgm:cxn modelId="{F15F14DC-F1ED-419F-AE95-D1CDFB7EFB68}" type="presOf" srcId="{11E3EE41-8A62-4839-9036-5B145667FF78}" destId="{38E25019-BE71-410F-9445-C4686881A6E9}" srcOrd="0" destOrd="0" presId="urn:microsoft.com/office/officeart/2008/layout/AlternatingPictureBlocks"/>
    <dgm:cxn modelId="{72DA2EFA-9E3E-4841-85F4-B0A12C0F1F1E}" srcId="{75A1CDC7-9182-4966-94B7-F326B04E73D0}" destId="{11E3EE41-8A62-4839-9036-5B145667FF78}" srcOrd="2" destOrd="0" parTransId="{36D90B66-6EF5-43F1-96CE-3E66F4AF8BB2}" sibTransId="{B5A1888A-21CB-4FC1-AF71-749BBFC7EC8E}"/>
    <dgm:cxn modelId="{1D37B5FD-4DCE-40F6-86F9-72AD5679692F}" type="presParOf" srcId="{534FDAC3-FE90-4E1D-8928-DC994E35E2ED}" destId="{653F8B36-FA98-4690-A569-BEADF6F28626}" srcOrd="0" destOrd="0" presId="urn:microsoft.com/office/officeart/2008/layout/AlternatingPictureBlocks"/>
    <dgm:cxn modelId="{8BAB6451-CEE3-417A-84E1-2496F9DA0B8C}" type="presParOf" srcId="{653F8B36-FA98-4690-A569-BEADF6F28626}" destId="{12DF3845-8CF6-4B19-8778-88AC4955F5D1}" srcOrd="0" destOrd="0" presId="urn:microsoft.com/office/officeart/2008/layout/AlternatingPictureBlocks"/>
    <dgm:cxn modelId="{8E79BC6D-90A2-4E39-8FC2-081B8EF47849}" type="presParOf" srcId="{653F8B36-FA98-4690-A569-BEADF6F28626}" destId="{4DFF8AB6-1DBD-479F-AB8A-567DA30C0CD9}" srcOrd="1" destOrd="0" presId="urn:microsoft.com/office/officeart/2008/layout/AlternatingPictureBlocks"/>
    <dgm:cxn modelId="{1249A8A1-2723-43F1-98BC-D2F9EB8C615B}" type="presParOf" srcId="{534FDAC3-FE90-4E1D-8928-DC994E35E2ED}" destId="{D533320D-B204-43E5-A050-1E8E587EFA17}" srcOrd="1" destOrd="0" presId="urn:microsoft.com/office/officeart/2008/layout/AlternatingPictureBlocks"/>
    <dgm:cxn modelId="{27468294-608A-487C-926D-081B43F5F454}" type="presParOf" srcId="{534FDAC3-FE90-4E1D-8928-DC994E35E2ED}" destId="{5DDD17FB-57B7-4844-B489-6AFE596F85F8}" srcOrd="2" destOrd="0" presId="urn:microsoft.com/office/officeart/2008/layout/AlternatingPictureBlocks"/>
    <dgm:cxn modelId="{1354E833-ACE4-4151-A7F3-CAB2119D787B}" type="presParOf" srcId="{5DDD17FB-57B7-4844-B489-6AFE596F85F8}" destId="{7C8850F5-7295-4A25-99FB-2D5D65386A72}" srcOrd="0" destOrd="0" presId="urn:microsoft.com/office/officeart/2008/layout/AlternatingPictureBlocks"/>
    <dgm:cxn modelId="{C25EF536-EF86-417A-A4EF-3F9BDC1BBC17}" type="presParOf" srcId="{5DDD17FB-57B7-4844-B489-6AFE596F85F8}" destId="{85557B30-7689-46D1-91F8-D91D285F2A36}" srcOrd="1" destOrd="0" presId="urn:microsoft.com/office/officeart/2008/layout/AlternatingPictureBlocks"/>
    <dgm:cxn modelId="{98A7A845-7C67-40A9-94BD-474C538B73F6}" type="presParOf" srcId="{534FDAC3-FE90-4E1D-8928-DC994E35E2ED}" destId="{46AD472A-8A55-43A0-A936-57EA954A3613}" srcOrd="3" destOrd="0" presId="urn:microsoft.com/office/officeart/2008/layout/AlternatingPictureBlocks"/>
    <dgm:cxn modelId="{659252B2-A7F2-42C9-B7EC-7DBF3587C63B}" type="presParOf" srcId="{534FDAC3-FE90-4E1D-8928-DC994E35E2ED}" destId="{CF5E0BF0-DD12-46A0-B88D-8D656C5AEB0D}" srcOrd="4" destOrd="0" presId="urn:microsoft.com/office/officeart/2008/layout/AlternatingPictureBlocks"/>
    <dgm:cxn modelId="{4D0FB1A2-15C1-49FE-8713-6DF81C1986C9}" type="presParOf" srcId="{CF5E0BF0-DD12-46A0-B88D-8D656C5AEB0D}" destId="{38E25019-BE71-410F-9445-C4686881A6E9}" srcOrd="0" destOrd="0" presId="urn:microsoft.com/office/officeart/2008/layout/AlternatingPictureBlocks"/>
    <dgm:cxn modelId="{5E95C7AF-FC9A-4DCB-B825-49FADCA106F7}" type="presParOf" srcId="{CF5E0BF0-DD12-46A0-B88D-8D656C5AEB0D}" destId="{CEB4D6B0-4339-4153-ADB3-B3CCEADF2E06}" srcOrd="1" destOrd="0" presId="urn:microsoft.com/office/officeart/2008/layout/AlternatingPictureBlocks"/>
    <dgm:cxn modelId="{8EDD2533-F816-41D7-912F-44992E99AF0F}" type="presParOf" srcId="{534FDAC3-FE90-4E1D-8928-DC994E35E2ED}" destId="{C7F3AB21-CA05-4E5E-982A-DC2DB7DA3428}" srcOrd="5" destOrd="0" presId="urn:microsoft.com/office/officeart/2008/layout/AlternatingPictureBlocks"/>
    <dgm:cxn modelId="{628E0BB9-7571-40B6-9FD6-E1B1066780D6}" type="presParOf" srcId="{534FDAC3-FE90-4E1D-8928-DC994E35E2ED}" destId="{3CAB43D3-1912-482B-9B1F-6473D63F3478}" srcOrd="6" destOrd="0" presId="urn:microsoft.com/office/officeart/2008/layout/AlternatingPictureBlocks"/>
    <dgm:cxn modelId="{E9225003-688B-4F86-BD48-0638808E4888}" type="presParOf" srcId="{3CAB43D3-1912-482B-9B1F-6473D63F3478}" destId="{20DF5DB6-5E89-45B7-8B5A-20CCEA4FF66C}" srcOrd="0" destOrd="0" presId="urn:microsoft.com/office/officeart/2008/layout/AlternatingPictureBlocks"/>
    <dgm:cxn modelId="{807CA56B-4CEF-4D0E-A86F-423EEEB5799B}" type="presParOf" srcId="{3CAB43D3-1912-482B-9B1F-6473D63F3478}" destId="{A7794E0F-7CE8-4436-9444-D1A01447438B}" srcOrd="1" destOrd="0" presId="urn:microsoft.com/office/officeart/2008/layout/Alternat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6FE910-E808-4FCE-AEE2-D8FAA8B80881}" type="doc">
      <dgm:prSet loTypeId="urn:microsoft.com/office/officeart/2005/8/layout/default" loCatId="list" qsTypeId="urn:microsoft.com/office/officeart/2005/8/quickstyle/simple2" qsCatId="simple" csTypeId="urn:microsoft.com/office/officeart/2005/8/colors/colorful1" csCatId="colorful" phldr="1"/>
      <dgm:spPr/>
      <dgm:t>
        <a:bodyPr/>
        <a:lstStyle/>
        <a:p>
          <a:endParaRPr lang="en-US"/>
        </a:p>
      </dgm:t>
    </dgm:pt>
    <dgm:pt modelId="{1D7B8C9E-C251-42A0-9CCE-FAF557370EFD}">
      <dgm:prSet/>
      <dgm:spPr/>
      <dgm:t>
        <a:bodyPr/>
        <a:lstStyle/>
        <a:p>
          <a:r>
            <a:rPr lang="en-US" dirty="0" err="1"/>
            <a:t>Beteckning</a:t>
          </a:r>
          <a:r>
            <a:rPr lang="en-US" dirty="0"/>
            <a:t> </a:t>
          </a:r>
          <a:r>
            <a:rPr lang="en-US" dirty="0" err="1"/>
            <a:t>på</a:t>
          </a:r>
          <a:r>
            <a:rPr lang="en-US" dirty="0"/>
            <a:t> </a:t>
          </a:r>
          <a:r>
            <a:rPr lang="en-US" dirty="0" err="1"/>
            <a:t>resurser</a:t>
          </a:r>
          <a:r>
            <a:rPr lang="en-US" dirty="0"/>
            <a:t> </a:t>
          </a:r>
          <a:r>
            <a:rPr lang="en-US" dirty="0" err="1"/>
            <a:t>blir</a:t>
          </a:r>
          <a:r>
            <a:rPr lang="en-US" dirty="0"/>
            <a:t> </a:t>
          </a:r>
          <a:r>
            <a:rPr lang="en-US" dirty="0" err="1"/>
            <a:t>etiketter</a:t>
          </a:r>
          <a:r>
            <a:rPr lang="en-US" dirty="0"/>
            <a:t> (</a:t>
          </a:r>
          <a:r>
            <a:rPr lang="en-US" dirty="0" err="1"/>
            <a:t>rakelnummer</a:t>
          </a:r>
          <a:r>
            <a:rPr lang="en-US" dirty="0"/>
            <a:t> </a:t>
          </a:r>
          <a:r>
            <a:rPr lang="en-US" dirty="0" err="1"/>
            <a:t>tex</a:t>
          </a:r>
          <a:r>
            <a:rPr lang="en-US" dirty="0"/>
            <a:t>)</a:t>
          </a:r>
        </a:p>
      </dgm:t>
    </dgm:pt>
    <dgm:pt modelId="{1B3FA79B-0EB5-4251-B650-18893CB73236}" type="parTrans" cxnId="{222C2AA3-AC21-4B00-8BC0-75244658BFCE}">
      <dgm:prSet/>
      <dgm:spPr/>
      <dgm:t>
        <a:bodyPr/>
        <a:lstStyle/>
        <a:p>
          <a:endParaRPr lang="en-US"/>
        </a:p>
      </dgm:t>
    </dgm:pt>
    <dgm:pt modelId="{874CE73F-EE26-44E6-AB96-FA9F55ACB8B8}" type="sibTrans" cxnId="{222C2AA3-AC21-4B00-8BC0-75244658BFCE}">
      <dgm:prSet/>
      <dgm:spPr/>
      <dgm:t>
        <a:bodyPr/>
        <a:lstStyle/>
        <a:p>
          <a:endParaRPr lang="en-US"/>
        </a:p>
      </dgm:t>
    </dgm:pt>
    <dgm:pt modelId="{D4E288F4-2D4B-46A1-9910-A88C42053294}">
      <dgm:prSet/>
      <dgm:spPr/>
      <dgm:t>
        <a:bodyPr/>
        <a:lstStyle/>
        <a:p>
          <a:r>
            <a:rPr lang="en-US" dirty="0" err="1"/>
            <a:t>Punktsymboler</a:t>
          </a:r>
          <a:r>
            <a:rPr lang="en-US" dirty="0"/>
            <a:t> </a:t>
          </a:r>
          <a:r>
            <a:rPr lang="en-US" dirty="0" err="1"/>
            <a:t>har</a:t>
          </a:r>
          <a:r>
            <a:rPr lang="en-US" dirty="0"/>
            <a:t> </a:t>
          </a:r>
          <a:r>
            <a:rPr lang="en-US" dirty="0" err="1"/>
            <a:t>ofta</a:t>
          </a:r>
          <a:r>
            <a:rPr lang="en-US" dirty="0"/>
            <a:t> </a:t>
          </a:r>
          <a:r>
            <a:rPr lang="en-US" dirty="0" err="1"/>
            <a:t>symbolrotation</a:t>
          </a:r>
          <a:r>
            <a:rPr lang="en-US" dirty="0"/>
            <a:t> (grader)</a:t>
          </a:r>
        </a:p>
      </dgm:t>
    </dgm:pt>
    <dgm:pt modelId="{5C7A9064-7C8C-4324-8F51-487C3624EAB9}" type="parTrans" cxnId="{4892B195-814F-483C-8C05-39F5205DA4A2}">
      <dgm:prSet/>
      <dgm:spPr/>
      <dgm:t>
        <a:bodyPr/>
        <a:lstStyle/>
        <a:p>
          <a:endParaRPr lang="en-US"/>
        </a:p>
      </dgm:t>
    </dgm:pt>
    <dgm:pt modelId="{23EE51AF-BFBF-4B70-8780-8758223CE8FD}" type="sibTrans" cxnId="{4892B195-814F-483C-8C05-39F5205DA4A2}">
      <dgm:prSet/>
      <dgm:spPr/>
      <dgm:t>
        <a:bodyPr/>
        <a:lstStyle/>
        <a:p>
          <a:endParaRPr lang="en-US"/>
        </a:p>
      </dgm:t>
    </dgm:pt>
    <dgm:pt modelId="{4225A3A4-EFF5-42DC-BAC9-D0FDE0CE0F6D}">
      <dgm:prSet/>
      <dgm:spPr/>
      <dgm:t>
        <a:bodyPr/>
        <a:lstStyle/>
        <a:p>
          <a:r>
            <a:rPr lang="en-US"/>
            <a:t>Status anger synlighet (inaktuella döljs)</a:t>
          </a:r>
        </a:p>
      </dgm:t>
    </dgm:pt>
    <dgm:pt modelId="{F3C8C1BF-66E4-4A68-B365-6610F3425BE6}" type="parTrans" cxnId="{2BA968BD-DC92-4351-AA31-5389A60E5EDD}">
      <dgm:prSet/>
      <dgm:spPr/>
      <dgm:t>
        <a:bodyPr/>
        <a:lstStyle/>
        <a:p>
          <a:endParaRPr lang="en-US"/>
        </a:p>
      </dgm:t>
    </dgm:pt>
    <dgm:pt modelId="{36EFD9B2-FE25-49DC-95FF-84EBB0D58921}" type="sibTrans" cxnId="{2BA968BD-DC92-4351-AA31-5389A60E5EDD}">
      <dgm:prSet/>
      <dgm:spPr/>
      <dgm:t>
        <a:bodyPr/>
        <a:lstStyle/>
        <a:p>
          <a:endParaRPr lang="en-US"/>
        </a:p>
      </dgm:t>
    </dgm:pt>
    <dgm:pt modelId="{56A3D51A-BAB7-46C2-AA31-3458D02D3D08}">
      <dgm:prSet/>
      <dgm:spPr/>
      <dgm:t>
        <a:bodyPr/>
        <a:lstStyle/>
        <a:p>
          <a:r>
            <a:rPr lang="en-US"/>
            <a:t>Ta aldrig bort objekt, ändra bara status</a:t>
          </a:r>
        </a:p>
      </dgm:t>
    </dgm:pt>
    <dgm:pt modelId="{647AF079-571A-434F-8700-4F513B06DA95}" type="parTrans" cxnId="{FC21510C-9F24-4CF6-8F83-FF2467D888FF}">
      <dgm:prSet/>
      <dgm:spPr/>
      <dgm:t>
        <a:bodyPr/>
        <a:lstStyle/>
        <a:p>
          <a:endParaRPr lang="en-US"/>
        </a:p>
      </dgm:t>
    </dgm:pt>
    <dgm:pt modelId="{0DA7F4DF-9C85-4CDF-818C-E4FE491BEA07}" type="sibTrans" cxnId="{FC21510C-9F24-4CF6-8F83-FF2467D888FF}">
      <dgm:prSet/>
      <dgm:spPr/>
      <dgm:t>
        <a:bodyPr/>
        <a:lstStyle/>
        <a:p>
          <a:endParaRPr lang="en-US"/>
        </a:p>
      </dgm:t>
    </dgm:pt>
    <dgm:pt modelId="{AE7E1D7D-506A-4DA5-970F-52212F72E4A2}">
      <dgm:prSet/>
      <dgm:spPr/>
      <dgm:t>
        <a:bodyPr/>
        <a:lstStyle/>
        <a:p>
          <a:r>
            <a:rPr lang="en-US" dirty="0" err="1"/>
            <a:t>Nyttja</a:t>
          </a:r>
          <a:r>
            <a:rPr lang="en-US" dirty="0"/>
            <a:t> </a:t>
          </a:r>
          <a:r>
            <a:rPr lang="en-US" dirty="0" err="1"/>
            <a:t>slutdatum</a:t>
          </a:r>
          <a:r>
            <a:rPr lang="en-US" dirty="0"/>
            <a:t>, </a:t>
          </a:r>
          <a:r>
            <a:rPr lang="en-US" dirty="0" err="1"/>
            <a:t>då</a:t>
          </a:r>
          <a:r>
            <a:rPr lang="en-US" dirty="0"/>
            <a:t> </a:t>
          </a:r>
          <a:r>
            <a:rPr lang="en-US" dirty="0" err="1"/>
            <a:t>kan</a:t>
          </a:r>
          <a:r>
            <a:rPr lang="en-US" dirty="0"/>
            <a:t> man </a:t>
          </a:r>
          <a:r>
            <a:rPr lang="en-US" dirty="0" err="1"/>
            <a:t>gå</a:t>
          </a:r>
          <a:r>
            <a:rPr lang="en-US" dirty="0"/>
            <a:t> </a:t>
          </a:r>
          <a:r>
            <a:rPr lang="en-US" dirty="0" err="1"/>
            <a:t>bakåt</a:t>
          </a:r>
          <a:r>
            <a:rPr lang="en-US" dirty="0"/>
            <a:t> i </a:t>
          </a:r>
          <a:r>
            <a:rPr lang="en-US" dirty="0" err="1"/>
            <a:t>tiden</a:t>
          </a:r>
          <a:r>
            <a:rPr lang="en-US" dirty="0"/>
            <a:t> i </a:t>
          </a:r>
          <a:r>
            <a:rPr lang="en-US" dirty="0" err="1"/>
            <a:t>efterhand</a:t>
          </a:r>
          <a:endParaRPr lang="en-US" dirty="0"/>
        </a:p>
      </dgm:t>
    </dgm:pt>
    <dgm:pt modelId="{42E33ECF-6A63-41C0-A4B5-FE263391E516}" type="parTrans" cxnId="{E61A8C92-D8C2-4F76-8B78-3913C7FBE7DD}">
      <dgm:prSet/>
      <dgm:spPr/>
      <dgm:t>
        <a:bodyPr/>
        <a:lstStyle/>
        <a:p>
          <a:endParaRPr lang="en-US"/>
        </a:p>
      </dgm:t>
    </dgm:pt>
    <dgm:pt modelId="{015CE70F-23A3-468A-B484-269EC03570E9}" type="sibTrans" cxnId="{E61A8C92-D8C2-4F76-8B78-3913C7FBE7DD}">
      <dgm:prSet/>
      <dgm:spPr/>
      <dgm:t>
        <a:bodyPr/>
        <a:lstStyle/>
        <a:p>
          <a:endParaRPr lang="en-US"/>
        </a:p>
      </dgm:t>
    </dgm:pt>
    <dgm:pt modelId="{32F4A5F0-A9A6-426C-A20D-7AC9BD93FFAD}">
      <dgm:prSet/>
      <dgm:spPr/>
      <dgm:t>
        <a:bodyPr/>
        <a:lstStyle/>
        <a:p>
          <a:r>
            <a:rPr lang="en-US" dirty="0" err="1"/>
            <a:t>Arbetar</a:t>
          </a:r>
          <a:r>
            <a:rPr lang="en-US" dirty="0"/>
            <a:t> </a:t>
          </a:r>
          <a:r>
            <a:rPr lang="en-US" dirty="0" err="1"/>
            <a:t>ni</a:t>
          </a:r>
          <a:r>
            <a:rPr lang="en-US" dirty="0"/>
            <a:t> </a:t>
          </a:r>
          <a:r>
            <a:rPr lang="en-US" dirty="0" err="1"/>
            <a:t>på</a:t>
          </a:r>
          <a:r>
            <a:rPr lang="en-US" dirty="0"/>
            <a:t> </a:t>
          </a:r>
          <a:r>
            <a:rPr lang="en-US" dirty="0" err="1"/>
            <a:t>en</a:t>
          </a:r>
          <a:r>
            <a:rPr lang="en-US" dirty="0"/>
            <a:t> </a:t>
          </a:r>
          <a:r>
            <a:rPr lang="en-US" dirty="0" err="1"/>
            <a:t>skala</a:t>
          </a:r>
          <a:r>
            <a:rPr lang="en-US" dirty="0"/>
            <a:t> </a:t>
          </a:r>
          <a:r>
            <a:rPr lang="en-US" dirty="0" err="1"/>
            <a:t>konsekvent</a:t>
          </a:r>
          <a:r>
            <a:rPr lang="en-US" dirty="0"/>
            <a:t> - </a:t>
          </a:r>
          <a:r>
            <a:rPr lang="en-US" dirty="0" err="1"/>
            <a:t>lås</a:t>
          </a:r>
          <a:r>
            <a:rPr lang="en-US" dirty="0"/>
            <a:t> </a:t>
          </a:r>
          <a:r>
            <a:rPr lang="en-US" dirty="0" err="1"/>
            <a:t>referensskala</a:t>
          </a:r>
          <a:endParaRPr lang="en-US" dirty="0"/>
        </a:p>
      </dgm:t>
    </dgm:pt>
    <dgm:pt modelId="{F3E13B64-0442-4D3B-B961-24A76D022F31}" type="parTrans" cxnId="{A7FC6C68-5025-45AA-AB20-7874BFEC097D}">
      <dgm:prSet/>
      <dgm:spPr/>
      <dgm:t>
        <a:bodyPr/>
        <a:lstStyle/>
        <a:p>
          <a:endParaRPr lang="en-US"/>
        </a:p>
      </dgm:t>
    </dgm:pt>
    <dgm:pt modelId="{5801BEEF-AD78-4730-84A3-A1391378F434}" type="sibTrans" cxnId="{A7FC6C68-5025-45AA-AB20-7874BFEC097D}">
      <dgm:prSet/>
      <dgm:spPr/>
      <dgm:t>
        <a:bodyPr/>
        <a:lstStyle/>
        <a:p>
          <a:endParaRPr lang="en-US"/>
        </a:p>
      </dgm:t>
    </dgm:pt>
    <dgm:pt modelId="{06622EDB-6F1C-4137-BBDA-ABD9F756829F}">
      <dgm:prSet/>
      <dgm:spPr/>
      <dgm:t>
        <a:bodyPr/>
        <a:lstStyle/>
        <a:p>
          <a:r>
            <a:rPr lang="en-US"/>
            <a:t>Ange attribut direkt vid digitalisering av varje objekt</a:t>
          </a:r>
        </a:p>
      </dgm:t>
    </dgm:pt>
    <dgm:pt modelId="{2863FC12-0D0E-49CF-9B00-1EBF8491E933}" type="parTrans" cxnId="{FA9CFF77-799F-474E-B051-05D7152CDF43}">
      <dgm:prSet/>
      <dgm:spPr/>
      <dgm:t>
        <a:bodyPr/>
        <a:lstStyle/>
        <a:p>
          <a:endParaRPr lang="en-US"/>
        </a:p>
      </dgm:t>
    </dgm:pt>
    <dgm:pt modelId="{D5D99D33-9983-43C5-ADA2-76DE32AE11B8}" type="sibTrans" cxnId="{FA9CFF77-799F-474E-B051-05D7152CDF43}">
      <dgm:prSet/>
      <dgm:spPr/>
      <dgm:t>
        <a:bodyPr/>
        <a:lstStyle/>
        <a:p>
          <a:endParaRPr lang="en-US"/>
        </a:p>
      </dgm:t>
    </dgm:pt>
    <dgm:pt modelId="{E8184CB1-2727-44E1-9871-42C9A925708B}">
      <dgm:prSet/>
      <dgm:spPr/>
      <dgm:t>
        <a:bodyPr/>
        <a:lstStyle/>
        <a:p>
          <a:r>
            <a:rPr lang="en-US"/>
            <a:t>Begränsningslinje efter väg – lägg den bredvid för synbarhet</a:t>
          </a:r>
        </a:p>
      </dgm:t>
    </dgm:pt>
    <dgm:pt modelId="{94C72565-92F6-4241-B705-A6F4DE155999}" type="parTrans" cxnId="{9A7B7480-C840-481A-A971-854426E9E530}">
      <dgm:prSet/>
      <dgm:spPr/>
      <dgm:t>
        <a:bodyPr/>
        <a:lstStyle/>
        <a:p>
          <a:endParaRPr lang="en-US"/>
        </a:p>
      </dgm:t>
    </dgm:pt>
    <dgm:pt modelId="{E820A58C-1A3E-4BC3-A15A-BB1035DB5A3B}" type="sibTrans" cxnId="{9A7B7480-C840-481A-A971-854426E9E530}">
      <dgm:prSet/>
      <dgm:spPr/>
      <dgm:t>
        <a:bodyPr/>
        <a:lstStyle/>
        <a:p>
          <a:endParaRPr lang="en-US"/>
        </a:p>
      </dgm:t>
    </dgm:pt>
    <dgm:pt modelId="{66146390-65AE-438C-A956-CD08586FF067}">
      <dgm:prSet/>
      <dgm:spPr/>
      <dgm:t>
        <a:bodyPr/>
        <a:lstStyle/>
        <a:p>
          <a:r>
            <a:rPr lang="en-US"/>
            <a:t>Ni är kartbossar – ni bestämmer layout/storlekar/etc</a:t>
          </a:r>
        </a:p>
      </dgm:t>
    </dgm:pt>
    <dgm:pt modelId="{A5A96A77-1AD8-4953-8CFF-96BD012D5B11}" type="parTrans" cxnId="{27217CAB-DC3C-4DD8-AB99-06317783EC35}">
      <dgm:prSet/>
      <dgm:spPr/>
      <dgm:t>
        <a:bodyPr/>
        <a:lstStyle/>
        <a:p>
          <a:endParaRPr lang="en-US"/>
        </a:p>
      </dgm:t>
    </dgm:pt>
    <dgm:pt modelId="{80BD2BC7-02E3-4BF0-BC35-7B81DF09C6B4}" type="sibTrans" cxnId="{27217CAB-DC3C-4DD8-AB99-06317783EC35}">
      <dgm:prSet/>
      <dgm:spPr/>
      <dgm:t>
        <a:bodyPr/>
        <a:lstStyle/>
        <a:p>
          <a:endParaRPr lang="en-US"/>
        </a:p>
      </dgm:t>
    </dgm:pt>
    <dgm:pt modelId="{AAFB2C6F-2047-4537-A408-A05B4BEF363E}">
      <dgm:prSet/>
      <dgm:spPr/>
      <dgm:t>
        <a:bodyPr/>
        <a:lstStyle/>
        <a:p>
          <a:r>
            <a:rPr lang="en-US"/>
            <a:t>SPARA OFTA</a:t>
          </a:r>
        </a:p>
      </dgm:t>
    </dgm:pt>
    <dgm:pt modelId="{E1FA3A9A-39BB-4928-8E94-7E35C402C7CD}" type="parTrans" cxnId="{CCF22DD2-EA73-49C1-A213-CADE769504CA}">
      <dgm:prSet/>
      <dgm:spPr/>
      <dgm:t>
        <a:bodyPr/>
        <a:lstStyle/>
        <a:p>
          <a:endParaRPr lang="en-US"/>
        </a:p>
      </dgm:t>
    </dgm:pt>
    <dgm:pt modelId="{F231248D-1CBF-4B1B-A071-C9C674288739}" type="sibTrans" cxnId="{CCF22DD2-EA73-49C1-A213-CADE769504CA}">
      <dgm:prSet/>
      <dgm:spPr/>
      <dgm:t>
        <a:bodyPr/>
        <a:lstStyle/>
        <a:p>
          <a:endParaRPr lang="en-US"/>
        </a:p>
      </dgm:t>
    </dgm:pt>
    <dgm:pt modelId="{6AACEB40-E7F1-46E7-9AA3-319FDCEDBE80}" type="pres">
      <dgm:prSet presAssocID="{9F6FE910-E808-4FCE-AEE2-D8FAA8B80881}" presName="diagram" presStyleCnt="0">
        <dgm:presLayoutVars>
          <dgm:dir/>
          <dgm:resizeHandles val="exact"/>
        </dgm:presLayoutVars>
      </dgm:prSet>
      <dgm:spPr/>
    </dgm:pt>
    <dgm:pt modelId="{EE6BA9DE-691C-4C9D-8A38-6AD44C6A35D7}" type="pres">
      <dgm:prSet presAssocID="{1D7B8C9E-C251-42A0-9CCE-FAF557370EFD}" presName="node" presStyleLbl="node1" presStyleIdx="0" presStyleCnt="10">
        <dgm:presLayoutVars>
          <dgm:bulletEnabled val="1"/>
        </dgm:presLayoutVars>
      </dgm:prSet>
      <dgm:spPr/>
    </dgm:pt>
    <dgm:pt modelId="{27642617-0AB6-4645-A4D5-74C342B63696}" type="pres">
      <dgm:prSet presAssocID="{874CE73F-EE26-44E6-AB96-FA9F55ACB8B8}" presName="sibTrans" presStyleCnt="0"/>
      <dgm:spPr/>
    </dgm:pt>
    <dgm:pt modelId="{79E87A4E-7383-4B90-99D7-DC8A78B4CD26}" type="pres">
      <dgm:prSet presAssocID="{D4E288F4-2D4B-46A1-9910-A88C42053294}" presName="node" presStyleLbl="node1" presStyleIdx="1" presStyleCnt="10">
        <dgm:presLayoutVars>
          <dgm:bulletEnabled val="1"/>
        </dgm:presLayoutVars>
      </dgm:prSet>
      <dgm:spPr/>
    </dgm:pt>
    <dgm:pt modelId="{AC6884ED-54C7-429E-A716-3F83F0837543}" type="pres">
      <dgm:prSet presAssocID="{23EE51AF-BFBF-4B70-8780-8758223CE8FD}" presName="sibTrans" presStyleCnt="0"/>
      <dgm:spPr/>
    </dgm:pt>
    <dgm:pt modelId="{E836E108-7297-4E36-94AE-09858A2C745C}" type="pres">
      <dgm:prSet presAssocID="{4225A3A4-EFF5-42DC-BAC9-D0FDE0CE0F6D}" presName="node" presStyleLbl="node1" presStyleIdx="2" presStyleCnt="10">
        <dgm:presLayoutVars>
          <dgm:bulletEnabled val="1"/>
        </dgm:presLayoutVars>
      </dgm:prSet>
      <dgm:spPr/>
    </dgm:pt>
    <dgm:pt modelId="{900ED7CB-92C9-4A9B-9722-A59C306A9888}" type="pres">
      <dgm:prSet presAssocID="{36EFD9B2-FE25-49DC-95FF-84EBB0D58921}" presName="sibTrans" presStyleCnt="0"/>
      <dgm:spPr/>
    </dgm:pt>
    <dgm:pt modelId="{FD73CD94-9A35-464D-BDEE-79C24FEB43FB}" type="pres">
      <dgm:prSet presAssocID="{56A3D51A-BAB7-46C2-AA31-3458D02D3D08}" presName="node" presStyleLbl="node1" presStyleIdx="3" presStyleCnt="10">
        <dgm:presLayoutVars>
          <dgm:bulletEnabled val="1"/>
        </dgm:presLayoutVars>
      </dgm:prSet>
      <dgm:spPr/>
    </dgm:pt>
    <dgm:pt modelId="{7FD5FC82-F87E-4A9E-83AE-5B762233F50C}" type="pres">
      <dgm:prSet presAssocID="{0DA7F4DF-9C85-4CDF-818C-E4FE491BEA07}" presName="sibTrans" presStyleCnt="0"/>
      <dgm:spPr/>
    </dgm:pt>
    <dgm:pt modelId="{EC961503-3676-4E9D-AE0A-537EA7B2ADDB}" type="pres">
      <dgm:prSet presAssocID="{AE7E1D7D-506A-4DA5-970F-52212F72E4A2}" presName="node" presStyleLbl="node1" presStyleIdx="4" presStyleCnt="10">
        <dgm:presLayoutVars>
          <dgm:bulletEnabled val="1"/>
        </dgm:presLayoutVars>
      </dgm:prSet>
      <dgm:spPr/>
    </dgm:pt>
    <dgm:pt modelId="{47C0C90B-63C9-4D0A-9C15-26E8BD3F0B70}" type="pres">
      <dgm:prSet presAssocID="{015CE70F-23A3-468A-B484-269EC03570E9}" presName="sibTrans" presStyleCnt="0"/>
      <dgm:spPr/>
    </dgm:pt>
    <dgm:pt modelId="{5C8DB7E3-F54A-4878-BA71-E17737E851D8}" type="pres">
      <dgm:prSet presAssocID="{32F4A5F0-A9A6-426C-A20D-7AC9BD93FFAD}" presName="node" presStyleLbl="node1" presStyleIdx="5" presStyleCnt="10">
        <dgm:presLayoutVars>
          <dgm:bulletEnabled val="1"/>
        </dgm:presLayoutVars>
      </dgm:prSet>
      <dgm:spPr/>
    </dgm:pt>
    <dgm:pt modelId="{4AFD5B0A-78AE-4B39-864D-6127C3976447}" type="pres">
      <dgm:prSet presAssocID="{5801BEEF-AD78-4730-84A3-A1391378F434}" presName="sibTrans" presStyleCnt="0"/>
      <dgm:spPr/>
    </dgm:pt>
    <dgm:pt modelId="{48554504-8172-460F-96B2-6EA4DA7442C1}" type="pres">
      <dgm:prSet presAssocID="{06622EDB-6F1C-4137-BBDA-ABD9F756829F}" presName="node" presStyleLbl="node1" presStyleIdx="6" presStyleCnt="10">
        <dgm:presLayoutVars>
          <dgm:bulletEnabled val="1"/>
        </dgm:presLayoutVars>
      </dgm:prSet>
      <dgm:spPr/>
    </dgm:pt>
    <dgm:pt modelId="{630772BC-2D49-4598-AAF8-C720F0CAF08D}" type="pres">
      <dgm:prSet presAssocID="{D5D99D33-9983-43C5-ADA2-76DE32AE11B8}" presName="sibTrans" presStyleCnt="0"/>
      <dgm:spPr/>
    </dgm:pt>
    <dgm:pt modelId="{5AA19A5A-9C66-41B0-AB0F-2956DE8247DE}" type="pres">
      <dgm:prSet presAssocID="{E8184CB1-2727-44E1-9871-42C9A925708B}" presName="node" presStyleLbl="node1" presStyleIdx="7" presStyleCnt="10">
        <dgm:presLayoutVars>
          <dgm:bulletEnabled val="1"/>
        </dgm:presLayoutVars>
      </dgm:prSet>
      <dgm:spPr/>
    </dgm:pt>
    <dgm:pt modelId="{8F8059DA-D37D-42E0-8EBE-BF5E573FA3C2}" type="pres">
      <dgm:prSet presAssocID="{E820A58C-1A3E-4BC3-A15A-BB1035DB5A3B}" presName="sibTrans" presStyleCnt="0"/>
      <dgm:spPr/>
    </dgm:pt>
    <dgm:pt modelId="{BF1D87D4-BB1A-4470-B54B-4CD3D6D10A97}" type="pres">
      <dgm:prSet presAssocID="{66146390-65AE-438C-A956-CD08586FF067}" presName="node" presStyleLbl="node1" presStyleIdx="8" presStyleCnt="10">
        <dgm:presLayoutVars>
          <dgm:bulletEnabled val="1"/>
        </dgm:presLayoutVars>
      </dgm:prSet>
      <dgm:spPr/>
    </dgm:pt>
    <dgm:pt modelId="{81EDE284-5164-40C8-84EF-600735B1BB53}" type="pres">
      <dgm:prSet presAssocID="{80BD2BC7-02E3-4BF0-BC35-7B81DF09C6B4}" presName="sibTrans" presStyleCnt="0"/>
      <dgm:spPr/>
    </dgm:pt>
    <dgm:pt modelId="{90B3F9CB-9844-404D-8584-2A0BD9A6CF9B}" type="pres">
      <dgm:prSet presAssocID="{AAFB2C6F-2047-4537-A408-A05B4BEF363E}" presName="node" presStyleLbl="node1" presStyleIdx="9" presStyleCnt="10">
        <dgm:presLayoutVars>
          <dgm:bulletEnabled val="1"/>
        </dgm:presLayoutVars>
      </dgm:prSet>
      <dgm:spPr/>
    </dgm:pt>
  </dgm:ptLst>
  <dgm:cxnLst>
    <dgm:cxn modelId="{FC21510C-9F24-4CF6-8F83-FF2467D888FF}" srcId="{9F6FE910-E808-4FCE-AEE2-D8FAA8B80881}" destId="{56A3D51A-BAB7-46C2-AA31-3458D02D3D08}" srcOrd="3" destOrd="0" parTransId="{647AF079-571A-434F-8700-4F513B06DA95}" sibTransId="{0DA7F4DF-9C85-4CDF-818C-E4FE491BEA07}"/>
    <dgm:cxn modelId="{7AD9AA27-142E-4DE1-951A-7E64BBD0A969}" type="presOf" srcId="{1D7B8C9E-C251-42A0-9CCE-FAF557370EFD}" destId="{EE6BA9DE-691C-4C9D-8A38-6AD44C6A35D7}" srcOrd="0" destOrd="0" presId="urn:microsoft.com/office/officeart/2005/8/layout/default"/>
    <dgm:cxn modelId="{0BD2702E-5999-43A2-BBE7-575081A6105B}" type="presOf" srcId="{AAFB2C6F-2047-4537-A408-A05B4BEF363E}" destId="{90B3F9CB-9844-404D-8584-2A0BD9A6CF9B}" srcOrd="0" destOrd="0" presId="urn:microsoft.com/office/officeart/2005/8/layout/default"/>
    <dgm:cxn modelId="{97F24532-B332-49EE-846E-18A9808C1C63}" type="presOf" srcId="{32F4A5F0-A9A6-426C-A20D-7AC9BD93FFAD}" destId="{5C8DB7E3-F54A-4878-BA71-E17737E851D8}" srcOrd="0" destOrd="0" presId="urn:microsoft.com/office/officeart/2005/8/layout/default"/>
    <dgm:cxn modelId="{FE26D646-1520-414A-AE0E-EEB1031226DF}" type="presOf" srcId="{D4E288F4-2D4B-46A1-9910-A88C42053294}" destId="{79E87A4E-7383-4B90-99D7-DC8A78B4CD26}" srcOrd="0" destOrd="0" presId="urn:microsoft.com/office/officeart/2005/8/layout/default"/>
    <dgm:cxn modelId="{A7FC6C68-5025-45AA-AB20-7874BFEC097D}" srcId="{9F6FE910-E808-4FCE-AEE2-D8FAA8B80881}" destId="{32F4A5F0-A9A6-426C-A20D-7AC9BD93FFAD}" srcOrd="5" destOrd="0" parTransId="{F3E13B64-0442-4D3B-B961-24A76D022F31}" sibTransId="{5801BEEF-AD78-4730-84A3-A1391378F434}"/>
    <dgm:cxn modelId="{AE4F2F75-F00C-4850-BA7F-47245B24F295}" type="presOf" srcId="{06622EDB-6F1C-4137-BBDA-ABD9F756829F}" destId="{48554504-8172-460F-96B2-6EA4DA7442C1}" srcOrd="0" destOrd="0" presId="urn:microsoft.com/office/officeart/2005/8/layout/default"/>
    <dgm:cxn modelId="{FA9CFF77-799F-474E-B051-05D7152CDF43}" srcId="{9F6FE910-E808-4FCE-AEE2-D8FAA8B80881}" destId="{06622EDB-6F1C-4137-BBDA-ABD9F756829F}" srcOrd="6" destOrd="0" parTransId="{2863FC12-0D0E-49CF-9B00-1EBF8491E933}" sibTransId="{D5D99D33-9983-43C5-ADA2-76DE32AE11B8}"/>
    <dgm:cxn modelId="{9A7B7480-C840-481A-A971-854426E9E530}" srcId="{9F6FE910-E808-4FCE-AEE2-D8FAA8B80881}" destId="{E8184CB1-2727-44E1-9871-42C9A925708B}" srcOrd="7" destOrd="0" parTransId="{94C72565-92F6-4241-B705-A6F4DE155999}" sibTransId="{E820A58C-1A3E-4BC3-A15A-BB1035DB5A3B}"/>
    <dgm:cxn modelId="{3E7A5482-100C-43FB-84CE-4799219C1585}" type="presOf" srcId="{56A3D51A-BAB7-46C2-AA31-3458D02D3D08}" destId="{FD73CD94-9A35-464D-BDEE-79C24FEB43FB}" srcOrd="0" destOrd="0" presId="urn:microsoft.com/office/officeart/2005/8/layout/default"/>
    <dgm:cxn modelId="{E61A8C92-D8C2-4F76-8B78-3913C7FBE7DD}" srcId="{9F6FE910-E808-4FCE-AEE2-D8FAA8B80881}" destId="{AE7E1D7D-506A-4DA5-970F-52212F72E4A2}" srcOrd="4" destOrd="0" parTransId="{42E33ECF-6A63-41C0-A4B5-FE263391E516}" sibTransId="{015CE70F-23A3-468A-B484-269EC03570E9}"/>
    <dgm:cxn modelId="{4892B195-814F-483C-8C05-39F5205DA4A2}" srcId="{9F6FE910-E808-4FCE-AEE2-D8FAA8B80881}" destId="{D4E288F4-2D4B-46A1-9910-A88C42053294}" srcOrd="1" destOrd="0" parTransId="{5C7A9064-7C8C-4324-8F51-487C3624EAB9}" sibTransId="{23EE51AF-BFBF-4B70-8780-8758223CE8FD}"/>
    <dgm:cxn modelId="{DB6D289A-54B4-4C51-B3FD-5B015D8456CC}" type="presOf" srcId="{66146390-65AE-438C-A956-CD08586FF067}" destId="{BF1D87D4-BB1A-4470-B54B-4CD3D6D10A97}" srcOrd="0" destOrd="0" presId="urn:microsoft.com/office/officeart/2005/8/layout/default"/>
    <dgm:cxn modelId="{E64DBF9A-A1A1-4331-97F7-F069B4C617AB}" type="presOf" srcId="{9F6FE910-E808-4FCE-AEE2-D8FAA8B80881}" destId="{6AACEB40-E7F1-46E7-9AA3-319FDCEDBE80}" srcOrd="0" destOrd="0" presId="urn:microsoft.com/office/officeart/2005/8/layout/default"/>
    <dgm:cxn modelId="{5D7CC79B-AF72-45F8-A0CA-7D0C1EB0999B}" type="presOf" srcId="{AE7E1D7D-506A-4DA5-970F-52212F72E4A2}" destId="{EC961503-3676-4E9D-AE0A-537EA7B2ADDB}" srcOrd="0" destOrd="0" presId="urn:microsoft.com/office/officeart/2005/8/layout/default"/>
    <dgm:cxn modelId="{222C2AA3-AC21-4B00-8BC0-75244658BFCE}" srcId="{9F6FE910-E808-4FCE-AEE2-D8FAA8B80881}" destId="{1D7B8C9E-C251-42A0-9CCE-FAF557370EFD}" srcOrd="0" destOrd="0" parTransId="{1B3FA79B-0EB5-4251-B650-18893CB73236}" sibTransId="{874CE73F-EE26-44E6-AB96-FA9F55ACB8B8}"/>
    <dgm:cxn modelId="{27217CAB-DC3C-4DD8-AB99-06317783EC35}" srcId="{9F6FE910-E808-4FCE-AEE2-D8FAA8B80881}" destId="{66146390-65AE-438C-A956-CD08586FF067}" srcOrd="8" destOrd="0" parTransId="{A5A96A77-1AD8-4953-8CFF-96BD012D5B11}" sibTransId="{80BD2BC7-02E3-4BF0-BC35-7B81DF09C6B4}"/>
    <dgm:cxn modelId="{2BA968BD-DC92-4351-AA31-5389A60E5EDD}" srcId="{9F6FE910-E808-4FCE-AEE2-D8FAA8B80881}" destId="{4225A3A4-EFF5-42DC-BAC9-D0FDE0CE0F6D}" srcOrd="2" destOrd="0" parTransId="{F3C8C1BF-66E4-4A68-B365-6610F3425BE6}" sibTransId="{36EFD9B2-FE25-49DC-95FF-84EBB0D58921}"/>
    <dgm:cxn modelId="{CCF22DD2-EA73-49C1-A213-CADE769504CA}" srcId="{9F6FE910-E808-4FCE-AEE2-D8FAA8B80881}" destId="{AAFB2C6F-2047-4537-A408-A05B4BEF363E}" srcOrd="9" destOrd="0" parTransId="{E1FA3A9A-39BB-4928-8E94-7E35C402C7CD}" sibTransId="{F231248D-1CBF-4B1B-A071-C9C674288739}"/>
    <dgm:cxn modelId="{1D0B98D8-66E9-4BF6-BC58-5C38F894B618}" type="presOf" srcId="{4225A3A4-EFF5-42DC-BAC9-D0FDE0CE0F6D}" destId="{E836E108-7297-4E36-94AE-09858A2C745C}" srcOrd="0" destOrd="0" presId="urn:microsoft.com/office/officeart/2005/8/layout/default"/>
    <dgm:cxn modelId="{37FBB1E6-AC78-416A-9E78-8149E70629E9}" type="presOf" srcId="{E8184CB1-2727-44E1-9871-42C9A925708B}" destId="{5AA19A5A-9C66-41B0-AB0F-2956DE8247DE}" srcOrd="0" destOrd="0" presId="urn:microsoft.com/office/officeart/2005/8/layout/default"/>
    <dgm:cxn modelId="{BD9C85BA-6646-44C5-BDD7-96A899D4F791}" type="presParOf" srcId="{6AACEB40-E7F1-46E7-9AA3-319FDCEDBE80}" destId="{EE6BA9DE-691C-4C9D-8A38-6AD44C6A35D7}" srcOrd="0" destOrd="0" presId="urn:microsoft.com/office/officeart/2005/8/layout/default"/>
    <dgm:cxn modelId="{9C498B14-9C26-4A6B-A83C-2D87E9DA330C}" type="presParOf" srcId="{6AACEB40-E7F1-46E7-9AA3-319FDCEDBE80}" destId="{27642617-0AB6-4645-A4D5-74C342B63696}" srcOrd="1" destOrd="0" presId="urn:microsoft.com/office/officeart/2005/8/layout/default"/>
    <dgm:cxn modelId="{60C797C4-2CB8-4DE1-9B9F-8A2872C7AD7D}" type="presParOf" srcId="{6AACEB40-E7F1-46E7-9AA3-319FDCEDBE80}" destId="{79E87A4E-7383-4B90-99D7-DC8A78B4CD26}" srcOrd="2" destOrd="0" presId="urn:microsoft.com/office/officeart/2005/8/layout/default"/>
    <dgm:cxn modelId="{D65A12D9-958E-4644-BA2F-BB5F82EA9DEE}" type="presParOf" srcId="{6AACEB40-E7F1-46E7-9AA3-319FDCEDBE80}" destId="{AC6884ED-54C7-429E-A716-3F83F0837543}" srcOrd="3" destOrd="0" presId="urn:microsoft.com/office/officeart/2005/8/layout/default"/>
    <dgm:cxn modelId="{6E2FB1A3-6040-4BCA-A674-503BA0BE5502}" type="presParOf" srcId="{6AACEB40-E7F1-46E7-9AA3-319FDCEDBE80}" destId="{E836E108-7297-4E36-94AE-09858A2C745C}" srcOrd="4" destOrd="0" presId="urn:microsoft.com/office/officeart/2005/8/layout/default"/>
    <dgm:cxn modelId="{6E2EF12A-CF2D-4EB2-A2AD-6A73265A965D}" type="presParOf" srcId="{6AACEB40-E7F1-46E7-9AA3-319FDCEDBE80}" destId="{900ED7CB-92C9-4A9B-9722-A59C306A9888}" srcOrd="5" destOrd="0" presId="urn:microsoft.com/office/officeart/2005/8/layout/default"/>
    <dgm:cxn modelId="{62E5AB58-9589-474F-BABC-A3259F99DD77}" type="presParOf" srcId="{6AACEB40-E7F1-46E7-9AA3-319FDCEDBE80}" destId="{FD73CD94-9A35-464D-BDEE-79C24FEB43FB}" srcOrd="6" destOrd="0" presId="urn:microsoft.com/office/officeart/2005/8/layout/default"/>
    <dgm:cxn modelId="{1844662C-9C43-402A-84CC-48F933D0BA10}" type="presParOf" srcId="{6AACEB40-E7F1-46E7-9AA3-319FDCEDBE80}" destId="{7FD5FC82-F87E-4A9E-83AE-5B762233F50C}" srcOrd="7" destOrd="0" presId="urn:microsoft.com/office/officeart/2005/8/layout/default"/>
    <dgm:cxn modelId="{236A5867-DABE-4D26-A59B-39ED94D939CB}" type="presParOf" srcId="{6AACEB40-E7F1-46E7-9AA3-319FDCEDBE80}" destId="{EC961503-3676-4E9D-AE0A-537EA7B2ADDB}" srcOrd="8" destOrd="0" presId="urn:microsoft.com/office/officeart/2005/8/layout/default"/>
    <dgm:cxn modelId="{4E835DDB-6AC5-446D-B04A-D83FFFDA24A2}" type="presParOf" srcId="{6AACEB40-E7F1-46E7-9AA3-319FDCEDBE80}" destId="{47C0C90B-63C9-4D0A-9C15-26E8BD3F0B70}" srcOrd="9" destOrd="0" presId="urn:microsoft.com/office/officeart/2005/8/layout/default"/>
    <dgm:cxn modelId="{A4D560DE-B881-458C-85D1-8150EEA463F7}" type="presParOf" srcId="{6AACEB40-E7F1-46E7-9AA3-319FDCEDBE80}" destId="{5C8DB7E3-F54A-4878-BA71-E17737E851D8}" srcOrd="10" destOrd="0" presId="urn:microsoft.com/office/officeart/2005/8/layout/default"/>
    <dgm:cxn modelId="{84E0A64E-2BBF-43E6-91A4-46E1073241B7}" type="presParOf" srcId="{6AACEB40-E7F1-46E7-9AA3-319FDCEDBE80}" destId="{4AFD5B0A-78AE-4B39-864D-6127C3976447}" srcOrd="11" destOrd="0" presId="urn:microsoft.com/office/officeart/2005/8/layout/default"/>
    <dgm:cxn modelId="{4F6F4945-B43C-4BE6-9593-39D70AD7BE7D}" type="presParOf" srcId="{6AACEB40-E7F1-46E7-9AA3-319FDCEDBE80}" destId="{48554504-8172-460F-96B2-6EA4DA7442C1}" srcOrd="12" destOrd="0" presId="urn:microsoft.com/office/officeart/2005/8/layout/default"/>
    <dgm:cxn modelId="{5507B9E8-1863-4A2A-92F8-8FB805DD6014}" type="presParOf" srcId="{6AACEB40-E7F1-46E7-9AA3-319FDCEDBE80}" destId="{630772BC-2D49-4598-AAF8-C720F0CAF08D}" srcOrd="13" destOrd="0" presId="urn:microsoft.com/office/officeart/2005/8/layout/default"/>
    <dgm:cxn modelId="{26F0333C-3F32-4CF8-BDAE-64381CFDC512}" type="presParOf" srcId="{6AACEB40-E7F1-46E7-9AA3-319FDCEDBE80}" destId="{5AA19A5A-9C66-41B0-AB0F-2956DE8247DE}" srcOrd="14" destOrd="0" presId="urn:microsoft.com/office/officeart/2005/8/layout/default"/>
    <dgm:cxn modelId="{DC13EA53-209B-4735-A5BA-E4AB9DCF7FB5}" type="presParOf" srcId="{6AACEB40-E7F1-46E7-9AA3-319FDCEDBE80}" destId="{8F8059DA-D37D-42E0-8EBE-BF5E573FA3C2}" srcOrd="15" destOrd="0" presId="urn:microsoft.com/office/officeart/2005/8/layout/default"/>
    <dgm:cxn modelId="{56EDE232-1B73-4550-A62A-B17061D95720}" type="presParOf" srcId="{6AACEB40-E7F1-46E7-9AA3-319FDCEDBE80}" destId="{BF1D87D4-BB1A-4470-B54B-4CD3D6D10A97}" srcOrd="16" destOrd="0" presId="urn:microsoft.com/office/officeart/2005/8/layout/default"/>
    <dgm:cxn modelId="{67CC8254-52CF-4541-9CAE-C2E33176F307}" type="presParOf" srcId="{6AACEB40-E7F1-46E7-9AA3-319FDCEDBE80}" destId="{81EDE284-5164-40C8-84EF-600735B1BB53}" srcOrd="17" destOrd="0" presId="urn:microsoft.com/office/officeart/2005/8/layout/default"/>
    <dgm:cxn modelId="{95E830E6-1975-45A5-A1D1-1DAFB27A9D24}" type="presParOf" srcId="{6AACEB40-E7F1-46E7-9AA3-319FDCEDBE80}" destId="{90B3F9CB-9844-404D-8584-2A0BD9A6CF9B}" srcOrd="1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DF3845-8CF6-4B19-8778-88AC4955F5D1}">
      <dsp:nvSpPr>
        <dsp:cNvPr id="0" name=""/>
        <dsp:cNvSpPr/>
      </dsp:nvSpPr>
      <dsp:spPr>
        <a:xfrm>
          <a:off x="2044612" y="2267"/>
          <a:ext cx="2453649" cy="1109746"/>
        </a:xfrm>
        <a:prstGeom prst="rect">
          <a:avLst/>
        </a:prstGeom>
        <a:solidFill>
          <a:srgbClr val="D7660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sv-SE" sz="2300" kern="1200" dirty="0"/>
            <a:t>BrandGIS workshops</a:t>
          </a:r>
        </a:p>
      </dsp:txBody>
      <dsp:txXfrm>
        <a:off x="2044612" y="2267"/>
        <a:ext cx="2453649" cy="1109746"/>
      </dsp:txXfrm>
    </dsp:sp>
    <dsp:sp modelId="{4DFF8AB6-1DBD-479F-AB8A-567DA30C0CD9}">
      <dsp:nvSpPr>
        <dsp:cNvPr id="0" name=""/>
        <dsp:cNvSpPr/>
      </dsp:nvSpPr>
      <dsp:spPr>
        <a:xfrm>
          <a:off x="836098" y="2267"/>
          <a:ext cx="1098648" cy="110974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1000" r="-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C8850F5-7295-4A25-99FB-2D5D65386A72}">
      <dsp:nvSpPr>
        <dsp:cNvPr id="0" name=""/>
        <dsp:cNvSpPr/>
      </dsp:nvSpPr>
      <dsp:spPr>
        <a:xfrm>
          <a:off x="836098" y="1295122"/>
          <a:ext cx="2453649" cy="1109746"/>
        </a:xfrm>
        <a:prstGeom prst="rect">
          <a:avLst/>
        </a:prstGeom>
        <a:solidFill>
          <a:srgbClr val="D7660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sv-SE" sz="2300" kern="1200" dirty="0"/>
            <a:t>GIS - verktyg</a:t>
          </a:r>
        </a:p>
      </dsp:txBody>
      <dsp:txXfrm>
        <a:off x="836098" y="1295122"/>
        <a:ext cx="2453649" cy="1109746"/>
      </dsp:txXfrm>
    </dsp:sp>
    <dsp:sp modelId="{85557B30-7689-46D1-91F8-D91D285F2A36}">
      <dsp:nvSpPr>
        <dsp:cNvPr id="0" name=""/>
        <dsp:cNvSpPr/>
      </dsp:nvSpPr>
      <dsp:spPr>
        <a:xfrm>
          <a:off x="3399612" y="1295122"/>
          <a:ext cx="1098648" cy="110974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000" r="-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E25019-BE71-410F-9445-C4686881A6E9}">
      <dsp:nvSpPr>
        <dsp:cNvPr id="0" name=""/>
        <dsp:cNvSpPr/>
      </dsp:nvSpPr>
      <dsp:spPr>
        <a:xfrm>
          <a:off x="2044612" y="2587976"/>
          <a:ext cx="2453649" cy="1109746"/>
        </a:xfrm>
        <a:prstGeom prst="rect">
          <a:avLst/>
        </a:prstGeom>
        <a:solidFill>
          <a:srgbClr val="D7660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sv-SE" sz="2300" kern="1200" dirty="0"/>
            <a:t>Metoder, strukturer och rutiner</a:t>
          </a:r>
        </a:p>
      </dsp:txBody>
      <dsp:txXfrm>
        <a:off x="2044612" y="2587976"/>
        <a:ext cx="2453649" cy="1109746"/>
      </dsp:txXfrm>
    </dsp:sp>
    <dsp:sp modelId="{CEB4D6B0-4339-4153-ADB3-B3CCEADF2E06}">
      <dsp:nvSpPr>
        <dsp:cNvPr id="0" name=""/>
        <dsp:cNvSpPr/>
      </dsp:nvSpPr>
      <dsp:spPr>
        <a:xfrm>
          <a:off x="836098" y="2587976"/>
          <a:ext cx="1098648" cy="110974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000" r="-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0DF5DB6-5E89-45B7-8B5A-20CCEA4FF66C}">
      <dsp:nvSpPr>
        <dsp:cNvPr id="0" name=""/>
        <dsp:cNvSpPr/>
      </dsp:nvSpPr>
      <dsp:spPr>
        <a:xfrm>
          <a:off x="836098" y="3880831"/>
          <a:ext cx="2453649" cy="1109746"/>
        </a:xfrm>
        <a:prstGeom prst="rect">
          <a:avLst/>
        </a:prstGeom>
        <a:solidFill>
          <a:srgbClr val="D7660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sv-SE" sz="2300" kern="1200" dirty="0"/>
            <a:t>Krissamverkan</a:t>
          </a:r>
        </a:p>
      </dsp:txBody>
      <dsp:txXfrm>
        <a:off x="836098" y="3880831"/>
        <a:ext cx="2453649" cy="1109746"/>
      </dsp:txXfrm>
    </dsp:sp>
    <dsp:sp modelId="{A7794E0F-7CE8-4436-9444-D1A01447438B}">
      <dsp:nvSpPr>
        <dsp:cNvPr id="0" name=""/>
        <dsp:cNvSpPr/>
      </dsp:nvSpPr>
      <dsp:spPr>
        <a:xfrm>
          <a:off x="3399612" y="3880831"/>
          <a:ext cx="1098648" cy="1109746"/>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l="-1000" r="-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6BA9DE-691C-4C9D-8A38-6AD44C6A35D7}">
      <dsp:nvSpPr>
        <dsp:cNvPr id="0" name=""/>
        <dsp:cNvSpPr/>
      </dsp:nvSpPr>
      <dsp:spPr>
        <a:xfrm>
          <a:off x="3750" y="624318"/>
          <a:ext cx="2030610" cy="1218366"/>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err="1"/>
            <a:t>Beteckning</a:t>
          </a:r>
          <a:r>
            <a:rPr lang="en-US" sz="1700" kern="1200" dirty="0"/>
            <a:t> </a:t>
          </a:r>
          <a:r>
            <a:rPr lang="en-US" sz="1700" kern="1200" dirty="0" err="1"/>
            <a:t>på</a:t>
          </a:r>
          <a:r>
            <a:rPr lang="en-US" sz="1700" kern="1200" dirty="0"/>
            <a:t> </a:t>
          </a:r>
          <a:r>
            <a:rPr lang="en-US" sz="1700" kern="1200" dirty="0" err="1"/>
            <a:t>resurser</a:t>
          </a:r>
          <a:r>
            <a:rPr lang="en-US" sz="1700" kern="1200" dirty="0"/>
            <a:t> </a:t>
          </a:r>
          <a:r>
            <a:rPr lang="en-US" sz="1700" kern="1200" dirty="0" err="1"/>
            <a:t>blir</a:t>
          </a:r>
          <a:r>
            <a:rPr lang="en-US" sz="1700" kern="1200" dirty="0"/>
            <a:t> </a:t>
          </a:r>
          <a:r>
            <a:rPr lang="en-US" sz="1700" kern="1200" dirty="0" err="1"/>
            <a:t>etiketter</a:t>
          </a:r>
          <a:r>
            <a:rPr lang="en-US" sz="1700" kern="1200" dirty="0"/>
            <a:t> (</a:t>
          </a:r>
          <a:r>
            <a:rPr lang="en-US" sz="1700" kern="1200" dirty="0" err="1"/>
            <a:t>rakelnummer</a:t>
          </a:r>
          <a:r>
            <a:rPr lang="en-US" sz="1700" kern="1200" dirty="0"/>
            <a:t> </a:t>
          </a:r>
          <a:r>
            <a:rPr lang="en-US" sz="1700" kern="1200" dirty="0" err="1"/>
            <a:t>tex</a:t>
          </a:r>
          <a:r>
            <a:rPr lang="en-US" sz="1700" kern="1200" dirty="0"/>
            <a:t>)</a:t>
          </a:r>
        </a:p>
      </dsp:txBody>
      <dsp:txXfrm>
        <a:off x="3750" y="624318"/>
        <a:ext cx="2030610" cy="1218366"/>
      </dsp:txXfrm>
    </dsp:sp>
    <dsp:sp modelId="{79E87A4E-7383-4B90-99D7-DC8A78B4CD26}">
      <dsp:nvSpPr>
        <dsp:cNvPr id="0" name=""/>
        <dsp:cNvSpPr/>
      </dsp:nvSpPr>
      <dsp:spPr>
        <a:xfrm>
          <a:off x="2237422" y="624318"/>
          <a:ext cx="2030610" cy="1218366"/>
        </a:xfrm>
        <a:prstGeom prst="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err="1"/>
            <a:t>Punktsymboler</a:t>
          </a:r>
          <a:r>
            <a:rPr lang="en-US" sz="1700" kern="1200" dirty="0"/>
            <a:t> </a:t>
          </a:r>
          <a:r>
            <a:rPr lang="en-US" sz="1700" kern="1200" dirty="0" err="1"/>
            <a:t>har</a:t>
          </a:r>
          <a:r>
            <a:rPr lang="en-US" sz="1700" kern="1200" dirty="0"/>
            <a:t> </a:t>
          </a:r>
          <a:r>
            <a:rPr lang="en-US" sz="1700" kern="1200" dirty="0" err="1"/>
            <a:t>ofta</a:t>
          </a:r>
          <a:r>
            <a:rPr lang="en-US" sz="1700" kern="1200" dirty="0"/>
            <a:t> </a:t>
          </a:r>
          <a:r>
            <a:rPr lang="en-US" sz="1700" kern="1200" dirty="0" err="1"/>
            <a:t>symbolrotation</a:t>
          </a:r>
          <a:r>
            <a:rPr lang="en-US" sz="1700" kern="1200" dirty="0"/>
            <a:t> (grader)</a:t>
          </a:r>
        </a:p>
      </dsp:txBody>
      <dsp:txXfrm>
        <a:off x="2237422" y="624318"/>
        <a:ext cx="2030610" cy="1218366"/>
      </dsp:txXfrm>
    </dsp:sp>
    <dsp:sp modelId="{E836E108-7297-4E36-94AE-09858A2C745C}">
      <dsp:nvSpPr>
        <dsp:cNvPr id="0" name=""/>
        <dsp:cNvSpPr/>
      </dsp:nvSpPr>
      <dsp:spPr>
        <a:xfrm>
          <a:off x="4471094" y="624318"/>
          <a:ext cx="2030610" cy="1218366"/>
        </a:xfrm>
        <a:prstGeom prst="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Status anger synlighet (inaktuella döljs)</a:t>
          </a:r>
        </a:p>
      </dsp:txBody>
      <dsp:txXfrm>
        <a:off x="4471094" y="624318"/>
        <a:ext cx="2030610" cy="1218366"/>
      </dsp:txXfrm>
    </dsp:sp>
    <dsp:sp modelId="{FD73CD94-9A35-464D-BDEE-79C24FEB43FB}">
      <dsp:nvSpPr>
        <dsp:cNvPr id="0" name=""/>
        <dsp:cNvSpPr/>
      </dsp:nvSpPr>
      <dsp:spPr>
        <a:xfrm>
          <a:off x="6704766" y="624318"/>
          <a:ext cx="2030610" cy="1218366"/>
        </a:xfrm>
        <a:prstGeom prst="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Ta aldrig bort objekt, ändra bara status</a:t>
          </a:r>
        </a:p>
      </dsp:txBody>
      <dsp:txXfrm>
        <a:off x="6704766" y="624318"/>
        <a:ext cx="2030610" cy="1218366"/>
      </dsp:txXfrm>
    </dsp:sp>
    <dsp:sp modelId="{EC961503-3676-4E9D-AE0A-537EA7B2ADDB}">
      <dsp:nvSpPr>
        <dsp:cNvPr id="0" name=""/>
        <dsp:cNvSpPr/>
      </dsp:nvSpPr>
      <dsp:spPr>
        <a:xfrm>
          <a:off x="8938438" y="624318"/>
          <a:ext cx="2030610" cy="1218366"/>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err="1"/>
            <a:t>Nyttja</a:t>
          </a:r>
          <a:r>
            <a:rPr lang="en-US" sz="1700" kern="1200" dirty="0"/>
            <a:t> </a:t>
          </a:r>
          <a:r>
            <a:rPr lang="en-US" sz="1700" kern="1200" dirty="0" err="1"/>
            <a:t>slutdatum</a:t>
          </a:r>
          <a:r>
            <a:rPr lang="en-US" sz="1700" kern="1200" dirty="0"/>
            <a:t>, </a:t>
          </a:r>
          <a:r>
            <a:rPr lang="en-US" sz="1700" kern="1200" dirty="0" err="1"/>
            <a:t>då</a:t>
          </a:r>
          <a:r>
            <a:rPr lang="en-US" sz="1700" kern="1200" dirty="0"/>
            <a:t> </a:t>
          </a:r>
          <a:r>
            <a:rPr lang="en-US" sz="1700" kern="1200" dirty="0" err="1"/>
            <a:t>kan</a:t>
          </a:r>
          <a:r>
            <a:rPr lang="en-US" sz="1700" kern="1200" dirty="0"/>
            <a:t> man </a:t>
          </a:r>
          <a:r>
            <a:rPr lang="en-US" sz="1700" kern="1200" dirty="0" err="1"/>
            <a:t>gå</a:t>
          </a:r>
          <a:r>
            <a:rPr lang="en-US" sz="1700" kern="1200" dirty="0"/>
            <a:t> </a:t>
          </a:r>
          <a:r>
            <a:rPr lang="en-US" sz="1700" kern="1200" dirty="0" err="1"/>
            <a:t>bakåt</a:t>
          </a:r>
          <a:r>
            <a:rPr lang="en-US" sz="1700" kern="1200" dirty="0"/>
            <a:t> i </a:t>
          </a:r>
          <a:r>
            <a:rPr lang="en-US" sz="1700" kern="1200" dirty="0" err="1"/>
            <a:t>tiden</a:t>
          </a:r>
          <a:r>
            <a:rPr lang="en-US" sz="1700" kern="1200" dirty="0"/>
            <a:t> i </a:t>
          </a:r>
          <a:r>
            <a:rPr lang="en-US" sz="1700" kern="1200" dirty="0" err="1"/>
            <a:t>efterhand</a:t>
          </a:r>
          <a:endParaRPr lang="en-US" sz="1700" kern="1200" dirty="0"/>
        </a:p>
      </dsp:txBody>
      <dsp:txXfrm>
        <a:off x="8938438" y="624318"/>
        <a:ext cx="2030610" cy="1218366"/>
      </dsp:txXfrm>
    </dsp:sp>
    <dsp:sp modelId="{5C8DB7E3-F54A-4878-BA71-E17737E851D8}">
      <dsp:nvSpPr>
        <dsp:cNvPr id="0" name=""/>
        <dsp:cNvSpPr/>
      </dsp:nvSpPr>
      <dsp:spPr>
        <a:xfrm>
          <a:off x="3750" y="2045746"/>
          <a:ext cx="2030610" cy="1218366"/>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err="1"/>
            <a:t>Arbetar</a:t>
          </a:r>
          <a:r>
            <a:rPr lang="en-US" sz="1700" kern="1200" dirty="0"/>
            <a:t> </a:t>
          </a:r>
          <a:r>
            <a:rPr lang="en-US" sz="1700" kern="1200" dirty="0" err="1"/>
            <a:t>ni</a:t>
          </a:r>
          <a:r>
            <a:rPr lang="en-US" sz="1700" kern="1200" dirty="0"/>
            <a:t> </a:t>
          </a:r>
          <a:r>
            <a:rPr lang="en-US" sz="1700" kern="1200" dirty="0" err="1"/>
            <a:t>på</a:t>
          </a:r>
          <a:r>
            <a:rPr lang="en-US" sz="1700" kern="1200" dirty="0"/>
            <a:t> </a:t>
          </a:r>
          <a:r>
            <a:rPr lang="en-US" sz="1700" kern="1200" dirty="0" err="1"/>
            <a:t>en</a:t>
          </a:r>
          <a:r>
            <a:rPr lang="en-US" sz="1700" kern="1200" dirty="0"/>
            <a:t> </a:t>
          </a:r>
          <a:r>
            <a:rPr lang="en-US" sz="1700" kern="1200" dirty="0" err="1"/>
            <a:t>skala</a:t>
          </a:r>
          <a:r>
            <a:rPr lang="en-US" sz="1700" kern="1200" dirty="0"/>
            <a:t> </a:t>
          </a:r>
          <a:r>
            <a:rPr lang="en-US" sz="1700" kern="1200" dirty="0" err="1"/>
            <a:t>konsekvent</a:t>
          </a:r>
          <a:r>
            <a:rPr lang="en-US" sz="1700" kern="1200" dirty="0"/>
            <a:t> - </a:t>
          </a:r>
          <a:r>
            <a:rPr lang="en-US" sz="1700" kern="1200" dirty="0" err="1"/>
            <a:t>lås</a:t>
          </a:r>
          <a:r>
            <a:rPr lang="en-US" sz="1700" kern="1200" dirty="0"/>
            <a:t> </a:t>
          </a:r>
          <a:r>
            <a:rPr lang="en-US" sz="1700" kern="1200" dirty="0" err="1"/>
            <a:t>referensskala</a:t>
          </a:r>
          <a:endParaRPr lang="en-US" sz="1700" kern="1200" dirty="0"/>
        </a:p>
      </dsp:txBody>
      <dsp:txXfrm>
        <a:off x="3750" y="2045746"/>
        <a:ext cx="2030610" cy="1218366"/>
      </dsp:txXfrm>
    </dsp:sp>
    <dsp:sp modelId="{48554504-8172-460F-96B2-6EA4DA7442C1}">
      <dsp:nvSpPr>
        <dsp:cNvPr id="0" name=""/>
        <dsp:cNvSpPr/>
      </dsp:nvSpPr>
      <dsp:spPr>
        <a:xfrm>
          <a:off x="2237422" y="2045746"/>
          <a:ext cx="2030610" cy="1218366"/>
        </a:xfrm>
        <a:prstGeom prst="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Ange attribut direkt vid digitalisering av varje objekt</a:t>
          </a:r>
        </a:p>
      </dsp:txBody>
      <dsp:txXfrm>
        <a:off x="2237422" y="2045746"/>
        <a:ext cx="2030610" cy="1218366"/>
      </dsp:txXfrm>
    </dsp:sp>
    <dsp:sp modelId="{5AA19A5A-9C66-41B0-AB0F-2956DE8247DE}">
      <dsp:nvSpPr>
        <dsp:cNvPr id="0" name=""/>
        <dsp:cNvSpPr/>
      </dsp:nvSpPr>
      <dsp:spPr>
        <a:xfrm>
          <a:off x="4471094" y="2045746"/>
          <a:ext cx="2030610" cy="1218366"/>
        </a:xfrm>
        <a:prstGeom prst="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Begränsningslinje efter väg – lägg den bredvid för synbarhet</a:t>
          </a:r>
        </a:p>
      </dsp:txBody>
      <dsp:txXfrm>
        <a:off x="4471094" y="2045746"/>
        <a:ext cx="2030610" cy="1218366"/>
      </dsp:txXfrm>
    </dsp:sp>
    <dsp:sp modelId="{BF1D87D4-BB1A-4470-B54B-4CD3D6D10A97}">
      <dsp:nvSpPr>
        <dsp:cNvPr id="0" name=""/>
        <dsp:cNvSpPr/>
      </dsp:nvSpPr>
      <dsp:spPr>
        <a:xfrm>
          <a:off x="6704766" y="2045746"/>
          <a:ext cx="2030610" cy="1218366"/>
        </a:xfrm>
        <a:prstGeom prst="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Ni är kartbossar – ni bestämmer layout/storlekar/etc</a:t>
          </a:r>
        </a:p>
      </dsp:txBody>
      <dsp:txXfrm>
        <a:off x="6704766" y="2045746"/>
        <a:ext cx="2030610" cy="1218366"/>
      </dsp:txXfrm>
    </dsp:sp>
    <dsp:sp modelId="{90B3F9CB-9844-404D-8584-2A0BD9A6CF9B}">
      <dsp:nvSpPr>
        <dsp:cNvPr id="0" name=""/>
        <dsp:cNvSpPr/>
      </dsp:nvSpPr>
      <dsp:spPr>
        <a:xfrm>
          <a:off x="8938438" y="2045746"/>
          <a:ext cx="2030610" cy="1218366"/>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SPARA OFTA</a:t>
          </a:r>
        </a:p>
      </dsp:txBody>
      <dsp:txXfrm>
        <a:off x="8938438" y="2045746"/>
        <a:ext cx="2030610" cy="1218366"/>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2" y="0"/>
            <a:ext cx="3076363" cy="511731"/>
          </a:xfrm>
          <a:prstGeom prst="rect">
            <a:avLst/>
          </a:prstGeom>
        </p:spPr>
        <p:txBody>
          <a:bodyPr vert="horz" lIns="94768" tIns="47384" rIns="94768" bIns="47384" rtlCol="0"/>
          <a:lstStyle>
            <a:lvl1pPr algn="l">
              <a:defRPr sz="1200"/>
            </a:lvl1pPr>
          </a:lstStyle>
          <a:p>
            <a:endParaRPr lang="sv-SE"/>
          </a:p>
        </p:txBody>
      </p:sp>
      <p:sp>
        <p:nvSpPr>
          <p:cNvPr id="3" name="Platshållare för datum 2"/>
          <p:cNvSpPr>
            <a:spLocks noGrp="1"/>
          </p:cNvSpPr>
          <p:nvPr>
            <p:ph type="dt" sz="quarter" idx="1"/>
          </p:nvPr>
        </p:nvSpPr>
        <p:spPr>
          <a:xfrm>
            <a:off x="4021296" y="0"/>
            <a:ext cx="3076363" cy="511731"/>
          </a:xfrm>
          <a:prstGeom prst="rect">
            <a:avLst/>
          </a:prstGeom>
        </p:spPr>
        <p:txBody>
          <a:bodyPr vert="horz" lIns="94768" tIns="47384" rIns="94768" bIns="47384" rtlCol="0"/>
          <a:lstStyle>
            <a:lvl1pPr algn="r">
              <a:defRPr sz="1200"/>
            </a:lvl1pPr>
          </a:lstStyle>
          <a:p>
            <a:fld id="{A33C549A-035A-4F62-9081-26372239A6EA}" type="datetimeFigureOut">
              <a:rPr lang="sv-SE" smtClean="0"/>
              <a:t>2025-06-04</a:t>
            </a:fld>
            <a:endParaRPr lang="sv-SE"/>
          </a:p>
        </p:txBody>
      </p:sp>
      <p:sp>
        <p:nvSpPr>
          <p:cNvPr id="4" name="Platshållare för sidfot 3"/>
          <p:cNvSpPr>
            <a:spLocks noGrp="1"/>
          </p:cNvSpPr>
          <p:nvPr>
            <p:ph type="ftr" sz="quarter" idx="2"/>
          </p:nvPr>
        </p:nvSpPr>
        <p:spPr>
          <a:xfrm>
            <a:off x="2" y="9721106"/>
            <a:ext cx="3076363" cy="511731"/>
          </a:xfrm>
          <a:prstGeom prst="rect">
            <a:avLst/>
          </a:prstGeom>
        </p:spPr>
        <p:txBody>
          <a:bodyPr vert="horz" lIns="94768" tIns="47384" rIns="94768" bIns="47384" rtlCol="0" anchor="b"/>
          <a:lstStyle>
            <a:lvl1pPr algn="l">
              <a:defRPr sz="1200"/>
            </a:lvl1pPr>
          </a:lstStyle>
          <a:p>
            <a:endParaRPr lang="sv-SE"/>
          </a:p>
        </p:txBody>
      </p:sp>
      <p:sp>
        <p:nvSpPr>
          <p:cNvPr id="5" name="Platshållare för bildnummer 4"/>
          <p:cNvSpPr>
            <a:spLocks noGrp="1"/>
          </p:cNvSpPr>
          <p:nvPr>
            <p:ph type="sldNum" sz="quarter" idx="3"/>
          </p:nvPr>
        </p:nvSpPr>
        <p:spPr>
          <a:xfrm>
            <a:off x="4021296" y="9721106"/>
            <a:ext cx="3076363" cy="511731"/>
          </a:xfrm>
          <a:prstGeom prst="rect">
            <a:avLst/>
          </a:prstGeom>
        </p:spPr>
        <p:txBody>
          <a:bodyPr vert="horz" lIns="94768" tIns="47384" rIns="94768" bIns="47384" rtlCol="0" anchor="b"/>
          <a:lstStyle>
            <a:lvl1pPr algn="r">
              <a:defRPr sz="1200"/>
            </a:lvl1pPr>
          </a:lstStyle>
          <a:p>
            <a:fld id="{2B0195E1-560B-4EB1-B3CE-A822CE9092C5}" type="slidenum">
              <a:rPr lang="sv-SE" smtClean="0"/>
              <a:t>‹#›</a:t>
            </a:fld>
            <a:endParaRPr lang="sv-SE"/>
          </a:p>
        </p:txBody>
      </p:sp>
    </p:spTree>
    <p:extLst>
      <p:ext uri="{BB962C8B-B14F-4D97-AF65-F5344CB8AC3E}">
        <p14:creationId xmlns:p14="http://schemas.microsoft.com/office/powerpoint/2010/main" val="7753804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2" y="1"/>
            <a:ext cx="3076363" cy="513507"/>
          </a:xfrm>
          <a:prstGeom prst="rect">
            <a:avLst/>
          </a:prstGeom>
        </p:spPr>
        <p:txBody>
          <a:bodyPr vert="horz" lIns="94768" tIns="47384" rIns="94768" bIns="47384" rtlCol="0"/>
          <a:lstStyle>
            <a:lvl1pPr algn="l">
              <a:defRPr sz="1200"/>
            </a:lvl1pPr>
          </a:lstStyle>
          <a:p>
            <a:endParaRPr lang="sv-SE"/>
          </a:p>
        </p:txBody>
      </p:sp>
      <p:sp>
        <p:nvSpPr>
          <p:cNvPr id="3" name="Platshållare för datum 2"/>
          <p:cNvSpPr>
            <a:spLocks noGrp="1"/>
          </p:cNvSpPr>
          <p:nvPr>
            <p:ph type="dt" idx="1"/>
          </p:nvPr>
        </p:nvSpPr>
        <p:spPr>
          <a:xfrm>
            <a:off x="4021296" y="1"/>
            <a:ext cx="3076363" cy="513507"/>
          </a:xfrm>
          <a:prstGeom prst="rect">
            <a:avLst/>
          </a:prstGeom>
        </p:spPr>
        <p:txBody>
          <a:bodyPr vert="horz" lIns="94768" tIns="47384" rIns="94768" bIns="47384" rtlCol="0"/>
          <a:lstStyle>
            <a:lvl1pPr algn="r">
              <a:defRPr sz="1200"/>
            </a:lvl1pPr>
          </a:lstStyle>
          <a:p>
            <a:fld id="{4A3B85D4-8993-4581-9518-A2C84C062EA2}" type="datetimeFigureOut">
              <a:rPr lang="sv-SE" smtClean="0"/>
              <a:t>2025-06-04</a:t>
            </a:fld>
            <a:endParaRPr lang="sv-SE"/>
          </a:p>
        </p:txBody>
      </p:sp>
      <p:sp>
        <p:nvSpPr>
          <p:cNvPr id="4" name="Platshållare för bildobjekt 3"/>
          <p:cNvSpPr>
            <a:spLocks noGrp="1" noRot="1" noChangeAspect="1"/>
          </p:cNvSpPr>
          <p:nvPr>
            <p:ph type="sldImg" idx="2"/>
          </p:nvPr>
        </p:nvSpPr>
        <p:spPr>
          <a:xfrm>
            <a:off x="482600" y="1281113"/>
            <a:ext cx="6134100" cy="3451225"/>
          </a:xfrm>
          <a:prstGeom prst="rect">
            <a:avLst/>
          </a:prstGeom>
          <a:noFill/>
          <a:ln w="12700">
            <a:solidFill>
              <a:prstClr val="black"/>
            </a:solidFill>
          </a:ln>
        </p:spPr>
        <p:txBody>
          <a:bodyPr vert="horz" lIns="94768" tIns="47384" rIns="94768" bIns="47384" rtlCol="0" anchor="ctr"/>
          <a:lstStyle/>
          <a:p>
            <a:endParaRPr lang="sv-SE"/>
          </a:p>
        </p:txBody>
      </p:sp>
      <p:sp>
        <p:nvSpPr>
          <p:cNvPr id="5" name="Platshållare för anteckningar 4"/>
          <p:cNvSpPr>
            <a:spLocks noGrp="1"/>
          </p:cNvSpPr>
          <p:nvPr>
            <p:ph type="body" sz="quarter" idx="3"/>
          </p:nvPr>
        </p:nvSpPr>
        <p:spPr>
          <a:xfrm>
            <a:off x="709931" y="4925408"/>
            <a:ext cx="5679440" cy="4029879"/>
          </a:xfrm>
          <a:prstGeom prst="rect">
            <a:avLst/>
          </a:prstGeom>
        </p:spPr>
        <p:txBody>
          <a:bodyPr vert="horz" lIns="94768" tIns="47384" rIns="94768" bIns="47384"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2" y="9721107"/>
            <a:ext cx="3076363" cy="513507"/>
          </a:xfrm>
          <a:prstGeom prst="rect">
            <a:avLst/>
          </a:prstGeom>
        </p:spPr>
        <p:txBody>
          <a:bodyPr vert="horz" lIns="94768" tIns="47384" rIns="94768" bIns="47384" rtlCol="0" anchor="b"/>
          <a:lstStyle>
            <a:lvl1pPr algn="l">
              <a:defRPr sz="1200"/>
            </a:lvl1pPr>
          </a:lstStyle>
          <a:p>
            <a:endParaRPr lang="sv-SE"/>
          </a:p>
        </p:txBody>
      </p:sp>
      <p:sp>
        <p:nvSpPr>
          <p:cNvPr id="7" name="Platshållare för bildnummer 6"/>
          <p:cNvSpPr>
            <a:spLocks noGrp="1"/>
          </p:cNvSpPr>
          <p:nvPr>
            <p:ph type="sldNum" sz="quarter" idx="5"/>
          </p:nvPr>
        </p:nvSpPr>
        <p:spPr>
          <a:xfrm>
            <a:off x="4021296" y="9721107"/>
            <a:ext cx="3076363" cy="513507"/>
          </a:xfrm>
          <a:prstGeom prst="rect">
            <a:avLst/>
          </a:prstGeom>
        </p:spPr>
        <p:txBody>
          <a:bodyPr vert="horz" lIns="94768" tIns="47384" rIns="94768" bIns="47384" rtlCol="0" anchor="b"/>
          <a:lstStyle>
            <a:lvl1pPr algn="r">
              <a:defRPr sz="1200"/>
            </a:lvl1pPr>
          </a:lstStyle>
          <a:p>
            <a:fld id="{88B5BDE0-2AF4-4B7F-B8A9-D7264DA66EE4}" type="slidenum">
              <a:rPr lang="sv-SE" smtClean="0"/>
              <a:t>‹#›</a:t>
            </a:fld>
            <a:endParaRPr lang="sv-SE"/>
          </a:p>
        </p:txBody>
      </p:sp>
    </p:spTree>
    <p:extLst>
      <p:ext uri="{BB962C8B-B14F-4D97-AF65-F5344CB8AC3E}">
        <p14:creationId xmlns:p14="http://schemas.microsoft.com/office/powerpoint/2010/main" val="473250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236921" indent="-236921">
              <a:buAutoNum type="arabicPeriod"/>
            </a:pPr>
            <a:r>
              <a:rPr lang="sv-SE" sz="1900" dirty="0">
                <a:latin typeface="Calibri" panose="020F0502020204030204" pitchFamily="34" charset="0"/>
                <a:ea typeface="Calibri" panose="020F0502020204030204" pitchFamily="34" charset="0"/>
              </a:rPr>
              <a:t>Syftet med dagen att vi ska få chans att lära oss mer om verktyget, och prova det rent praktiskt och tekniskt, men också att börja kika lite mer på stabsarbete i sig och brandbekämpning, så att vi har lite grundkoll på koncept och begrepp.</a:t>
            </a:r>
          </a:p>
          <a:p>
            <a:pPr marL="236921" indent="-236921">
              <a:buAutoNum type="arabicPeriod"/>
            </a:pPr>
            <a:r>
              <a:rPr lang="sv-SE" sz="1900" dirty="0">
                <a:latin typeface="Calibri" panose="020F0502020204030204" pitchFamily="34" charset="0"/>
                <a:ea typeface="Calibri" panose="020F0502020204030204" pitchFamily="34" charset="0"/>
              </a:rPr>
              <a:t>vi har ett utbildande syfte, så att vi ska kunna takta in i operativt stabsarbete för just brandbekämpning</a:t>
            </a:r>
          </a:p>
          <a:p>
            <a:pPr marL="236921" indent="-236921">
              <a:buAutoNum type="arabicPeriod"/>
            </a:pPr>
            <a:r>
              <a:rPr lang="sv-SE" sz="1900" dirty="0">
                <a:latin typeface="Calibri" panose="020F0502020204030204" pitchFamily="34" charset="0"/>
                <a:ea typeface="Calibri" panose="020F0502020204030204" pitchFamily="34" charset="0"/>
              </a:rPr>
              <a:t>Sen är andra halvan att bara träffas och lära känna varandra och utbyta erfarenheter och funderingar, mellan aktörer och sakkunskaper.</a:t>
            </a:r>
          </a:p>
          <a:p>
            <a:pPr marL="236921" indent="-236921" defTabSz="947684">
              <a:buFontTx/>
              <a:buAutoNum type="arabicPeriod"/>
              <a:defRPr/>
            </a:pP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1</a:t>
            </a:fld>
            <a:endParaRPr lang="sv-SE"/>
          </a:p>
        </p:txBody>
      </p:sp>
    </p:spTree>
    <p:extLst>
      <p:ext uri="{BB962C8B-B14F-4D97-AF65-F5344CB8AC3E}">
        <p14:creationId xmlns:p14="http://schemas.microsoft.com/office/powerpoint/2010/main" val="6593292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800" dirty="0">
                <a:latin typeface="+mj-lt"/>
              </a:rPr>
              <a:t>Det är brandsommar med flera pågående bränder i landet. LMs Geocell arbetar vid annan brand i norr.</a:t>
            </a:r>
          </a:p>
          <a:p>
            <a:r>
              <a:rPr lang="sv-SE" sz="800" dirty="0">
                <a:latin typeface="+mj-lt"/>
              </a:rPr>
              <a:t>Brandflyget upptäcker en brand mellan Uppsala och Heby i västra delen av länet, den verkar stor och brandflyget larmar.</a:t>
            </a:r>
          </a:p>
          <a:p>
            <a:r>
              <a:rPr lang="sv-SE" sz="800" dirty="0">
                <a:latin typeface="+mj-lt"/>
              </a:rPr>
              <a:t>[KLICK] 3 enheter på plats efter 30 minuter, [KLICK]  branden är svår att överblicka. </a:t>
            </a:r>
          </a:p>
          <a:p>
            <a:r>
              <a:rPr lang="sv-SE" sz="800" dirty="0">
                <a:latin typeface="+mj-lt"/>
              </a:rPr>
              <a:t>[KLICK] Insatsledaren knappar in teoretisk brandyta i </a:t>
            </a:r>
            <a:r>
              <a:rPr lang="sv-SE" sz="800" b="1" dirty="0">
                <a:latin typeface="+mj-lt"/>
              </a:rPr>
              <a:t>Brandscenarioverktyget</a:t>
            </a:r>
            <a:r>
              <a:rPr lang="sv-SE" sz="800" dirty="0">
                <a:latin typeface="+mj-lt"/>
              </a:rPr>
              <a:t>. 3 minuter senare ser hen att vinden kommer att öka och kantra och prognoserna ser inte bra ut. Lantbruk och mindre tätort finns i kantrande riktning.</a:t>
            </a:r>
          </a:p>
          <a:p>
            <a:r>
              <a:rPr lang="sv-SE" sz="800" dirty="0">
                <a:latin typeface="+mj-lt"/>
              </a:rPr>
              <a:t>[KLICK] Insatsledaren kontaktar vakthavande befäl för mer resurser, både MSBs brandflyg och GIS-resurs lägesbild beställs.</a:t>
            </a:r>
          </a:p>
          <a:p>
            <a:endParaRPr lang="sv-SE" sz="800" dirty="0">
              <a:latin typeface="+mj-lt"/>
            </a:endParaRPr>
          </a:p>
          <a:p>
            <a:r>
              <a:rPr lang="sv-SE" sz="800" dirty="0">
                <a:latin typeface="+mj-lt"/>
              </a:rPr>
              <a:t>[KLICK] Lägesbild med folk från kommun el räddningstjänst är på plats efter 90 minuter med väska innehållandes: Router (</a:t>
            </a:r>
            <a:r>
              <a:rPr lang="sv-SE" sz="800" dirty="0" err="1">
                <a:latin typeface="+mj-lt"/>
              </a:rPr>
              <a:t>wifi</a:t>
            </a:r>
            <a:r>
              <a:rPr lang="sv-SE" sz="800" dirty="0">
                <a:latin typeface="+mj-lt"/>
              </a:rPr>
              <a:t>, 4G), NAS med GIS-DB som flera kan arbeta i samt med bakgrundskartor. Man har kontinuitet för 1-2 dygn.</a:t>
            </a:r>
          </a:p>
          <a:p>
            <a:endParaRPr lang="sv-SE" sz="800" dirty="0">
              <a:latin typeface="+mj-lt"/>
            </a:endParaRPr>
          </a:p>
          <a:p>
            <a:r>
              <a:rPr lang="sv-SE" sz="800" dirty="0">
                <a:latin typeface="+mj-lt"/>
              </a:rPr>
              <a:t>[KLICK] Staben får information från fältresurser och drönare som finns tillgängliga i räddningstjänstens bilar, </a:t>
            </a:r>
          </a:p>
          <a:p>
            <a:endParaRPr lang="sv-SE" sz="800" dirty="0">
              <a:latin typeface="+mj-lt"/>
            </a:endParaRPr>
          </a:p>
          <a:p>
            <a:pPr defTabSz="947684">
              <a:defRPr/>
            </a:pPr>
            <a:r>
              <a:rPr lang="sv-SE" sz="800" dirty="0">
                <a:latin typeface="+mj-lt"/>
              </a:rPr>
              <a:t>[KLICK] Branden sprider sig ytterligare och händelsen kräver samverkan. Färdiga avtal träder i kraft och GIS-resurser från samverkande kommuner och ev. LST stödjer upp, naturvårdsbrännare från länsstyrelsen hjälper till med att samla in data via </a:t>
            </a:r>
            <a:r>
              <a:rPr lang="sv-SE" sz="800" dirty="0" err="1">
                <a:latin typeface="+mj-lt"/>
              </a:rPr>
              <a:t>fältappar</a:t>
            </a:r>
            <a:r>
              <a:rPr lang="sv-SE" sz="800" dirty="0">
                <a:latin typeface="+mj-lt"/>
              </a:rPr>
              <a:t>.</a:t>
            </a:r>
          </a:p>
          <a:p>
            <a:r>
              <a:rPr lang="sv-SE" sz="800" dirty="0">
                <a:latin typeface="+mj-lt"/>
              </a:rPr>
              <a:t>Efter ett par dagar behövs fler resurser kallas in och förstärkning från andra kommuner, MSB FSOL och länsstyrelsen kommer för att lösa av de initiala GIS-resurserna.</a:t>
            </a:r>
          </a:p>
          <a:p>
            <a:endParaRPr lang="sv-SE" sz="800" dirty="0">
              <a:latin typeface="+mj-lt"/>
            </a:endParaRPr>
          </a:p>
          <a:p>
            <a:r>
              <a:rPr lang="sv-SE" sz="800" dirty="0">
                <a:latin typeface="+mj-lt"/>
              </a:rPr>
              <a:t>[KLICK] Branden pågår i 9 dagar innan överlämning till bevakning. GIS-resurser på plats under hela händelsen och har inga problem att lämna över till resurser från andra organisationer med olika GIS-plattformar.</a:t>
            </a:r>
          </a:p>
          <a:p>
            <a:endParaRPr lang="sv-SE" sz="1700" dirty="0"/>
          </a:p>
          <a:p>
            <a:endParaRPr lang="sv-SE" dirty="0"/>
          </a:p>
        </p:txBody>
      </p:sp>
      <p:sp>
        <p:nvSpPr>
          <p:cNvPr id="4" name="Platshållare för bildnummer 3"/>
          <p:cNvSpPr>
            <a:spLocks noGrp="1"/>
          </p:cNvSpPr>
          <p:nvPr>
            <p:ph type="sldNum" sz="quarter" idx="5"/>
          </p:nvPr>
        </p:nvSpPr>
        <p:spPr/>
        <p:txBody>
          <a:bodyPr/>
          <a:lstStyle/>
          <a:p>
            <a:fld id="{8A6A2EBD-D76E-4915-B408-99320C96BEC8}" type="slidenum">
              <a:rPr lang="sv-SE" smtClean="0"/>
              <a:t>10</a:t>
            </a:fld>
            <a:endParaRPr lang="sv-SE"/>
          </a:p>
        </p:txBody>
      </p:sp>
    </p:spTree>
    <p:extLst>
      <p:ext uri="{BB962C8B-B14F-4D97-AF65-F5344CB8AC3E}">
        <p14:creationId xmlns:p14="http://schemas.microsoft.com/office/powerpoint/2010/main" val="2604903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11</a:t>
            </a:fld>
            <a:endParaRPr lang="sv-SE"/>
          </a:p>
        </p:txBody>
      </p:sp>
    </p:spTree>
    <p:extLst>
      <p:ext uri="{BB962C8B-B14F-4D97-AF65-F5344CB8AC3E}">
        <p14:creationId xmlns:p14="http://schemas.microsoft.com/office/powerpoint/2010/main" val="2215920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solidFill>
                  <a:srgbClr val="5B9BD5"/>
                </a:solidFill>
                <a:effectLst/>
                <a:latin typeface="Calibri" panose="020F0502020204030204" pitchFamily="34" charset="0"/>
              </a:rPr>
              <a:t>Brandrisk</a:t>
            </a:r>
          </a:p>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Kapitlet går igenom och förklarar FWI-brandrisk och dess underindex</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Förståelse av underindex är relevant för att bedöma vilken insats som krävs för att hantera en brand och resurstilldelning för släckning, samt tidsplanering</a:t>
            </a:r>
          </a:p>
          <a:p>
            <a:pPr marL="0" marR="0">
              <a:spcBef>
                <a:spcPts val="0"/>
              </a:spcBef>
              <a:spcAft>
                <a:spcPts val="0"/>
              </a:spcAft>
            </a:pPr>
            <a:r>
              <a:rPr lang="sv-SE" sz="1800" b="1" dirty="0">
                <a:effectLst/>
                <a:latin typeface="Calibri" panose="020F0502020204030204" pitchFamily="34" charset="0"/>
              </a:rPr>
              <a:t>Tidsåtgång (ca): 20 min</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Förklara indexet, underindex och dess betydelse i en analys och bedömning, samt öva på olika värden, vad man kan utläsa.</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Tid att tänka själva och att diskutera värdenas olika betydelse </a:t>
            </a:r>
          </a:p>
          <a:p>
            <a:endParaRPr lang="sv-SE" dirty="0"/>
          </a:p>
          <a:p>
            <a:r>
              <a:rPr lang="sv-SE" dirty="0"/>
              <a:t>Att komma som GIS-resurs i en brand kan vara tillräckligt stressande och nytt bara när det kommer till själva GIS-momenten. Lägger vi därutöver till alla termer som finns i stab och bland brandmännen så finns det risk att vi missar viktig information. Hur kommer vi åt det? Jo, genom att nosa lite på de begrepp som vi kan stöta på. </a:t>
            </a:r>
          </a:p>
        </p:txBody>
      </p:sp>
      <p:sp>
        <p:nvSpPr>
          <p:cNvPr id="4" name="Platshållare för bildnummer 3"/>
          <p:cNvSpPr>
            <a:spLocks noGrp="1"/>
          </p:cNvSpPr>
          <p:nvPr>
            <p:ph type="sldNum" sz="quarter" idx="5"/>
          </p:nvPr>
        </p:nvSpPr>
        <p:spPr/>
        <p:txBody>
          <a:bodyPr/>
          <a:lstStyle/>
          <a:p>
            <a:fld id="{88B5BDE0-2AF4-4B7F-B8A9-D7264DA66EE4}" type="slidenum">
              <a:rPr lang="sv-SE" smtClean="0"/>
              <a:t>12</a:t>
            </a:fld>
            <a:endParaRPr lang="sv-SE"/>
          </a:p>
        </p:txBody>
      </p:sp>
    </p:spTree>
    <p:extLst>
      <p:ext uri="{BB962C8B-B14F-4D97-AF65-F5344CB8AC3E}">
        <p14:creationId xmlns:p14="http://schemas.microsoft.com/office/powerpoint/2010/main" val="632533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FWI-modellen är en kanadensisk modell för brandriskbedömning och finns i två olika varianter. Den ena produceras på dygnsbasis (dygnsmodellen) och representerar brandrisken på eftermiddagen då brandrisken oftast är som högst. Den andra modellen beräknas timme för timme (timmodellen) och nya beräkningar görs när uppdaterad information finns. Via timmodellen kan brandriskens variation ses över dygnet. Består av flera olika beräkningar. </a:t>
            </a:r>
          </a:p>
          <a:p>
            <a:endParaRPr lang="sv-SE" dirty="0"/>
          </a:p>
          <a:p>
            <a:r>
              <a:rPr lang="sv-SE" sz="1800" b="0" i="0" u="none" strike="noStrike" baseline="0" dirty="0">
                <a:solidFill>
                  <a:srgbClr val="000000"/>
                </a:solidFill>
                <a:latin typeface="Calibri" panose="020F0502020204030204" pitchFamily="34" charset="0"/>
              </a:rPr>
              <a:t>FWI-modellen bygger på beräkning av tre grundvärden för fuktkvoter i olika skikt. </a:t>
            </a:r>
          </a:p>
          <a:p>
            <a:r>
              <a:rPr lang="sv-SE" sz="1800" b="0" i="0" u="none" strike="noStrike" baseline="0" dirty="0">
                <a:solidFill>
                  <a:srgbClr val="000000"/>
                </a:solidFill>
                <a:latin typeface="Courier New" panose="02070309020205020404" pitchFamily="49" charset="0"/>
              </a:rPr>
              <a:t>□ </a:t>
            </a:r>
            <a:r>
              <a:rPr lang="sv-SE" sz="1800" b="1" i="0" u="none" strike="noStrike" baseline="0" dirty="0">
                <a:solidFill>
                  <a:srgbClr val="000000"/>
                </a:solidFill>
                <a:latin typeface="Calibri" panose="020F0502020204030204" pitchFamily="34" charset="0"/>
              </a:rPr>
              <a:t>FFMC (Fine </a:t>
            </a:r>
            <a:r>
              <a:rPr lang="sv-SE" sz="1800" b="1" i="0" u="none" strike="noStrike" baseline="0" dirty="0" err="1">
                <a:solidFill>
                  <a:srgbClr val="000000"/>
                </a:solidFill>
                <a:latin typeface="Calibri" panose="020F0502020204030204" pitchFamily="34" charset="0"/>
              </a:rPr>
              <a:t>Fuel</a:t>
            </a:r>
            <a:r>
              <a:rPr lang="sv-SE" sz="1800" b="1" i="0" u="none" strike="noStrike" baseline="0" dirty="0">
                <a:solidFill>
                  <a:srgbClr val="000000"/>
                </a:solidFill>
                <a:latin typeface="Calibri" panose="020F0502020204030204" pitchFamily="34" charset="0"/>
              </a:rPr>
              <a:t> </a:t>
            </a:r>
            <a:r>
              <a:rPr lang="sv-SE" sz="1800" b="1" i="0" u="none" strike="noStrike" baseline="0" dirty="0" err="1">
                <a:solidFill>
                  <a:srgbClr val="000000"/>
                </a:solidFill>
                <a:latin typeface="Calibri" panose="020F0502020204030204" pitchFamily="34" charset="0"/>
              </a:rPr>
              <a:t>Moisture</a:t>
            </a:r>
            <a:r>
              <a:rPr lang="sv-SE" sz="1800" b="1" i="0" u="none" strike="noStrike" baseline="0" dirty="0">
                <a:solidFill>
                  <a:srgbClr val="000000"/>
                </a:solidFill>
                <a:latin typeface="Calibri" panose="020F0502020204030204" pitchFamily="34" charset="0"/>
              </a:rPr>
              <a:t> </a:t>
            </a:r>
            <a:r>
              <a:rPr lang="sv-SE" sz="1800" b="1" i="0" u="none" strike="noStrike" baseline="0" dirty="0" err="1">
                <a:solidFill>
                  <a:srgbClr val="000000"/>
                </a:solidFill>
                <a:latin typeface="Calibri" panose="020F0502020204030204" pitchFamily="34" charset="0"/>
              </a:rPr>
              <a:t>Code</a:t>
            </a:r>
            <a:r>
              <a:rPr lang="sv-SE" sz="1800" b="1" i="0" u="none" strike="noStrike" baseline="0" dirty="0">
                <a:solidFill>
                  <a:srgbClr val="000000"/>
                </a:solidFill>
                <a:latin typeface="Calibri" panose="020F0502020204030204" pitchFamily="34" charset="0"/>
              </a:rPr>
              <a:t>): representerar fuktigheten i finfördelat dött bränsle på markytan. </a:t>
            </a:r>
            <a:r>
              <a:rPr lang="sv-SE" sz="1800" b="0" i="0" u="none" strike="noStrike" baseline="0" dirty="0">
                <a:solidFill>
                  <a:srgbClr val="000000"/>
                </a:solidFill>
                <a:latin typeface="Calibri" panose="020F0502020204030204" pitchFamily="34" charset="0"/>
              </a:rPr>
              <a:t>Ett lågt värde på FFMC anger hög fuktighet medan ett högt värde anger torka (skala, 0-101)</a:t>
            </a:r>
          </a:p>
          <a:p>
            <a:r>
              <a:rPr lang="sv-SE" sz="1800" b="0" i="0" u="none" strike="noStrike" baseline="0" dirty="0">
                <a:solidFill>
                  <a:srgbClr val="000000"/>
                </a:solidFill>
                <a:latin typeface="Courier New" panose="02070309020205020404" pitchFamily="49" charset="0"/>
              </a:rPr>
              <a:t>□ </a:t>
            </a:r>
            <a:r>
              <a:rPr lang="sv-SE" sz="1800" b="1" i="0" u="none" strike="noStrike" baseline="0" dirty="0">
                <a:solidFill>
                  <a:srgbClr val="000000"/>
                </a:solidFill>
                <a:latin typeface="Calibri" panose="020F0502020204030204" pitchFamily="34" charset="0"/>
              </a:rPr>
              <a:t>DMC (</a:t>
            </a:r>
            <a:r>
              <a:rPr lang="sv-SE" sz="1800" b="1" i="0" u="none" strike="noStrike" baseline="0" dirty="0" err="1">
                <a:solidFill>
                  <a:srgbClr val="000000"/>
                </a:solidFill>
                <a:latin typeface="Calibri" panose="020F0502020204030204" pitchFamily="34" charset="0"/>
              </a:rPr>
              <a:t>Duff</a:t>
            </a:r>
            <a:r>
              <a:rPr lang="sv-SE" sz="1800" b="1" i="0" u="none" strike="noStrike" baseline="0" dirty="0">
                <a:solidFill>
                  <a:srgbClr val="000000"/>
                </a:solidFill>
                <a:latin typeface="Calibri" panose="020F0502020204030204" pitchFamily="34" charset="0"/>
              </a:rPr>
              <a:t> </a:t>
            </a:r>
            <a:r>
              <a:rPr lang="sv-SE" sz="1800" b="1" i="0" u="none" strike="noStrike" baseline="0" dirty="0" err="1">
                <a:solidFill>
                  <a:srgbClr val="000000"/>
                </a:solidFill>
                <a:latin typeface="Calibri" panose="020F0502020204030204" pitchFamily="34" charset="0"/>
              </a:rPr>
              <a:t>Moisture</a:t>
            </a:r>
            <a:r>
              <a:rPr lang="sv-SE" sz="1800" b="1" i="0" u="none" strike="noStrike" baseline="0" dirty="0">
                <a:solidFill>
                  <a:srgbClr val="000000"/>
                </a:solidFill>
                <a:latin typeface="Calibri" panose="020F0502020204030204" pitchFamily="34" charset="0"/>
              </a:rPr>
              <a:t> </a:t>
            </a:r>
            <a:r>
              <a:rPr lang="sv-SE" sz="1800" b="1" i="0" u="none" strike="noStrike" baseline="0" dirty="0" err="1">
                <a:solidFill>
                  <a:srgbClr val="000000"/>
                </a:solidFill>
                <a:latin typeface="Calibri" panose="020F0502020204030204" pitchFamily="34" charset="0"/>
              </a:rPr>
              <a:t>Code</a:t>
            </a:r>
            <a:r>
              <a:rPr lang="sv-SE" sz="1800" b="1" i="0" u="none" strike="noStrike" baseline="0" dirty="0">
                <a:solidFill>
                  <a:srgbClr val="000000"/>
                </a:solidFill>
                <a:latin typeface="Calibri" panose="020F0502020204030204" pitchFamily="34" charset="0"/>
              </a:rPr>
              <a:t>): representerar fuktigheten i ett något djupare skikt. </a:t>
            </a:r>
            <a:r>
              <a:rPr lang="sv-SE" sz="1800" b="0" i="0" u="none" strike="noStrike" baseline="0" dirty="0">
                <a:solidFill>
                  <a:srgbClr val="000000"/>
                </a:solidFill>
                <a:latin typeface="Calibri" panose="020F0502020204030204" pitchFamily="34" charset="0"/>
              </a:rPr>
              <a:t>Ett lågt värde på DMC anger hög fuktighet medan ett högt värde anger torka. DMC-värdena brukar i Sverige röra sig i spannet 0-150 men har ingen absolut övre gräns. </a:t>
            </a:r>
          </a:p>
          <a:p>
            <a:r>
              <a:rPr lang="sv-SE" sz="1800" b="0" i="0" u="none" strike="noStrike" baseline="0" dirty="0">
                <a:solidFill>
                  <a:srgbClr val="000000"/>
                </a:solidFill>
                <a:latin typeface="Courier New" panose="02070309020205020404" pitchFamily="49" charset="0"/>
              </a:rPr>
              <a:t>□ </a:t>
            </a:r>
            <a:r>
              <a:rPr lang="sv-SE" sz="1800" b="1" i="0" u="none" strike="noStrike" baseline="0" dirty="0">
                <a:solidFill>
                  <a:srgbClr val="000000"/>
                </a:solidFill>
                <a:latin typeface="Calibri" panose="020F0502020204030204" pitchFamily="34" charset="0"/>
              </a:rPr>
              <a:t>DC (</a:t>
            </a:r>
            <a:r>
              <a:rPr lang="sv-SE" sz="1800" b="1" i="0" u="none" strike="noStrike" baseline="0" dirty="0" err="1">
                <a:solidFill>
                  <a:srgbClr val="000000"/>
                </a:solidFill>
                <a:latin typeface="Calibri" panose="020F0502020204030204" pitchFamily="34" charset="0"/>
              </a:rPr>
              <a:t>Drought</a:t>
            </a:r>
            <a:r>
              <a:rPr lang="sv-SE" sz="1800" b="1" i="0" u="none" strike="noStrike" baseline="0" dirty="0">
                <a:solidFill>
                  <a:srgbClr val="000000"/>
                </a:solidFill>
                <a:latin typeface="Calibri" panose="020F0502020204030204" pitchFamily="34" charset="0"/>
              </a:rPr>
              <a:t> </a:t>
            </a:r>
            <a:r>
              <a:rPr lang="sv-SE" sz="1800" b="1" i="0" u="none" strike="noStrike" baseline="0" dirty="0" err="1">
                <a:solidFill>
                  <a:srgbClr val="000000"/>
                </a:solidFill>
                <a:latin typeface="Calibri" panose="020F0502020204030204" pitchFamily="34" charset="0"/>
              </a:rPr>
              <a:t>Code</a:t>
            </a:r>
            <a:r>
              <a:rPr lang="sv-SE" sz="1800" b="1" i="0" u="none" strike="noStrike" baseline="0" dirty="0">
                <a:solidFill>
                  <a:srgbClr val="000000"/>
                </a:solidFill>
                <a:latin typeface="Calibri" panose="020F0502020204030204" pitchFamily="34" charset="0"/>
              </a:rPr>
              <a:t>) visar fukthalten i tjocka kompakta humuslager. </a:t>
            </a:r>
            <a:r>
              <a:rPr lang="sv-SE" sz="1800" b="0" i="0" u="none" strike="noStrike" baseline="0" dirty="0">
                <a:solidFill>
                  <a:srgbClr val="000000"/>
                </a:solidFill>
                <a:latin typeface="Calibri" panose="020F0502020204030204" pitchFamily="34" charset="0"/>
              </a:rPr>
              <a:t>Ett lågt värde visar hög fuktighet och ett högt värde visar torka. Skalan har ingen övre gräns men DC-värdet blir sällan över 600 i Sverige, och då bara i senare delen av riktigt torra somrar. </a:t>
            </a:r>
          </a:p>
          <a:p>
            <a:endParaRPr lang="sv-SE" sz="1800" b="0" i="0" u="none" strike="noStrike" baseline="0" dirty="0">
              <a:solidFill>
                <a:srgbClr val="000000"/>
              </a:solidFill>
              <a:latin typeface="Calibri" panose="020F0502020204030204" pitchFamily="34" charset="0"/>
            </a:endParaRPr>
          </a:p>
          <a:p>
            <a:r>
              <a:rPr lang="sv-SE" sz="1800" b="0" i="0" u="none" strike="noStrike" baseline="0" dirty="0">
                <a:solidFill>
                  <a:srgbClr val="000000"/>
                </a:solidFill>
                <a:latin typeface="Calibri" panose="020F0502020204030204" pitchFamily="34" charset="0"/>
              </a:rPr>
              <a:t>Med hjälp av dessa tre grundvärden och </a:t>
            </a:r>
            <a:r>
              <a:rPr lang="sv-SE" sz="1800" b="1" i="0" u="none" strike="noStrike" baseline="0" dirty="0">
                <a:solidFill>
                  <a:srgbClr val="000000"/>
                </a:solidFill>
                <a:latin typeface="Calibri" panose="020F0502020204030204" pitchFamily="34" charset="0"/>
              </a:rPr>
              <a:t>aktuell vindhastighet </a:t>
            </a:r>
            <a:r>
              <a:rPr lang="sv-SE" sz="1800" b="0" i="0" u="none" strike="noStrike" baseline="0" dirty="0">
                <a:solidFill>
                  <a:srgbClr val="000000"/>
                </a:solidFill>
                <a:latin typeface="Calibri" panose="020F0502020204030204" pitchFamily="34" charset="0"/>
              </a:rPr>
              <a:t>beräknas två mellanindex. </a:t>
            </a:r>
          </a:p>
          <a:p>
            <a:r>
              <a:rPr lang="sv-SE" sz="1800" b="0" i="0" u="none" strike="noStrike" baseline="0" dirty="0">
                <a:solidFill>
                  <a:srgbClr val="000000"/>
                </a:solidFill>
                <a:latin typeface="Courier New" panose="02070309020205020404" pitchFamily="49" charset="0"/>
              </a:rPr>
              <a:t>□ </a:t>
            </a:r>
            <a:r>
              <a:rPr lang="sv-SE" sz="1800" b="1" i="0" u="none" strike="noStrike" baseline="0" dirty="0">
                <a:solidFill>
                  <a:srgbClr val="000000"/>
                </a:solidFill>
                <a:latin typeface="Calibri" panose="020F0502020204030204" pitchFamily="34" charset="0"/>
              </a:rPr>
              <a:t>ISI (Initial </a:t>
            </a:r>
            <a:r>
              <a:rPr lang="sv-SE" sz="1800" b="1" i="0" u="none" strike="noStrike" baseline="0" dirty="0" err="1">
                <a:solidFill>
                  <a:srgbClr val="000000"/>
                </a:solidFill>
                <a:latin typeface="Calibri" panose="020F0502020204030204" pitchFamily="34" charset="0"/>
              </a:rPr>
              <a:t>Spread</a:t>
            </a:r>
            <a:r>
              <a:rPr lang="sv-SE" sz="1800" b="1" i="0" u="none" strike="noStrike" baseline="0" dirty="0">
                <a:solidFill>
                  <a:srgbClr val="000000"/>
                </a:solidFill>
                <a:latin typeface="Calibri" panose="020F0502020204030204" pitchFamily="34" charset="0"/>
              </a:rPr>
              <a:t> Index) är ett relativt mått på brandens spridningshastighet och beräknas ur FFMC och vindhastigheten (ungefär meter/minut). </a:t>
            </a:r>
            <a:endParaRPr lang="sv-SE" sz="1800" b="0" i="0" u="none" strike="noStrike" baseline="0" dirty="0">
              <a:solidFill>
                <a:srgbClr val="000000"/>
              </a:solidFill>
              <a:latin typeface="Calibri" panose="020F0502020204030204" pitchFamily="34" charset="0"/>
            </a:endParaRPr>
          </a:p>
          <a:p>
            <a:endParaRPr lang="sv-SE" sz="1800" b="0" i="0" u="none" strike="noStrike" baseline="0" dirty="0">
              <a:solidFill>
                <a:srgbClr val="000000"/>
              </a:solidFill>
              <a:latin typeface="Calibri" panose="020F0502020204030204" pitchFamily="34" charset="0"/>
            </a:endParaRPr>
          </a:p>
          <a:p>
            <a:pPr algn="l"/>
            <a:endParaRPr lang="sv-SE" sz="1800" b="0" i="0" u="none" strike="noStrike" baseline="0" dirty="0">
              <a:solidFill>
                <a:srgbClr val="000000"/>
              </a:solidFill>
              <a:latin typeface="Calibri" panose="020F0502020204030204" pitchFamily="34" charset="0"/>
            </a:endParaRPr>
          </a:p>
          <a:p>
            <a:r>
              <a:rPr lang="sv-SE" sz="1800" b="1" i="0" u="none" strike="noStrike" baseline="0" dirty="0">
                <a:solidFill>
                  <a:srgbClr val="000000"/>
                </a:solidFill>
                <a:latin typeface="Calibri" panose="020F0502020204030204" pitchFamily="34" charset="0"/>
              </a:rPr>
              <a:t>BUI – (</a:t>
            </a:r>
            <a:r>
              <a:rPr lang="sv-SE" sz="1800" b="1" i="0" u="none" strike="noStrike" baseline="0" dirty="0" err="1">
                <a:solidFill>
                  <a:srgbClr val="000000"/>
                </a:solidFill>
                <a:latin typeface="Calibri" panose="020F0502020204030204" pitchFamily="34" charset="0"/>
              </a:rPr>
              <a:t>Buildup</a:t>
            </a:r>
            <a:r>
              <a:rPr lang="sv-SE" sz="1800" b="1" i="0" u="none" strike="noStrike" baseline="0" dirty="0">
                <a:solidFill>
                  <a:srgbClr val="000000"/>
                </a:solidFill>
                <a:latin typeface="Calibri" panose="020F0502020204030204" pitchFamily="34" charset="0"/>
              </a:rPr>
              <a:t> Index) beräknas som ett viktat medelvärde av DMC och DC och syftar till mängden tillgängligt bränsle. </a:t>
            </a:r>
            <a:r>
              <a:rPr lang="sv-SE" sz="1800" b="0" i="0" u="none" strike="noStrike" baseline="0" dirty="0">
                <a:solidFill>
                  <a:srgbClr val="000000"/>
                </a:solidFill>
                <a:latin typeface="Calibri" panose="020F0502020204030204" pitchFamily="34" charset="0"/>
              </a:rPr>
              <a:t>BUI är tänkt att indikera hur stor del av bränslet som är torrt nog att vara tillgängligt för elden. Ett högt värde innebär att en stor del av bränslet kommer att omsättas i elden. </a:t>
            </a:r>
          </a:p>
          <a:p>
            <a:pPr algn="l"/>
            <a:endParaRPr lang="sv-SE" sz="1800" b="0" i="0" u="none" strike="noStrike" baseline="0" dirty="0">
              <a:solidFill>
                <a:srgbClr val="000000"/>
              </a:solidFill>
              <a:latin typeface="Calibri" panose="020F0502020204030204" pitchFamily="34" charset="0"/>
            </a:endParaRPr>
          </a:p>
          <a:p>
            <a:r>
              <a:rPr lang="sv-SE" sz="1800" b="1" i="0" u="none" strike="noStrike" baseline="0" dirty="0">
                <a:solidFill>
                  <a:srgbClr val="000000"/>
                </a:solidFill>
                <a:latin typeface="Calibri" panose="020F0502020204030204" pitchFamily="34" charset="0"/>
              </a:rPr>
              <a:t>FWI – (</a:t>
            </a:r>
            <a:r>
              <a:rPr lang="sv-SE" sz="1800" b="1" i="0" u="none" strike="noStrike" baseline="0" dirty="0" err="1">
                <a:solidFill>
                  <a:srgbClr val="000000"/>
                </a:solidFill>
                <a:latin typeface="Calibri" panose="020F0502020204030204" pitchFamily="34" charset="0"/>
              </a:rPr>
              <a:t>Fire</a:t>
            </a:r>
            <a:r>
              <a:rPr lang="sv-SE" sz="1800" b="1" i="0" u="none" strike="noStrike" baseline="0" dirty="0">
                <a:solidFill>
                  <a:srgbClr val="000000"/>
                </a:solidFill>
                <a:latin typeface="Calibri" panose="020F0502020204030204" pitchFamily="34" charset="0"/>
              </a:rPr>
              <a:t> </a:t>
            </a:r>
            <a:r>
              <a:rPr lang="sv-SE" sz="1800" b="1" i="0" u="none" strike="noStrike" baseline="0" dirty="0" err="1">
                <a:solidFill>
                  <a:srgbClr val="000000"/>
                </a:solidFill>
                <a:latin typeface="Calibri" panose="020F0502020204030204" pitchFamily="34" charset="0"/>
              </a:rPr>
              <a:t>Weather</a:t>
            </a:r>
            <a:r>
              <a:rPr lang="sv-SE" sz="1800" b="1" i="0" u="none" strike="noStrike" baseline="0" dirty="0">
                <a:solidFill>
                  <a:srgbClr val="000000"/>
                </a:solidFill>
                <a:latin typeface="Calibri" panose="020F0502020204030204" pitchFamily="34" charset="0"/>
              </a:rPr>
              <a:t> Index) är det slutgiltiga brandriskvärdet och är tänkt att avspegla brandintensiteten under dagens värsta period, tidig eftermiddag. </a:t>
            </a:r>
            <a:endParaRPr lang="sv-SE" sz="1800" b="0" i="0" u="none" strike="noStrike" baseline="0" dirty="0">
              <a:solidFill>
                <a:srgbClr val="000000"/>
              </a:solidFill>
              <a:latin typeface="Calibri" panose="020F0502020204030204" pitchFamily="34" charset="0"/>
            </a:endParaRPr>
          </a:p>
          <a:p>
            <a:pPr algn="l"/>
            <a:endParaRPr lang="sv-SE" sz="1800" b="0" i="0" u="none" strike="noStrike" baseline="0" dirty="0">
              <a:solidFill>
                <a:srgbClr val="000000"/>
              </a:solidFill>
              <a:latin typeface="Calibri" panose="020F0502020204030204" pitchFamily="34" charset="0"/>
            </a:endParaRPr>
          </a:p>
          <a:p>
            <a:r>
              <a:rPr lang="sv-SE" sz="1800" b="0" i="0" u="none" strike="noStrike" baseline="0" dirty="0">
                <a:solidFill>
                  <a:srgbClr val="000000"/>
                </a:solidFill>
                <a:latin typeface="Calibri" panose="020F0502020204030204" pitchFamily="34" charset="0"/>
              </a:rPr>
              <a:t>I Sverige har FWI översatts till ett brandriskindex i sex klasser med stigande värde för ökande brandrisk och som används för kommunikation till allmänhet och media enligt följande: </a:t>
            </a:r>
          </a:p>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13</a:t>
            </a:fld>
            <a:endParaRPr lang="sv-SE"/>
          </a:p>
        </p:txBody>
      </p:sp>
    </p:spTree>
    <p:extLst>
      <p:ext uri="{BB962C8B-B14F-4D97-AF65-F5344CB8AC3E}">
        <p14:creationId xmlns:p14="http://schemas.microsoft.com/office/powerpoint/2010/main" val="14597910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Tabellen ger delvärden för en plats i kartan. Kan välja att visa delindex i kartan istället. </a:t>
            </a:r>
          </a:p>
          <a:p>
            <a:endParaRPr lang="sv-SE" dirty="0"/>
          </a:p>
          <a:p>
            <a:r>
              <a:rPr lang="sv-SE" dirty="0"/>
              <a:t>Denna webbsida kräver inloggning. Det är den sida som räddningstjänsterna använder sig av. Det är också dessa karttjänster som ligger till grund för </a:t>
            </a:r>
            <a:r>
              <a:rPr lang="sv-SE" dirty="0" err="1"/>
              <a:t>appar</a:t>
            </a:r>
            <a:r>
              <a:rPr lang="sv-SE" dirty="0"/>
              <a:t> som Brandrisk ute.</a:t>
            </a:r>
          </a:p>
        </p:txBody>
      </p:sp>
      <p:sp>
        <p:nvSpPr>
          <p:cNvPr id="4" name="Platshållare för bildnummer 3"/>
          <p:cNvSpPr>
            <a:spLocks noGrp="1"/>
          </p:cNvSpPr>
          <p:nvPr>
            <p:ph type="sldNum" sz="quarter" idx="5"/>
          </p:nvPr>
        </p:nvSpPr>
        <p:spPr/>
        <p:txBody>
          <a:bodyPr/>
          <a:lstStyle/>
          <a:p>
            <a:fld id="{88B5BDE0-2AF4-4B7F-B8A9-D7264DA66EE4}" type="slidenum">
              <a:rPr lang="sv-SE" smtClean="0"/>
              <a:t>14</a:t>
            </a:fld>
            <a:endParaRPr lang="sv-SE"/>
          </a:p>
        </p:txBody>
      </p:sp>
    </p:spTree>
    <p:extLst>
      <p:ext uri="{BB962C8B-B14F-4D97-AF65-F5344CB8AC3E}">
        <p14:creationId xmlns:p14="http://schemas.microsoft.com/office/powerpoint/2010/main" val="188471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15</a:t>
            </a:fld>
            <a:endParaRPr lang="sv-SE"/>
          </a:p>
        </p:txBody>
      </p:sp>
    </p:spTree>
    <p:extLst>
      <p:ext uri="{BB962C8B-B14F-4D97-AF65-F5344CB8AC3E}">
        <p14:creationId xmlns:p14="http://schemas.microsoft.com/office/powerpoint/2010/main" val="15618795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g5695fb6c55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4" name="Google Shape;674;g5695fb6c55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Ganska högt FWI, Högt ISI, lågt BUI. </a:t>
            </a:r>
          </a:p>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Här har vi en brand som sprider sig fort men som inte blir så svår eftersläckning på eftersom det tillgängliga bränslet i marken inte är högt.</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38975838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g5695fb6c55_2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2" name="Google Shape;682;g5695fb6c55_2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v-SE" dirty="0"/>
              <a:t>Samma FWI, nu lågt ISI men högt BUI</a:t>
            </a:r>
          </a:p>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Denna brand sprider sig inte så fort, men har mycket tillgängligt bränsle, antagligen har det varit en väldigt torr sommar här och eftersläckningen tar lång tid. </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2793258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g5695fb6c55_2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0" name="Google Shape;690;g5695fb6c55_2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v-SE" dirty="0"/>
              <a:t>Väldigt högt FWI, högt IS och BUI, crossover mellan temperatur och luftfuktighet. </a:t>
            </a:r>
          </a:p>
          <a:p>
            <a:pPr marL="0" lvl="0" indent="0" algn="l" rtl="0">
              <a:spcBef>
                <a:spcPts val="0"/>
              </a:spcBef>
              <a:spcAft>
                <a:spcPts val="0"/>
              </a:spcAft>
              <a:buNone/>
            </a:pPr>
            <a:endParaRPr lang="sv-SE" dirty="0"/>
          </a:p>
          <a:p>
            <a:pPr marL="0" lvl="0" indent="0" algn="l" rtl="0">
              <a:spcBef>
                <a:spcPts val="0"/>
              </a:spcBef>
              <a:spcAft>
                <a:spcPts val="0"/>
              </a:spcAft>
              <a:buNone/>
            </a:pPr>
            <a:r>
              <a:rPr lang="sv-SE" dirty="0"/>
              <a:t>Var kan vi se sådana här värden? Dessa värden kommer från den 4 augusti 2014. </a:t>
            </a:r>
            <a:endParaRPr dirty="0"/>
          </a:p>
        </p:txBody>
      </p:sp>
    </p:spTree>
    <p:extLst>
      <p:ext uri="{BB962C8B-B14F-4D97-AF65-F5344CB8AC3E}">
        <p14:creationId xmlns:p14="http://schemas.microsoft.com/office/powerpoint/2010/main" val="3512009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MSBs handbok för skogsbränder</a:t>
            </a:r>
          </a:p>
          <a:p>
            <a:endParaRPr lang="sv-SE" dirty="0"/>
          </a:p>
          <a:p>
            <a:r>
              <a:rPr lang="sv-SE" dirty="0"/>
              <a:t>Att kunna visa på förväntad spridning i kartan kan vara en bra hjälp för räddningstjänsten, men är också en bra kontrolluppgift för er själva, att se att det ni ritar verkar rimligt. Kan branden ha spridit sig så mycket som du ritar in från förra utbredningen? </a:t>
            </a:r>
          </a:p>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19</a:t>
            </a:fld>
            <a:endParaRPr lang="sv-SE"/>
          </a:p>
        </p:txBody>
      </p:sp>
    </p:spTree>
    <p:extLst>
      <p:ext uri="{BB962C8B-B14F-4D97-AF65-F5344CB8AC3E}">
        <p14:creationId xmlns:p14="http://schemas.microsoft.com/office/powerpoint/2010/main" val="1309390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solidFill>
                  <a:srgbClr val="2E75B5"/>
                </a:solidFill>
                <a:effectLst/>
                <a:latin typeface="Calibri" panose="020F0502020204030204" pitchFamily="34" charset="0"/>
              </a:rPr>
              <a:t>Beskrivning/sammanfattning</a:t>
            </a:r>
          </a:p>
          <a:p>
            <a:pPr marL="0" marR="0">
              <a:spcBef>
                <a:spcPts val="0"/>
              </a:spcBef>
              <a:spcAft>
                <a:spcPts val="0"/>
              </a:spcAft>
            </a:pPr>
            <a:r>
              <a:rPr lang="sv-SE" sz="1800" b="1" dirty="0">
                <a:solidFill>
                  <a:srgbClr val="5B9BD5"/>
                </a:solidFill>
                <a:effectLst/>
                <a:latin typeface="Calibri" panose="020F0502020204030204" pitchFamily="34" charset="0"/>
              </a:rPr>
              <a:t>Agenda och presentation</a:t>
            </a:r>
          </a:p>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Bilder för inledning, agenda och presentationsrunda</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Inflygning och trivsel</a:t>
            </a:r>
          </a:p>
          <a:p>
            <a:pPr marL="0" marR="0">
              <a:spcBef>
                <a:spcPts val="0"/>
              </a:spcBef>
              <a:spcAft>
                <a:spcPts val="0"/>
              </a:spcAft>
            </a:pPr>
            <a:r>
              <a:rPr lang="sv-SE" sz="1800" b="1" dirty="0">
                <a:effectLst/>
                <a:latin typeface="Calibri" panose="020F0502020204030204" pitchFamily="34" charset="0"/>
              </a:rPr>
              <a:t>Tidsåtgång (ca)</a:t>
            </a:r>
            <a:r>
              <a:rPr lang="sv-SE" sz="1800" dirty="0">
                <a:effectLst/>
                <a:latin typeface="Calibri" panose="020F0502020204030204" pitchFamily="34" charset="0"/>
              </a:rPr>
              <a:t>: 5-20 min</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Genomgång + laget runt</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a:t>
            </a:r>
          </a:p>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2</a:t>
            </a:fld>
            <a:endParaRPr lang="sv-SE"/>
          </a:p>
        </p:txBody>
      </p:sp>
    </p:spTree>
    <p:extLst>
      <p:ext uri="{BB962C8B-B14F-4D97-AF65-F5344CB8AC3E}">
        <p14:creationId xmlns:p14="http://schemas.microsoft.com/office/powerpoint/2010/main" val="3640730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20</a:t>
            </a:fld>
            <a:endParaRPr lang="sv-SE"/>
          </a:p>
        </p:txBody>
      </p:sp>
    </p:spTree>
    <p:extLst>
      <p:ext uri="{BB962C8B-B14F-4D97-AF65-F5344CB8AC3E}">
        <p14:creationId xmlns:p14="http://schemas.microsoft.com/office/powerpoint/2010/main" val="13337193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solidFill>
                  <a:srgbClr val="5B9BD5"/>
                </a:solidFill>
                <a:effectLst/>
                <a:latin typeface="Calibri" panose="020F0502020204030204" pitchFamily="34" charset="0"/>
              </a:rPr>
              <a:t>Brand</a:t>
            </a:r>
          </a:p>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Genomgång av olika brandtyper och dess innebörd för åtgärder</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Att få en förståelse för olika brandtypers förlopp</a:t>
            </a:r>
          </a:p>
          <a:p>
            <a:pPr marL="0" marR="0">
              <a:spcBef>
                <a:spcPts val="0"/>
              </a:spcBef>
              <a:spcAft>
                <a:spcPts val="0"/>
              </a:spcAft>
            </a:pPr>
            <a:r>
              <a:rPr lang="sv-SE" sz="1800" b="1" dirty="0">
                <a:effectLst/>
                <a:latin typeface="Calibri" panose="020F0502020204030204" pitchFamily="34" charset="0"/>
              </a:rPr>
              <a:t>Tidsåtgång (ca)</a:t>
            </a:r>
            <a:r>
              <a:rPr lang="sv-SE" sz="1800" dirty="0">
                <a:effectLst/>
                <a:latin typeface="Calibri" panose="020F0502020204030204" pitchFamily="34" charset="0"/>
              </a:rPr>
              <a:t>: 10 min</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gå från lågintensiv brand till högintensiv</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Att lägga till på de större </a:t>
            </a:r>
            <a:r>
              <a:rPr lang="sv-SE" sz="1800" dirty="0" err="1">
                <a:effectLst/>
                <a:latin typeface="Calibri" panose="020F0502020204030204" pitchFamily="34" charset="0"/>
              </a:rPr>
              <a:t>intensiteterna</a:t>
            </a:r>
            <a:r>
              <a:rPr lang="sv-SE" sz="1800" dirty="0">
                <a:effectLst/>
                <a:latin typeface="Calibri" panose="020F0502020204030204" pitchFamily="34" charset="0"/>
              </a:rPr>
              <a:t>, om hur de skapar väder och långa kast av bränder. Finns räddningstjänsten i rummet så kan de gärna få kommentera hur de agerar vid de olika brandförloppen.</a:t>
            </a:r>
          </a:p>
          <a:p>
            <a:pPr marL="0" marR="0">
              <a:spcBef>
                <a:spcPts val="0"/>
              </a:spcBef>
              <a:spcAft>
                <a:spcPts val="0"/>
              </a:spcAft>
            </a:pPr>
            <a:r>
              <a:rPr lang="sv-SE" sz="1800" dirty="0">
                <a:effectLst/>
                <a:latin typeface="Calibri" panose="020F0502020204030204" pitchFamily="34" charset="0"/>
              </a:rPr>
              <a:t> </a:t>
            </a:r>
          </a:p>
          <a:p>
            <a:pPr marL="0" marR="0">
              <a:spcBef>
                <a:spcPts val="0"/>
              </a:spcBef>
              <a:spcAft>
                <a:spcPts val="0"/>
              </a:spcAft>
            </a:pP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21</a:t>
            </a:fld>
            <a:endParaRPr lang="sv-SE"/>
          </a:p>
        </p:txBody>
      </p:sp>
    </p:spTree>
    <p:extLst>
      <p:ext uri="{BB962C8B-B14F-4D97-AF65-F5344CB8AC3E}">
        <p14:creationId xmlns:p14="http://schemas.microsoft.com/office/powerpoint/2010/main" val="16554972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Torvbrand kan vara speciell då det inte alltid är så mycket öppna lågor men ändå är svårsläckt då ett utdikat område med torr torv har väldigt mycket brännbart material och glöder under marken, ibland i flera årstider.</a:t>
            </a:r>
          </a:p>
          <a:p>
            <a:endParaRPr lang="sv-SE" dirty="0"/>
          </a:p>
          <a:p>
            <a:r>
              <a:rPr lang="sv-SE" dirty="0"/>
              <a:t>Torvbrand är en glödbrand som kan uppstå i syrefattig miljö under marknivån sedan en låg eller hög löpbrand brunnit över. Branden sprids via rötter och död vegetation. En brand kan gå mycket djupt ner, beroende på hur tjockt lagret av död vegetation är. Det finns risk att torvbranden övergår till löpbrand igen. En torvbrand kan fortgå under en mycket lång period och spridningen är långsam, ofta enbart enstaka centimetrar per timme. Torvbränder är endast möjliga i skogsmarker som har torvmark eller under ett tjockt lager av torv i moar, exempelvis i en äldre granskog.</a:t>
            </a:r>
          </a:p>
        </p:txBody>
      </p:sp>
      <p:sp>
        <p:nvSpPr>
          <p:cNvPr id="4" name="Platshållare för bildnummer 3"/>
          <p:cNvSpPr>
            <a:spLocks noGrp="1"/>
          </p:cNvSpPr>
          <p:nvPr>
            <p:ph type="sldNum" sz="quarter" idx="5"/>
          </p:nvPr>
        </p:nvSpPr>
        <p:spPr/>
        <p:txBody>
          <a:bodyPr/>
          <a:lstStyle/>
          <a:p>
            <a:fld id="{88B5BDE0-2AF4-4B7F-B8A9-D7264DA66EE4}" type="slidenum">
              <a:rPr lang="sv-SE" smtClean="0"/>
              <a:t>22</a:t>
            </a:fld>
            <a:endParaRPr lang="sv-SE"/>
          </a:p>
        </p:txBody>
      </p:sp>
    </p:spTree>
    <p:extLst>
      <p:ext uri="{BB962C8B-B14F-4D97-AF65-F5344CB8AC3E}">
        <p14:creationId xmlns:p14="http://schemas.microsoft.com/office/powerpoint/2010/main" val="5244410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Låg löpbrand med lågor under en meter.</a:t>
            </a:r>
          </a:p>
          <a:p>
            <a:r>
              <a:rPr lang="sv-SE" dirty="0"/>
              <a:t>Låg löpbrand är den vanligast förekommande typen av skogsbrand. Huvuddelen av alla skogsbränder startar som låg löpbrand, vilket innebär att det brinner i markvegetation, i död vegetation och i låga buskar. Exempel på intervall för spridningshastighet är 0–10 meter/minut. I områden där gräs dominerar kan spridningshastigheten vara uppemot 15–30 meter/minut.</a:t>
            </a:r>
          </a:p>
        </p:txBody>
      </p:sp>
      <p:sp>
        <p:nvSpPr>
          <p:cNvPr id="4" name="Platshållare för bildnummer 3"/>
          <p:cNvSpPr>
            <a:spLocks noGrp="1"/>
          </p:cNvSpPr>
          <p:nvPr>
            <p:ph type="sldNum" sz="quarter" idx="10"/>
          </p:nvPr>
        </p:nvSpPr>
        <p:spPr/>
        <p:txBody>
          <a:bodyPr/>
          <a:lstStyle/>
          <a:p>
            <a:fld id="{87D137C5-FDEF-4394-BE43-3D95E3291ABF}" type="slidenum">
              <a:rPr lang="sv-SE" smtClean="0"/>
              <a:t>23</a:t>
            </a:fld>
            <a:endParaRPr lang="sv-SE"/>
          </a:p>
        </p:txBody>
      </p:sp>
    </p:spTree>
    <p:extLst>
      <p:ext uri="{BB962C8B-B14F-4D97-AF65-F5344CB8AC3E}">
        <p14:creationId xmlns:p14="http://schemas.microsoft.com/office/powerpoint/2010/main" val="38713331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Hög löpbrand</a:t>
            </a:r>
            <a:r>
              <a:rPr lang="sv-SE" baseline="0" dirty="0"/>
              <a:t> med lågor 2.5- 3 meter. Går ej släcka i fronten.</a:t>
            </a:r>
          </a:p>
          <a:p>
            <a:r>
              <a:rPr lang="sv-SE" dirty="0"/>
              <a:t>Hög löpbrand är brand i markvegetationen, i lägre grenar och i enstaka trädtoppar. Det som skiljer en hög löpbrand från en toppbrand är att vid en hög löpbrand involveras enbart enstaka trädtoppar och den är starkt beroende av branden i markvegetationen. Exempel på intervall för spridningshastighet är 10–20 meter/minut.</a:t>
            </a:r>
          </a:p>
        </p:txBody>
      </p:sp>
      <p:sp>
        <p:nvSpPr>
          <p:cNvPr id="4" name="Platshållare för bildnummer 3"/>
          <p:cNvSpPr>
            <a:spLocks noGrp="1"/>
          </p:cNvSpPr>
          <p:nvPr>
            <p:ph type="sldNum" sz="quarter" idx="10"/>
          </p:nvPr>
        </p:nvSpPr>
        <p:spPr/>
        <p:txBody>
          <a:bodyPr/>
          <a:lstStyle/>
          <a:p>
            <a:fld id="{87D137C5-FDEF-4394-BE43-3D95E3291ABF}" type="slidenum">
              <a:rPr lang="sv-SE" smtClean="0"/>
              <a:t>24</a:t>
            </a:fld>
            <a:endParaRPr lang="sv-SE"/>
          </a:p>
        </p:txBody>
      </p:sp>
    </p:spTree>
    <p:extLst>
      <p:ext uri="{BB962C8B-B14F-4D97-AF65-F5344CB8AC3E}">
        <p14:creationId xmlns:p14="http://schemas.microsoft.com/office/powerpoint/2010/main" val="31817171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Mycket våldsam brand. Var mycket noga med vad man har sin personal. En extremt svår brand att hantera. Planera</a:t>
            </a:r>
            <a:r>
              <a:rPr lang="sv-SE" baseline="0" dirty="0"/>
              <a:t> evakuering av boende, jobba i flygel flank och rygg om det är möjligt.  Denna våldsamma brand  blir lättare att hantera under natten då RH är högre.</a:t>
            </a:r>
          </a:p>
          <a:p>
            <a:endParaRPr lang="sv-SE" baseline="0" dirty="0"/>
          </a:p>
          <a:p>
            <a:r>
              <a:rPr lang="sv-SE" dirty="0"/>
              <a:t>En toppbrand sprider sig bland de högre bränsleskikten, från trädtopp till trädtopp. Förutsättningarna är att det råder stark vind, att avståndet mellan trädtopparna inte är för långt, att det finns kontinuerligt med bränsle från marken och upp mot trädtopparna och att mängden tillgängligt torrt bränsle i mark- och fältskiktet (skiktet ovanför markskiktet) är tillräckligt. Exempel på intervall för spridningshastighet är 20–50 meter/minut. En brand måste gå från låg löpbrand till hög löpbrand innan den övergår till toppbrand.</a:t>
            </a:r>
          </a:p>
        </p:txBody>
      </p:sp>
      <p:sp>
        <p:nvSpPr>
          <p:cNvPr id="4" name="Platshållare för bildnummer 3"/>
          <p:cNvSpPr>
            <a:spLocks noGrp="1"/>
          </p:cNvSpPr>
          <p:nvPr>
            <p:ph type="sldNum" sz="quarter" idx="10"/>
          </p:nvPr>
        </p:nvSpPr>
        <p:spPr/>
        <p:txBody>
          <a:bodyPr/>
          <a:lstStyle/>
          <a:p>
            <a:fld id="{87D137C5-FDEF-4394-BE43-3D95E3291ABF}" type="slidenum">
              <a:rPr lang="sv-SE" smtClean="0"/>
              <a:t>25</a:t>
            </a:fld>
            <a:endParaRPr lang="sv-SE"/>
          </a:p>
        </p:txBody>
      </p:sp>
    </p:spTree>
    <p:extLst>
      <p:ext uri="{BB962C8B-B14F-4D97-AF65-F5344CB8AC3E}">
        <p14:creationId xmlns:p14="http://schemas.microsoft.com/office/powerpoint/2010/main" val="21932561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Internationella bilder</a:t>
            </a:r>
          </a:p>
        </p:txBody>
      </p:sp>
      <p:sp>
        <p:nvSpPr>
          <p:cNvPr id="4" name="Platshållare för bildnummer 3"/>
          <p:cNvSpPr>
            <a:spLocks noGrp="1"/>
          </p:cNvSpPr>
          <p:nvPr>
            <p:ph type="sldNum" sz="quarter" idx="5"/>
          </p:nvPr>
        </p:nvSpPr>
        <p:spPr/>
        <p:txBody>
          <a:bodyPr/>
          <a:lstStyle/>
          <a:p>
            <a:fld id="{88B5BDE0-2AF4-4B7F-B8A9-D7264DA66EE4}" type="slidenum">
              <a:rPr lang="sv-SE" smtClean="0"/>
              <a:t>26</a:t>
            </a:fld>
            <a:endParaRPr lang="sv-SE"/>
          </a:p>
        </p:txBody>
      </p:sp>
    </p:spTree>
    <p:extLst>
      <p:ext uri="{BB962C8B-B14F-4D97-AF65-F5344CB8AC3E}">
        <p14:creationId xmlns:p14="http://schemas.microsoft.com/office/powerpoint/2010/main" val="34470524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Vi tror att detta foto kommer från branden i Västmanland 2014.</a:t>
            </a:r>
          </a:p>
        </p:txBody>
      </p:sp>
      <p:sp>
        <p:nvSpPr>
          <p:cNvPr id="4" name="Platshållare för bildnummer 3"/>
          <p:cNvSpPr>
            <a:spLocks noGrp="1"/>
          </p:cNvSpPr>
          <p:nvPr>
            <p:ph type="sldNum" sz="quarter" idx="5"/>
          </p:nvPr>
        </p:nvSpPr>
        <p:spPr/>
        <p:txBody>
          <a:bodyPr/>
          <a:lstStyle/>
          <a:p>
            <a:fld id="{88B5BDE0-2AF4-4B7F-B8A9-D7264DA66EE4}" type="slidenum">
              <a:rPr lang="sv-SE" smtClean="0"/>
              <a:t>27</a:t>
            </a:fld>
            <a:endParaRPr lang="sv-SE"/>
          </a:p>
        </p:txBody>
      </p:sp>
    </p:spTree>
    <p:extLst>
      <p:ext uri="{BB962C8B-B14F-4D97-AF65-F5344CB8AC3E}">
        <p14:creationId xmlns:p14="http://schemas.microsoft.com/office/powerpoint/2010/main" val="36296157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Lite blandade länkar från SVT om skogsbrand. En som inte finns kvar är </a:t>
            </a:r>
            <a:r>
              <a:rPr lang="sv-SE" dirty="0" err="1"/>
              <a:t>Megafires</a:t>
            </a:r>
            <a:r>
              <a:rPr lang="sv-SE" dirty="0"/>
              <a:t> – The Global </a:t>
            </a:r>
            <a:r>
              <a:rPr lang="sv-SE" dirty="0" err="1"/>
              <a:t>Threat</a:t>
            </a:r>
            <a:r>
              <a:rPr lang="sv-SE" dirty="0"/>
              <a:t>, rekommenderas då det även tar upp en del forskning.</a:t>
            </a:r>
          </a:p>
        </p:txBody>
      </p:sp>
      <p:sp>
        <p:nvSpPr>
          <p:cNvPr id="4" name="Platshållare för bildnummer 3"/>
          <p:cNvSpPr>
            <a:spLocks noGrp="1"/>
          </p:cNvSpPr>
          <p:nvPr>
            <p:ph type="sldNum" sz="quarter" idx="5"/>
          </p:nvPr>
        </p:nvSpPr>
        <p:spPr/>
        <p:txBody>
          <a:bodyPr/>
          <a:lstStyle/>
          <a:p>
            <a:fld id="{88B5BDE0-2AF4-4B7F-B8A9-D7264DA66EE4}" type="slidenum">
              <a:rPr lang="sv-SE" smtClean="0"/>
              <a:t>28</a:t>
            </a:fld>
            <a:endParaRPr lang="sv-SE"/>
          </a:p>
        </p:txBody>
      </p:sp>
    </p:spTree>
    <p:extLst>
      <p:ext uri="{BB962C8B-B14F-4D97-AF65-F5344CB8AC3E}">
        <p14:creationId xmlns:p14="http://schemas.microsoft.com/office/powerpoint/2010/main" val="12654012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Benämningar vid</a:t>
            </a:r>
            <a:r>
              <a:rPr lang="sv-SE" baseline="0" dirty="0"/>
              <a:t> skogsbrand för att kunna orientera sig.</a:t>
            </a:r>
          </a:p>
          <a:p>
            <a:r>
              <a:rPr lang="sv-SE" baseline="0" dirty="0"/>
              <a:t>MSB – Vägledning i skogsbrandssläckning</a:t>
            </a:r>
          </a:p>
          <a:p>
            <a:endParaRPr lang="sv-SE" baseline="0" dirty="0"/>
          </a:p>
          <a:p>
            <a:r>
              <a:rPr lang="sv-SE" baseline="0" dirty="0"/>
              <a:t>Högre vindstyrka ger smalare brand</a:t>
            </a:r>
            <a:endParaRPr lang="sv-SE" dirty="0"/>
          </a:p>
        </p:txBody>
      </p:sp>
      <p:sp>
        <p:nvSpPr>
          <p:cNvPr id="4" name="Platshållare för bildnummer 3"/>
          <p:cNvSpPr>
            <a:spLocks noGrp="1"/>
          </p:cNvSpPr>
          <p:nvPr>
            <p:ph type="sldNum" sz="quarter" idx="10"/>
          </p:nvPr>
        </p:nvSpPr>
        <p:spPr/>
        <p:txBody>
          <a:bodyPr/>
          <a:lstStyle/>
          <a:p>
            <a:fld id="{87D137C5-FDEF-4394-BE43-3D95E3291ABF}" type="slidenum">
              <a:rPr lang="sv-SE" smtClean="0"/>
              <a:t>29</a:t>
            </a:fld>
            <a:endParaRPr lang="sv-SE"/>
          </a:p>
        </p:txBody>
      </p:sp>
    </p:spTree>
    <p:extLst>
      <p:ext uri="{BB962C8B-B14F-4D97-AF65-F5344CB8AC3E}">
        <p14:creationId xmlns:p14="http://schemas.microsoft.com/office/powerpoint/2010/main" val="1948138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0" dirty="0">
                <a:sym typeface="Wingdings" panose="05000000000000000000" pitchFamily="2" charset="2"/>
              </a:rPr>
              <a:t>Hantering av personuppgifter, bilder kan läggas upp i rapporter, LinkedIn? Mejladresser för att dokumentera hur många och vilka som gått workshoparna (skickas till MSB), och samlar in dem som efter denna dag vill vara med på ert läns mejllista för vidare utskick i framtiden (</a:t>
            </a:r>
            <a:r>
              <a:rPr lang="sv-SE" b="0" dirty="0" err="1">
                <a:sym typeface="Wingdings" panose="05000000000000000000" pitchFamily="2" charset="2"/>
              </a:rPr>
              <a:t>ev</a:t>
            </a:r>
            <a:r>
              <a:rPr lang="sv-SE" b="0" dirty="0">
                <a:sym typeface="Wingdings" panose="05000000000000000000" pitchFamily="2" charset="2"/>
              </a:rPr>
              <a:t> även för att kunna få in personal om det blir en brand i länet)?</a:t>
            </a:r>
          </a:p>
          <a:p>
            <a:r>
              <a:rPr lang="sv-SE" sz="1900" dirty="0">
                <a:latin typeface="Calibri" panose="020F0502020204030204" pitchFamily="34" charset="0"/>
                <a:ea typeface="Calibri" panose="020F0502020204030204" pitchFamily="34" charset="0"/>
              </a:rPr>
              <a:t> </a:t>
            </a:r>
          </a:p>
          <a:p>
            <a:pPr marL="236921" indent="-236921">
              <a:buAutoNum type="arabicPeriod"/>
            </a:pP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3</a:t>
            </a:fld>
            <a:endParaRPr lang="sv-SE"/>
          </a:p>
        </p:txBody>
      </p:sp>
    </p:spTree>
    <p:extLst>
      <p:ext uri="{BB962C8B-B14F-4D97-AF65-F5344CB8AC3E}">
        <p14:creationId xmlns:p14="http://schemas.microsoft.com/office/powerpoint/2010/main" val="5583706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solidFill>
                  <a:srgbClr val="5B9BD5"/>
                </a:solidFill>
                <a:effectLst/>
                <a:latin typeface="Calibri" panose="020F0502020204030204" pitchFamily="34" charset="0"/>
              </a:rPr>
              <a:t>Åtgärder</a:t>
            </a:r>
          </a:p>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Direkt angrepp, begränsningslinjer och olika metoder för släckning/begränsning</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Att lära känna nomenklaturen och förstå innebörden av de olika </a:t>
            </a:r>
            <a:r>
              <a:rPr lang="sv-SE" sz="1800" dirty="0" err="1">
                <a:effectLst/>
                <a:latin typeface="Calibri" panose="020F0502020204030204" pitchFamily="34" charset="0"/>
              </a:rPr>
              <a:t>symbologierna</a:t>
            </a:r>
            <a:endParaRPr lang="sv-SE" sz="1800" dirty="0">
              <a:effectLst/>
              <a:latin typeface="Calibri" panose="020F0502020204030204" pitchFamily="34" charset="0"/>
            </a:endParaRPr>
          </a:p>
          <a:p>
            <a:pPr marL="0" marR="0">
              <a:spcBef>
                <a:spcPts val="0"/>
              </a:spcBef>
              <a:spcAft>
                <a:spcPts val="0"/>
              </a:spcAft>
            </a:pPr>
            <a:r>
              <a:rPr lang="sv-SE" sz="1800" b="1" dirty="0">
                <a:effectLst/>
                <a:latin typeface="Calibri" panose="020F0502020204030204" pitchFamily="34" charset="0"/>
              </a:rPr>
              <a:t>Tidsåtgång (ca)</a:t>
            </a:r>
            <a:r>
              <a:rPr lang="sv-SE" sz="1800" dirty="0">
                <a:effectLst/>
                <a:latin typeface="Calibri" panose="020F0502020204030204" pitchFamily="34" charset="0"/>
              </a:rPr>
              <a:t>: 15 minuter</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Gå igenom de olika begreppen och ge en bild av när de blir relevanta</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Finns räddningstjänst i rummet så kan de förklara på ett mer relevant sätt de olika åtgärdstyperna.</a:t>
            </a:r>
          </a:p>
          <a:p>
            <a:pPr marL="0" marR="0">
              <a:spcBef>
                <a:spcPts val="0"/>
              </a:spcBef>
              <a:spcAft>
                <a:spcPts val="0"/>
              </a:spcAft>
            </a:pPr>
            <a:r>
              <a:rPr lang="sv-SE" sz="1800" dirty="0">
                <a:effectLst/>
                <a:latin typeface="Calibri" panose="020F0502020204030204" pitchFamily="34" charset="0"/>
              </a:rPr>
              <a:t> </a:t>
            </a:r>
          </a:p>
          <a:p>
            <a:pPr marL="0" marR="0">
              <a:spcBef>
                <a:spcPts val="0"/>
              </a:spcBef>
              <a:spcAft>
                <a:spcPts val="0"/>
              </a:spcAft>
            </a:pP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30</a:t>
            </a:fld>
            <a:endParaRPr lang="sv-SE"/>
          </a:p>
        </p:txBody>
      </p:sp>
    </p:spTree>
    <p:extLst>
      <p:ext uri="{BB962C8B-B14F-4D97-AF65-F5344CB8AC3E}">
        <p14:creationId xmlns:p14="http://schemas.microsoft.com/office/powerpoint/2010/main" val="3344616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dirty="0">
                <a:effectLst/>
                <a:latin typeface="Calibri" panose="020F0502020204030204" pitchFamily="34" charset="0"/>
                <a:ea typeface="Calibri" panose="020F0502020204030204" pitchFamily="34" charset="0"/>
                <a:cs typeface="Times New Roman" panose="02020603050405020304" pitchFamily="18" charset="0"/>
              </a:rPr>
              <a:t>Värme, syre och brännbart materiel </a:t>
            </a:r>
            <a:r>
              <a:rPr lang="sv-SE" sz="18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sv-SE" sz="1800" dirty="0">
                <a:effectLst/>
                <a:latin typeface="Calibri" panose="020F0502020204030204" pitchFamily="34" charset="0"/>
                <a:ea typeface="Calibri" panose="020F0502020204030204" pitchFamily="34" charset="0"/>
                <a:cs typeface="Times New Roman" panose="02020603050405020304" pitchFamily="18" charset="0"/>
              </a:rPr>
              <a:t> brandtriangeln ta bort ett av dem så kan man släcka eller begränsa.</a:t>
            </a:r>
          </a:p>
          <a:p>
            <a:endParaRPr lang="sv-SE" dirty="0"/>
          </a:p>
          <a:p>
            <a:r>
              <a:rPr lang="sv-SE" dirty="0"/>
              <a:t>Beroende på brandens</a:t>
            </a:r>
            <a:r>
              <a:rPr lang="sv-SE" baseline="0" dirty="0"/>
              <a:t> intensitet väljer man rätt taktik. Som regel är att lågor över 1 meter går ej att bekämpa rätt framifrån utan måste tas ifrån flanker och flyglar. Man börjar bakifrån för att ha en reträttväg bakåt och säkra upp den. Genom att släcka flankerna så kan man få elden att smalna av och därmed minska i spridning. Om man släcker för fort kan effekten bli att branden blossar upp igen, därför kan det i vissa sammanhang vara så att man vill åta allt det brännbara materialet brinna upp på platsen. </a:t>
            </a:r>
            <a:endParaRPr lang="sv-SE" dirty="0"/>
          </a:p>
        </p:txBody>
      </p:sp>
      <p:sp>
        <p:nvSpPr>
          <p:cNvPr id="4" name="Platshållare för bildnummer 3"/>
          <p:cNvSpPr>
            <a:spLocks noGrp="1"/>
          </p:cNvSpPr>
          <p:nvPr>
            <p:ph type="sldNum" sz="quarter" idx="10"/>
          </p:nvPr>
        </p:nvSpPr>
        <p:spPr/>
        <p:txBody>
          <a:bodyPr/>
          <a:lstStyle/>
          <a:p>
            <a:fld id="{87D137C5-FDEF-4394-BE43-3D95E3291ABF}" type="slidenum">
              <a:rPr lang="sv-SE" smtClean="0"/>
              <a:t>31</a:t>
            </a:fld>
            <a:endParaRPr lang="sv-SE"/>
          </a:p>
        </p:txBody>
      </p:sp>
    </p:spTree>
    <p:extLst>
      <p:ext uri="{BB962C8B-B14F-4D97-AF65-F5344CB8AC3E}">
        <p14:creationId xmlns:p14="http://schemas.microsoft.com/office/powerpoint/2010/main" val="17647811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Oavsett vilken av begränsningslinjerna som används så krävs en noggrann beräkning av hur snabbt branden sprider sig. Man kommer troligen</a:t>
            </a:r>
            <a:r>
              <a:rPr lang="sv-SE" baseline="0" dirty="0"/>
              <a:t> jobba i en rätt kraftig rök, gnistregn som kan försvåra skapandet av begränsningslinje.  Att personal står och exponerar sig mot fronten kommer troligen bara kunna ske under låg löpbrand. Vattensprinkler är att föredra vid denna typ av insats.</a:t>
            </a:r>
          </a:p>
          <a:p>
            <a:endParaRPr lang="sv-SE" baseline="0" dirty="0"/>
          </a:p>
          <a:p>
            <a:r>
              <a:rPr lang="sv-SE" baseline="0" dirty="0"/>
              <a:t>När elden når fram till en begränsningslinje blir det ofta en kraftigare brand precis vid stoppet. Då är det viktigt att begränsningslinjen inte är för smal eftersom det kan göra att branden ändå lyckas ta sig vidare.</a:t>
            </a:r>
          </a:p>
          <a:p>
            <a:endParaRPr lang="sv-SE" baseline="0" dirty="0"/>
          </a:p>
          <a:p>
            <a:endParaRPr lang="sv-SE" dirty="0"/>
          </a:p>
        </p:txBody>
      </p:sp>
      <p:sp>
        <p:nvSpPr>
          <p:cNvPr id="4" name="Platshållare för bildnummer 3"/>
          <p:cNvSpPr>
            <a:spLocks noGrp="1"/>
          </p:cNvSpPr>
          <p:nvPr>
            <p:ph type="sldNum" sz="quarter" idx="10"/>
          </p:nvPr>
        </p:nvSpPr>
        <p:spPr/>
        <p:txBody>
          <a:bodyPr/>
          <a:lstStyle/>
          <a:p>
            <a:fld id="{87D137C5-FDEF-4394-BE43-3D95E3291ABF}" type="slidenum">
              <a:rPr lang="sv-SE" smtClean="0"/>
              <a:t>32</a:t>
            </a:fld>
            <a:endParaRPr lang="sv-SE"/>
          </a:p>
        </p:txBody>
      </p:sp>
    </p:spTree>
    <p:extLst>
      <p:ext uri="{BB962C8B-B14F-4D97-AF65-F5344CB8AC3E}">
        <p14:creationId xmlns:p14="http://schemas.microsoft.com/office/powerpoint/2010/main" val="38733347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I de flesta fall vill vi släcka med vatten</a:t>
            </a:r>
            <a:r>
              <a:rPr lang="sv-SE" baseline="0" dirty="0"/>
              <a:t> men det finns alternativ som torr släckmetod.</a:t>
            </a:r>
            <a:endParaRPr lang="sv-SE" dirty="0"/>
          </a:p>
        </p:txBody>
      </p:sp>
      <p:sp>
        <p:nvSpPr>
          <p:cNvPr id="4" name="Platshållare för bildnummer 3"/>
          <p:cNvSpPr>
            <a:spLocks noGrp="1"/>
          </p:cNvSpPr>
          <p:nvPr>
            <p:ph type="sldNum" sz="quarter" idx="10"/>
          </p:nvPr>
        </p:nvSpPr>
        <p:spPr/>
        <p:txBody>
          <a:bodyPr/>
          <a:lstStyle/>
          <a:p>
            <a:fld id="{87D137C5-FDEF-4394-BE43-3D95E3291ABF}" type="slidenum">
              <a:rPr lang="sv-SE" smtClean="0"/>
              <a:t>33</a:t>
            </a:fld>
            <a:endParaRPr lang="sv-SE"/>
          </a:p>
        </p:txBody>
      </p:sp>
    </p:spTree>
    <p:extLst>
      <p:ext uri="{BB962C8B-B14F-4D97-AF65-F5344CB8AC3E}">
        <p14:creationId xmlns:p14="http://schemas.microsoft.com/office/powerpoint/2010/main" val="22571778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Vissa räddningstjänster använder motbrand, andra har inte använt metoden. Bland naturvårdsbrännare är detta den metod som används för att bränna av ett förutbestämt område.</a:t>
            </a:r>
          </a:p>
        </p:txBody>
      </p:sp>
      <p:sp>
        <p:nvSpPr>
          <p:cNvPr id="4" name="Platshållare för bildnummer 3"/>
          <p:cNvSpPr>
            <a:spLocks noGrp="1"/>
          </p:cNvSpPr>
          <p:nvPr>
            <p:ph type="sldNum" sz="quarter" idx="5"/>
          </p:nvPr>
        </p:nvSpPr>
        <p:spPr/>
        <p:txBody>
          <a:bodyPr/>
          <a:lstStyle/>
          <a:p>
            <a:fld id="{88B5BDE0-2AF4-4B7F-B8A9-D7264DA66EE4}" type="slidenum">
              <a:rPr lang="sv-SE" smtClean="0"/>
              <a:t>34</a:t>
            </a:fld>
            <a:endParaRPr lang="sv-SE"/>
          </a:p>
        </p:txBody>
      </p:sp>
    </p:spTree>
    <p:extLst>
      <p:ext uri="{BB962C8B-B14F-4D97-AF65-F5344CB8AC3E}">
        <p14:creationId xmlns:p14="http://schemas.microsoft.com/office/powerpoint/2010/main" val="6448726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err="1">
                <a:solidFill>
                  <a:srgbClr val="5B9BD5"/>
                </a:solidFill>
                <a:effectLst/>
                <a:latin typeface="Calibri" panose="020F0502020204030204" pitchFamily="34" charset="0"/>
              </a:rPr>
              <a:t>SiTaC</a:t>
            </a:r>
            <a:endParaRPr lang="sv-SE" sz="1800" b="1" dirty="0">
              <a:solidFill>
                <a:srgbClr val="5B9BD5"/>
              </a:solidFill>
              <a:effectLst/>
              <a:latin typeface="Calibri" panose="020F0502020204030204" pitchFamily="34" charset="0"/>
            </a:endParaRPr>
          </a:p>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Gå igenom </a:t>
            </a:r>
            <a:r>
              <a:rPr lang="sv-SE" sz="1800" dirty="0" err="1">
                <a:effectLst/>
                <a:latin typeface="Calibri" panose="020F0502020204030204" pitchFamily="34" charset="0"/>
              </a:rPr>
              <a:t>symbologin</a:t>
            </a:r>
            <a:r>
              <a:rPr lang="sv-SE" sz="1800" dirty="0">
                <a:effectLst/>
                <a:latin typeface="Calibri" panose="020F0502020204030204" pitchFamily="34" charset="0"/>
              </a:rPr>
              <a:t> som är till stor del genomgången i de två föregående avsnitten. Komplettera med övriga symboler.</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Att lära sig paletten i teckenförklaringens alla skikt.</a:t>
            </a:r>
          </a:p>
          <a:p>
            <a:pPr marL="0" marR="0">
              <a:spcBef>
                <a:spcPts val="0"/>
              </a:spcBef>
              <a:spcAft>
                <a:spcPts val="0"/>
              </a:spcAft>
            </a:pPr>
            <a:r>
              <a:rPr lang="sv-SE" sz="1800" b="1" dirty="0">
                <a:effectLst/>
                <a:latin typeface="Calibri" panose="020F0502020204030204" pitchFamily="34" charset="0"/>
              </a:rPr>
              <a:t>Tidsåtgång (ca)</a:t>
            </a:r>
            <a:r>
              <a:rPr lang="sv-SE" sz="1800" dirty="0">
                <a:effectLst/>
                <a:latin typeface="Calibri" panose="020F0502020204030204" pitchFamily="34" charset="0"/>
              </a:rPr>
              <a:t>: 10 min</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Gå igenom kategori för kategori och förklara syftet med varje symbol. Lägg tid att förklara etiketteringen av resurser och syftet med Rakel-beteckningen för RTJ, typ-kommun-station-resurstyp.</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Finns RTJ i rummet så kan de ofta förklara när olika symboler kan vara relevanta.</a:t>
            </a:r>
          </a:p>
          <a:p>
            <a:pPr marL="0" marR="0">
              <a:spcBef>
                <a:spcPts val="0"/>
              </a:spcBef>
              <a:spcAft>
                <a:spcPts val="0"/>
              </a:spcAft>
            </a:pP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35</a:t>
            </a:fld>
            <a:endParaRPr lang="sv-SE"/>
          </a:p>
        </p:txBody>
      </p:sp>
    </p:spTree>
    <p:extLst>
      <p:ext uri="{BB962C8B-B14F-4D97-AF65-F5344CB8AC3E}">
        <p14:creationId xmlns:p14="http://schemas.microsoft.com/office/powerpoint/2010/main" val="31605427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Om </a:t>
            </a:r>
            <a:r>
              <a:rPr lang="sv-SE" b="1" dirty="0" err="1"/>
              <a:t>SiTaC</a:t>
            </a:r>
            <a:r>
              <a:rPr lang="sv-SE" b="1" dirty="0"/>
              <a:t>, vad är det? </a:t>
            </a:r>
            <a:r>
              <a:rPr lang="sv-SE" dirty="0"/>
              <a:t>- </a:t>
            </a:r>
            <a:r>
              <a:rPr lang="sv-SE" b="0" i="0" dirty="0">
                <a:solidFill>
                  <a:srgbClr val="333333"/>
                </a:solidFill>
                <a:effectLst/>
                <a:latin typeface="Open Sans" panose="020B0606030504020204" pitchFamily="34" charset="0"/>
              </a:rPr>
              <a:t>system med kartsymboler för att åskådliggöra lägesbild, problemställningar men även taktiska åtgärder. </a:t>
            </a:r>
            <a:br>
              <a:rPr lang="sv-SE" b="0" i="0" dirty="0">
                <a:solidFill>
                  <a:srgbClr val="333333"/>
                </a:solidFill>
                <a:effectLst/>
                <a:latin typeface="Open Sans" panose="020B0606030504020204" pitchFamily="34" charset="0"/>
              </a:rPr>
            </a:br>
            <a:r>
              <a:rPr lang="sv-SE" dirty="0"/>
              <a:t>Situation </a:t>
            </a:r>
            <a:r>
              <a:rPr lang="sv-SE" dirty="0" err="1"/>
              <a:t>Tactique</a:t>
            </a:r>
            <a:r>
              <a:rPr lang="sv-SE" dirty="0"/>
              <a:t> i Frankrike och </a:t>
            </a:r>
            <a:r>
              <a:rPr lang="sv-SE" dirty="0" err="1"/>
              <a:t>Situazione</a:t>
            </a:r>
            <a:r>
              <a:rPr lang="sv-SE" dirty="0"/>
              <a:t> </a:t>
            </a:r>
            <a:r>
              <a:rPr lang="sv-SE" dirty="0" err="1"/>
              <a:t>Tattica</a:t>
            </a:r>
            <a:r>
              <a:rPr lang="sv-SE" dirty="0"/>
              <a:t> </a:t>
            </a:r>
            <a:r>
              <a:rPr lang="sv-SE" dirty="0" err="1"/>
              <a:t>Complessa</a:t>
            </a:r>
            <a:r>
              <a:rPr lang="sv-SE" dirty="0"/>
              <a:t> i Italien</a:t>
            </a:r>
            <a:endParaRPr lang="sv-SE" b="0" i="0" dirty="0">
              <a:solidFill>
                <a:srgbClr val="333333"/>
              </a:solidFill>
              <a:effectLst/>
              <a:latin typeface="Open Sans" panose="020B0606030504020204" pitchFamily="34" charset="0"/>
            </a:endParaRPr>
          </a:p>
          <a:p>
            <a:endParaRPr lang="sv-SE" b="0" i="0" dirty="0">
              <a:solidFill>
                <a:srgbClr val="333333"/>
              </a:solidFill>
              <a:effectLst/>
              <a:latin typeface="Open Sans" panose="020B0606030504020204" pitchFamily="34" charset="0"/>
            </a:endParaRPr>
          </a:p>
          <a:p>
            <a:pPr defTabSz="947684">
              <a:defRPr/>
            </a:pPr>
            <a:r>
              <a:rPr lang="sv-SE" b="1" i="0" dirty="0">
                <a:solidFill>
                  <a:srgbClr val="333333"/>
                </a:solidFill>
                <a:effectLst/>
                <a:latin typeface="Open Sans" panose="020B0606030504020204" pitchFamily="34" charset="0"/>
              </a:rPr>
              <a:t>5 kategorier </a:t>
            </a:r>
            <a:r>
              <a:rPr lang="sv-SE" b="0" i="0" dirty="0">
                <a:solidFill>
                  <a:srgbClr val="333333"/>
                </a:solidFill>
                <a:effectLst/>
                <a:latin typeface="Open Sans" panose="020B0606030504020204" pitchFamily="34" charset="0"/>
              </a:rPr>
              <a:t>- </a:t>
            </a:r>
            <a:r>
              <a:rPr lang="sv-SE" dirty="0"/>
              <a:t>Indelat i fem kategorier: </a:t>
            </a:r>
          </a:p>
          <a:p>
            <a:pPr marL="177691" indent="-177691" defTabSz="947684">
              <a:buFontTx/>
              <a:buChar char="-"/>
              <a:defRPr/>
            </a:pPr>
            <a:r>
              <a:rPr lang="sv-SE" dirty="0"/>
              <a:t>Brandens utbredning och spridning, </a:t>
            </a:r>
          </a:p>
          <a:p>
            <a:pPr marL="177691" indent="-177691" defTabSz="947684">
              <a:buFontTx/>
              <a:buChar char="-"/>
              <a:defRPr/>
            </a:pPr>
            <a:r>
              <a:rPr lang="sv-SE" dirty="0"/>
              <a:t>Förutsättningar (faktorer som inverkar på skogsbrandens beteende)</a:t>
            </a:r>
          </a:p>
          <a:p>
            <a:pPr marL="177691" indent="-177691" defTabSz="947684">
              <a:buFontTx/>
              <a:buChar char="-"/>
              <a:defRPr/>
            </a:pPr>
            <a:r>
              <a:rPr lang="sv-SE" dirty="0"/>
              <a:t>Åtgärder, resurser och materiel</a:t>
            </a:r>
          </a:p>
          <a:p>
            <a:endParaRPr lang="sv-SE" dirty="0"/>
          </a:p>
          <a:p>
            <a:pPr defTabSz="947684">
              <a:defRPr/>
            </a:pPr>
            <a:r>
              <a:rPr lang="sv-SE" b="1" i="0" dirty="0">
                <a:solidFill>
                  <a:srgbClr val="333333"/>
                </a:solidFill>
                <a:effectLst/>
                <a:latin typeface="poppins" panose="00000500000000000000" pitchFamily="2" charset="0"/>
              </a:rPr>
              <a:t>Ursprung i Europa </a:t>
            </a:r>
            <a:r>
              <a:rPr lang="sv-SE" b="0" i="0" dirty="0">
                <a:solidFill>
                  <a:srgbClr val="333333"/>
                </a:solidFill>
                <a:effectLst/>
                <a:latin typeface="poppins" panose="00000500000000000000" pitchFamily="2" charset="0"/>
              </a:rPr>
              <a:t>- </a:t>
            </a:r>
            <a:r>
              <a:rPr lang="sv-SE" b="0" i="0" dirty="0">
                <a:solidFill>
                  <a:srgbClr val="333333"/>
                </a:solidFill>
                <a:effectLst/>
                <a:latin typeface="Open Sans" panose="020B0606030504020204" pitchFamily="34" charset="0"/>
              </a:rPr>
              <a:t>Systemet är utvecklat och används av medelhavsländerna sedan åtskilliga år. I och med den stora skogsbrandsfaran i dessa länder är kartsymbolerna med avseende på skogsbrand särskilt väl utvecklade och genomtänkta. De är även väl anpassade för analog ritning på karta.</a:t>
            </a:r>
          </a:p>
          <a:p>
            <a:pPr defTabSz="947684">
              <a:defRPr/>
            </a:pPr>
            <a:endParaRPr lang="sv-SE" b="0" i="0" dirty="0">
              <a:solidFill>
                <a:srgbClr val="333333"/>
              </a:solidFill>
              <a:effectLst/>
              <a:latin typeface="Open Sans" panose="020B0606030504020204" pitchFamily="34" charset="0"/>
            </a:endParaRPr>
          </a:p>
          <a:p>
            <a:pPr defTabSz="947684">
              <a:defRPr/>
            </a:pPr>
            <a:r>
              <a:rPr lang="sv-SE" b="1" i="0" dirty="0">
                <a:solidFill>
                  <a:srgbClr val="333333"/>
                </a:solidFill>
                <a:effectLst/>
                <a:latin typeface="poppins" panose="00000500000000000000" pitchFamily="2" charset="0"/>
              </a:rPr>
              <a:t>Anpassningar </a:t>
            </a:r>
            <a:r>
              <a:rPr lang="sv-SE" b="0" i="0" dirty="0">
                <a:solidFill>
                  <a:srgbClr val="333333"/>
                </a:solidFill>
                <a:effectLst/>
                <a:latin typeface="poppins" panose="00000500000000000000" pitchFamily="2" charset="0"/>
              </a:rPr>
              <a:t>- Anpassat till våra förhållanden + Vissa anpassningar för att de ska funka tekniskt i våra program</a:t>
            </a:r>
          </a:p>
          <a:p>
            <a:pPr algn="l"/>
            <a:endParaRPr lang="sv-SE" b="0" i="0" dirty="0">
              <a:solidFill>
                <a:srgbClr val="333333"/>
              </a:solidFill>
              <a:effectLst/>
              <a:latin typeface="Open Sans" panose="020B0606030504020204" pitchFamily="34" charset="0"/>
            </a:endParaRPr>
          </a:p>
          <a:p>
            <a:pPr defTabSz="947684">
              <a:defRPr/>
            </a:pPr>
            <a:r>
              <a:rPr lang="sv-SE" b="1" i="0" dirty="0">
                <a:solidFill>
                  <a:srgbClr val="333333"/>
                </a:solidFill>
                <a:effectLst/>
                <a:latin typeface="Open Sans" panose="020B0606030504020204" pitchFamily="34" charset="0"/>
              </a:rPr>
              <a:t>Brandfokus </a:t>
            </a:r>
            <a:r>
              <a:rPr lang="sv-SE" b="0" i="0" dirty="0">
                <a:solidFill>
                  <a:srgbClr val="333333"/>
                </a:solidFill>
                <a:effectLst/>
                <a:latin typeface="Open Sans" panose="020B0606030504020204" pitchFamily="34" charset="0"/>
              </a:rPr>
              <a:t>- </a:t>
            </a:r>
            <a:r>
              <a:rPr lang="sv-SE" b="0" i="0" dirty="0" err="1">
                <a:solidFill>
                  <a:srgbClr val="333333"/>
                </a:solidFill>
                <a:effectLst/>
                <a:latin typeface="Poppins" panose="00000500000000000000" pitchFamily="2" charset="0"/>
              </a:rPr>
              <a:t>SiTaC</a:t>
            </a:r>
            <a:r>
              <a:rPr lang="sv-SE" b="0" i="0" dirty="0">
                <a:solidFill>
                  <a:srgbClr val="333333"/>
                </a:solidFill>
                <a:effectLst/>
                <a:latin typeface="Poppins" panose="00000500000000000000" pitchFamily="2" charset="0"/>
              </a:rPr>
              <a:t>-systemet främst för skogsbrandssläckning  men </a:t>
            </a:r>
            <a:r>
              <a:rPr lang="sv-SE" b="0" i="0" dirty="0">
                <a:solidFill>
                  <a:srgbClr val="333333"/>
                </a:solidFill>
                <a:effectLst/>
                <a:latin typeface="Open Sans" panose="020B0606030504020204" pitchFamily="34" charset="0"/>
              </a:rPr>
              <a:t>omfattar egentligen alla typer av händelser men en avgränsning, för Sveriges del i nuläget, är att enbart ha med de symboler som används vid skogsbrandsläckning.</a:t>
            </a:r>
            <a:endParaRPr lang="sv-SE" b="0" i="0" dirty="0">
              <a:solidFill>
                <a:srgbClr val="333333"/>
              </a:solidFill>
              <a:effectLst/>
              <a:latin typeface="poppins" panose="00000500000000000000" pitchFamily="2" charset="0"/>
            </a:endParaRPr>
          </a:p>
          <a:p>
            <a:endParaRPr lang="sv-SE" dirty="0"/>
          </a:p>
          <a:p>
            <a:r>
              <a:rPr lang="sv-SE" dirty="0"/>
              <a:t>Tips om att läsa mer i MSBs ”Vägledning för skogsbrand”!</a:t>
            </a:r>
          </a:p>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36</a:t>
            </a:fld>
            <a:endParaRPr lang="sv-SE"/>
          </a:p>
        </p:txBody>
      </p:sp>
    </p:spTree>
    <p:extLst>
      <p:ext uri="{BB962C8B-B14F-4D97-AF65-F5344CB8AC3E}">
        <p14:creationId xmlns:p14="http://schemas.microsoft.com/office/powerpoint/2010/main" val="7899153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47684">
              <a:defRPr/>
            </a:pPr>
            <a:r>
              <a:rPr lang="sv-SE" dirty="0"/>
              <a:t>Symbolerna för kategorin Brand. Vi skriver </a:t>
            </a:r>
            <a:r>
              <a:rPr lang="sv-SE" dirty="0" err="1"/>
              <a:t>SiTaC</a:t>
            </a:r>
            <a:r>
              <a:rPr lang="sv-SE" dirty="0"/>
              <a:t>+ eftersom vi i BrandGIS hela tiden utvidgar konceptet med egna symboler för datamängder som vi under projektets gång upptäcker behövs, som till exempel Beräknad brandfront.</a:t>
            </a:r>
          </a:p>
        </p:txBody>
      </p:sp>
      <p:sp>
        <p:nvSpPr>
          <p:cNvPr id="4" name="Platshållare för bildnummer 3"/>
          <p:cNvSpPr>
            <a:spLocks noGrp="1"/>
          </p:cNvSpPr>
          <p:nvPr>
            <p:ph type="sldNum" sz="quarter" idx="10"/>
          </p:nvPr>
        </p:nvSpPr>
        <p:spPr/>
        <p:txBody>
          <a:bodyPr/>
          <a:lstStyle/>
          <a:p>
            <a:fld id="{87D137C5-FDEF-4394-BE43-3D95E3291ABF}" type="slidenum">
              <a:rPr lang="sv-SE" smtClean="0"/>
              <a:t>37</a:t>
            </a:fld>
            <a:endParaRPr lang="sv-SE"/>
          </a:p>
        </p:txBody>
      </p:sp>
    </p:spTree>
    <p:extLst>
      <p:ext uri="{BB962C8B-B14F-4D97-AF65-F5344CB8AC3E}">
        <p14:creationId xmlns:p14="http://schemas.microsoft.com/office/powerpoint/2010/main" val="28454547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Hur är förutsättningarna för brandens spridning på platsen? Och hur är förutsättningarna för åtgärder?</a:t>
            </a:r>
          </a:p>
        </p:txBody>
      </p:sp>
      <p:sp>
        <p:nvSpPr>
          <p:cNvPr id="4" name="Platshållare för bildnummer 3"/>
          <p:cNvSpPr>
            <a:spLocks noGrp="1"/>
          </p:cNvSpPr>
          <p:nvPr>
            <p:ph type="sldNum" sz="quarter" idx="10"/>
          </p:nvPr>
        </p:nvSpPr>
        <p:spPr/>
        <p:txBody>
          <a:bodyPr/>
          <a:lstStyle/>
          <a:p>
            <a:fld id="{87D137C5-FDEF-4394-BE43-3D95E3291ABF}" type="slidenum">
              <a:rPr lang="sv-SE" smtClean="0"/>
              <a:t>38</a:t>
            </a:fld>
            <a:endParaRPr lang="sv-SE"/>
          </a:p>
        </p:txBody>
      </p:sp>
    </p:spTree>
    <p:extLst>
      <p:ext uri="{BB962C8B-B14F-4D97-AF65-F5344CB8AC3E}">
        <p14:creationId xmlns:p14="http://schemas.microsoft.com/office/powerpoint/2010/main" val="32280432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47684">
              <a:defRPr/>
            </a:pPr>
            <a:r>
              <a:rPr lang="sv-SE" b="0" i="0" dirty="0">
                <a:solidFill>
                  <a:srgbClr val="333333"/>
                </a:solidFill>
                <a:effectLst/>
                <a:latin typeface="Open Sans" panose="020B0606030504020204" pitchFamily="34" charset="0"/>
              </a:rPr>
              <a:t>När det gäller symbolerna för taktiska åtgärder samt symbolerna för resurser som används vid en skogsbrandsinsats, skiljer systemet mellan om de är planerade respektive pågående. Dessutom är symbolerna som är planerade möjliga att fylla i på en karta, och på så vis uppdatera från planerad till pågående!</a:t>
            </a:r>
          </a:p>
          <a:p>
            <a:pPr defTabSz="947684">
              <a:defRPr/>
            </a:pPr>
            <a:endParaRPr lang="sv-SE" b="0" i="0" dirty="0">
              <a:solidFill>
                <a:srgbClr val="333333"/>
              </a:solidFill>
              <a:effectLst/>
              <a:latin typeface="Open Sans" panose="020B0606030504020204" pitchFamily="34" charset="0"/>
            </a:endParaRPr>
          </a:p>
          <a:p>
            <a:pPr defTabSz="947684">
              <a:defRPr/>
            </a:pPr>
            <a:r>
              <a:rPr lang="sv-SE" dirty="0"/>
              <a:t>Finns en liten bokstav vid våt/torr som saknas i beskrivningen här. Med den bokstaven så blir symbolerna också oberoende av färg eftersom de ändå går att särskilja. </a:t>
            </a:r>
          </a:p>
          <a:p>
            <a:endParaRPr lang="sv-SE" dirty="0"/>
          </a:p>
        </p:txBody>
      </p:sp>
      <p:sp>
        <p:nvSpPr>
          <p:cNvPr id="4" name="Platshållare för bildnummer 3"/>
          <p:cNvSpPr>
            <a:spLocks noGrp="1"/>
          </p:cNvSpPr>
          <p:nvPr>
            <p:ph type="sldNum" sz="quarter" idx="10"/>
          </p:nvPr>
        </p:nvSpPr>
        <p:spPr/>
        <p:txBody>
          <a:bodyPr/>
          <a:lstStyle/>
          <a:p>
            <a:fld id="{87D137C5-FDEF-4394-BE43-3D95E3291ABF}" type="slidenum">
              <a:rPr lang="sv-SE" smtClean="0"/>
              <a:t>39</a:t>
            </a:fld>
            <a:endParaRPr lang="sv-SE"/>
          </a:p>
        </p:txBody>
      </p:sp>
    </p:spTree>
    <p:extLst>
      <p:ext uri="{BB962C8B-B14F-4D97-AF65-F5344CB8AC3E}">
        <p14:creationId xmlns:p14="http://schemas.microsoft.com/office/powerpoint/2010/main" val="2971460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Förslag på bild för presentationsrunda. Här kör vi länets kommuner samt de ingående ledningssystemen. </a:t>
            </a:r>
          </a:p>
        </p:txBody>
      </p:sp>
      <p:sp>
        <p:nvSpPr>
          <p:cNvPr id="4" name="Platshållare för bildnummer 3"/>
          <p:cNvSpPr>
            <a:spLocks noGrp="1"/>
          </p:cNvSpPr>
          <p:nvPr>
            <p:ph type="sldNum" sz="quarter" idx="5"/>
          </p:nvPr>
        </p:nvSpPr>
        <p:spPr/>
        <p:txBody>
          <a:bodyPr/>
          <a:lstStyle/>
          <a:p>
            <a:fld id="{88B5BDE0-2AF4-4B7F-B8A9-D7264DA66EE4}" type="slidenum">
              <a:rPr lang="sv-SE" smtClean="0"/>
              <a:t>4</a:t>
            </a:fld>
            <a:endParaRPr lang="sv-SE"/>
          </a:p>
        </p:txBody>
      </p:sp>
    </p:spTree>
    <p:extLst>
      <p:ext uri="{BB962C8B-B14F-4D97-AF65-F5344CB8AC3E}">
        <p14:creationId xmlns:p14="http://schemas.microsoft.com/office/powerpoint/2010/main" val="4765607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47684">
              <a:defRPr/>
            </a:pPr>
            <a:r>
              <a:rPr lang="sv-SE" dirty="0"/>
              <a:t>Detsamma gäller för resurser, dvs. systemet skiljer mellan resurser på plats respektive planerade resurser</a:t>
            </a:r>
          </a:p>
          <a:p>
            <a:pPr defTabSz="947684">
              <a:defRPr/>
            </a:pPr>
            <a:endParaRPr lang="sv-SE" dirty="0"/>
          </a:p>
          <a:p>
            <a:pPr defTabSz="947684">
              <a:defRPr/>
            </a:pPr>
            <a:r>
              <a:rPr lang="sv-SE" dirty="0"/>
              <a:t>Brytpunkt + skillnad återsamlingsplats</a:t>
            </a:r>
          </a:p>
          <a:p>
            <a:pPr defTabSz="947684">
              <a:defRPr/>
            </a:pPr>
            <a:endParaRPr lang="sv-SE" dirty="0"/>
          </a:p>
          <a:p>
            <a:r>
              <a:rPr lang="sv-SE" dirty="0"/>
              <a:t>Etikettering, med </a:t>
            </a:r>
            <a:r>
              <a:rPr lang="sv-SE" dirty="0" err="1"/>
              <a:t>rakelnumret</a:t>
            </a:r>
            <a:r>
              <a:rPr lang="sv-SE" dirty="0"/>
              <a:t>, låta </a:t>
            </a:r>
            <a:r>
              <a:rPr lang="sv-SE" dirty="0" err="1"/>
              <a:t>rtj</a:t>
            </a:r>
            <a:r>
              <a:rPr lang="sv-SE" dirty="0"/>
              <a:t>-resurserna förklara vad Rakelnumret är (3 första &gt; var i Sverige, aktör &gt; typ av resurs) &gt;&gt; Bra att ha, </a:t>
            </a:r>
            <a:r>
              <a:rPr lang="sv-SE" dirty="0" err="1"/>
              <a:t>rtj</a:t>
            </a:r>
            <a:r>
              <a:rPr lang="sv-SE" dirty="0"/>
              <a:t>-person förstå vad det är för resurs </a:t>
            </a:r>
          </a:p>
          <a:p>
            <a:endParaRPr lang="sv-SE" dirty="0"/>
          </a:p>
          <a:p>
            <a:endParaRPr lang="sv-SE" dirty="0"/>
          </a:p>
        </p:txBody>
      </p:sp>
      <p:sp>
        <p:nvSpPr>
          <p:cNvPr id="4" name="Platshållare för bildnummer 3"/>
          <p:cNvSpPr>
            <a:spLocks noGrp="1"/>
          </p:cNvSpPr>
          <p:nvPr>
            <p:ph type="sldNum" sz="quarter" idx="10"/>
          </p:nvPr>
        </p:nvSpPr>
        <p:spPr/>
        <p:txBody>
          <a:bodyPr/>
          <a:lstStyle/>
          <a:p>
            <a:fld id="{87D137C5-FDEF-4394-BE43-3D95E3291ABF}" type="slidenum">
              <a:rPr lang="sv-SE" smtClean="0"/>
              <a:t>40</a:t>
            </a:fld>
            <a:endParaRPr lang="sv-SE"/>
          </a:p>
        </p:txBody>
      </p:sp>
    </p:spTree>
    <p:extLst>
      <p:ext uri="{BB962C8B-B14F-4D97-AF65-F5344CB8AC3E}">
        <p14:creationId xmlns:p14="http://schemas.microsoft.com/office/powerpoint/2010/main" val="32898523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47684">
              <a:defRPr/>
            </a:pPr>
            <a:r>
              <a:rPr lang="sv-SE" dirty="0"/>
              <a:t>Dessa symboler är inte från </a:t>
            </a:r>
            <a:r>
              <a:rPr lang="sv-SE" dirty="0" err="1"/>
              <a:t>Sitac</a:t>
            </a:r>
            <a:r>
              <a:rPr lang="sv-SE" dirty="0"/>
              <a:t> utan är antingen standardsymboler från Svenska kartsymboler eller utformade av oss i projektet. </a:t>
            </a:r>
          </a:p>
        </p:txBody>
      </p:sp>
      <p:sp>
        <p:nvSpPr>
          <p:cNvPr id="4" name="Platshållare för bildnummer 3"/>
          <p:cNvSpPr>
            <a:spLocks noGrp="1"/>
          </p:cNvSpPr>
          <p:nvPr>
            <p:ph type="sldNum" sz="quarter" idx="10"/>
          </p:nvPr>
        </p:nvSpPr>
        <p:spPr/>
        <p:txBody>
          <a:bodyPr/>
          <a:lstStyle/>
          <a:p>
            <a:fld id="{87D137C5-FDEF-4394-BE43-3D95E3291ABF}" type="slidenum">
              <a:rPr lang="sv-SE" smtClean="0"/>
              <a:t>41</a:t>
            </a:fld>
            <a:endParaRPr lang="sv-SE"/>
          </a:p>
        </p:txBody>
      </p:sp>
    </p:spTree>
    <p:extLst>
      <p:ext uri="{BB962C8B-B14F-4D97-AF65-F5344CB8AC3E}">
        <p14:creationId xmlns:p14="http://schemas.microsoft.com/office/powerpoint/2010/main" val="12902847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Översikt över symbologin finns utskriven, vi rekommenderar att ni även packar med en sådan för att snabbt kunna titta på i en händelse. </a:t>
            </a:r>
          </a:p>
          <a:p>
            <a:pPr defTabSz="947684">
              <a:defRPr/>
            </a:pPr>
            <a:r>
              <a:rPr lang="sv-SE" dirty="0"/>
              <a:t>Det ska funka i svartvitt</a:t>
            </a:r>
          </a:p>
          <a:p>
            <a:pPr defTabSz="947684">
              <a:defRPr/>
            </a:pPr>
            <a:r>
              <a:rPr lang="sv-SE" dirty="0"/>
              <a:t>Om det finns både punkt och linjesymbol, välj det som passar</a:t>
            </a:r>
          </a:p>
          <a:p>
            <a:pPr defTabSz="947684">
              <a:defRPr/>
            </a:pPr>
            <a:r>
              <a:rPr lang="sv-SE" dirty="0"/>
              <a:t>Finns symbolvridningsattribut som ska styra om man ritar punkter (tex riktning)</a:t>
            </a:r>
          </a:p>
          <a:p>
            <a:pPr defTabSz="947684">
              <a:defRPr/>
            </a:pPr>
            <a:endParaRPr lang="sv-SE" dirty="0"/>
          </a:p>
          <a:p>
            <a:pPr defTabSz="947684">
              <a:defRPr/>
            </a:pPr>
            <a:r>
              <a:rPr lang="sv-SE" dirty="0"/>
              <a:t>Tips är att skriva ut denna och plasta in och ha med sig i sin </a:t>
            </a:r>
            <a:r>
              <a:rPr lang="sv-SE" dirty="0" err="1"/>
              <a:t>KrisGIS</a:t>
            </a:r>
            <a:r>
              <a:rPr lang="sv-SE" dirty="0"/>
              <a:t>-låda!</a:t>
            </a:r>
          </a:p>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42</a:t>
            </a:fld>
            <a:endParaRPr lang="sv-SE"/>
          </a:p>
        </p:txBody>
      </p:sp>
    </p:spTree>
    <p:extLst>
      <p:ext uri="{BB962C8B-B14F-4D97-AF65-F5344CB8AC3E}">
        <p14:creationId xmlns:p14="http://schemas.microsoft.com/office/powerpoint/2010/main" val="26479424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solidFill>
                  <a:srgbClr val="5B9BD5"/>
                </a:solidFill>
                <a:effectLst/>
                <a:latin typeface="Calibri" panose="020F0502020204030204" pitchFamily="34" charset="0"/>
              </a:rPr>
              <a:t>Datamodell</a:t>
            </a:r>
          </a:p>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Översiktlig bild med datamodellen, generella och specifika attribut och förval</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Att få en förståelse av datamodellens uppbyggnad, underlättar import/export m.m.</a:t>
            </a:r>
          </a:p>
          <a:p>
            <a:pPr marL="0" marR="0">
              <a:spcBef>
                <a:spcPts val="0"/>
              </a:spcBef>
              <a:spcAft>
                <a:spcPts val="0"/>
              </a:spcAft>
            </a:pPr>
            <a:r>
              <a:rPr lang="sv-SE" sz="1800" b="1" dirty="0">
                <a:effectLst/>
                <a:latin typeface="Calibri" panose="020F0502020204030204" pitchFamily="34" charset="0"/>
              </a:rPr>
              <a:t>Tidsåtgång (ca)</a:t>
            </a:r>
            <a:r>
              <a:rPr lang="sv-SE" sz="1800" dirty="0">
                <a:effectLst/>
                <a:latin typeface="Calibri" panose="020F0502020204030204" pitchFamily="34" charset="0"/>
              </a:rPr>
              <a:t>: 5-7 min</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Beskriv bildens alla delar</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Inte bli för teknisk</a:t>
            </a:r>
          </a:p>
          <a:p>
            <a:endParaRPr lang="sv-SE" sz="1900" i="1" dirty="0">
              <a:latin typeface="Calibri" panose="020F0502020204030204" pitchFamily="34" charset="0"/>
              <a:ea typeface="Calibri" panose="020F0502020204030204" pitchFamily="34" charset="0"/>
              <a:cs typeface="Times New Roman" panose="02020603050405020304" pitchFamily="18" charset="0"/>
            </a:endParaRPr>
          </a:p>
          <a:p>
            <a:r>
              <a:rPr lang="sv-SE" sz="1900" i="1" dirty="0">
                <a:latin typeface="Calibri" panose="020F0502020204030204" pitchFamily="34" charset="0"/>
                <a:ea typeface="Calibri" panose="020F0502020204030204" pitchFamily="34" charset="0"/>
                <a:cs typeface="Times New Roman" panose="02020603050405020304" pitchFamily="18" charset="0"/>
              </a:rPr>
              <a:t>Datamodell BrandGIS 2022. Alla lager är kategoriserade i fem kategorier enligt SITAC-indelningen och generella attribut återfinns i de flesta skikt. Förvalslistor och domäner är inkluderade för statusattributet som styr </a:t>
            </a:r>
            <a:r>
              <a:rPr lang="sv-SE" sz="1900" i="1" dirty="0" err="1">
                <a:latin typeface="Calibri" panose="020F0502020204030204" pitchFamily="34" charset="0"/>
                <a:ea typeface="Calibri" panose="020F0502020204030204" pitchFamily="34" charset="0"/>
                <a:cs typeface="Times New Roman" panose="02020603050405020304" pitchFamily="18" charset="0"/>
              </a:rPr>
              <a:t>symbologin</a:t>
            </a:r>
            <a:r>
              <a:rPr lang="sv-SE" sz="1900" i="1" dirty="0">
                <a:latin typeface="Calibri" panose="020F0502020204030204" pitchFamily="34" charset="0"/>
                <a:ea typeface="Calibri" panose="020F0502020204030204" pitchFamily="34" charset="0"/>
                <a:cs typeface="Times New Roman" panose="02020603050405020304" pitchFamily="18" charset="0"/>
              </a:rPr>
              <a:t>. Vi känner igen namnen på datamängderna från </a:t>
            </a:r>
            <a:r>
              <a:rPr lang="sv-SE" sz="1900" i="1" dirty="0" err="1">
                <a:latin typeface="Calibri" panose="020F0502020204030204" pitchFamily="34" charset="0"/>
                <a:ea typeface="Calibri" panose="020F0502020204030204" pitchFamily="34" charset="0"/>
                <a:cs typeface="Times New Roman" panose="02020603050405020304" pitchFamily="18" charset="0"/>
              </a:rPr>
              <a:t>SiTac</a:t>
            </a:r>
            <a:r>
              <a:rPr lang="sv-SE" sz="1900" i="1" dirty="0">
                <a:latin typeface="Calibri" panose="020F0502020204030204" pitchFamily="34" charset="0"/>
                <a:ea typeface="Calibri" panose="020F0502020204030204" pitchFamily="34" charset="0"/>
                <a:cs typeface="Times New Roman" panose="02020603050405020304" pitchFamily="18" charset="0"/>
              </a:rPr>
              <a:t>-symbolerna. </a:t>
            </a: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43</a:t>
            </a:fld>
            <a:endParaRPr lang="sv-SE"/>
          </a:p>
        </p:txBody>
      </p:sp>
    </p:spTree>
    <p:extLst>
      <p:ext uri="{BB962C8B-B14F-4D97-AF65-F5344CB8AC3E}">
        <p14:creationId xmlns:p14="http://schemas.microsoft.com/office/powerpoint/2010/main" val="36878707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44</a:t>
            </a:fld>
            <a:endParaRPr lang="sv-SE"/>
          </a:p>
        </p:txBody>
      </p:sp>
    </p:spTree>
    <p:extLst>
      <p:ext uri="{BB962C8B-B14F-4D97-AF65-F5344CB8AC3E}">
        <p14:creationId xmlns:p14="http://schemas.microsoft.com/office/powerpoint/2010/main" val="40342960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solidFill>
                  <a:srgbClr val="5B9BD5"/>
                </a:solidFill>
                <a:effectLst/>
                <a:latin typeface="Calibri" panose="020F0502020204030204" pitchFamily="34" charset="0"/>
              </a:rPr>
              <a:t>Stab</a:t>
            </a:r>
          </a:p>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Vad begreppet stab är, hur det används, olika typer av stab och dess huvudsakliga syfte och generella struktur och arbetssätt/arbetsfördelning</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Få ovana personer att förstå hur en stab i en större och mindre händelse kan se ut.</a:t>
            </a:r>
          </a:p>
          <a:p>
            <a:pPr marL="0" marR="0">
              <a:spcBef>
                <a:spcPts val="0"/>
              </a:spcBef>
              <a:spcAft>
                <a:spcPts val="0"/>
              </a:spcAft>
            </a:pPr>
            <a:r>
              <a:rPr lang="sv-SE" sz="1800" b="1" dirty="0">
                <a:effectLst/>
                <a:latin typeface="Calibri" panose="020F0502020204030204" pitchFamily="34" charset="0"/>
              </a:rPr>
              <a:t>Tidsåtgång (ca)</a:t>
            </a:r>
            <a:r>
              <a:rPr lang="sv-SE" sz="1800" dirty="0">
                <a:effectLst/>
                <a:latin typeface="Calibri" panose="020F0502020204030204" pitchFamily="34" charset="0"/>
              </a:rPr>
              <a:t>: 15 min</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Förklara begrepp, använda verkliga exempel från blåljus, samverkan och myndighetsvärlden</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Inte låta det ta för lång tid och det är ingen stabskurs vi håller. Mest en kort genomlysning.</a:t>
            </a:r>
          </a:p>
          <a:p>
            <a:pPr marL="236921" indent="-236921">
              <a:buAutoNum type="arabicPeriod"/>
            </a:pPr>
            <a:endParaRPr lang="sv-SE" dirty="0"/>
          </a:p>
          <a:p>
            <a:pPr marL="236921" indent="-236921">
              <a:buAutoNum type="arabicPeriod"/>
            </a:pPr>
            <a:r>
              <a:rPr lang="sv-SE" dirty="0"/>
              <a:t>Staber varierar alltid sin utformning– beror på aktör och händelse!</a:t>
            </a:r>
          </a:p>
          <a:p>
            <a:pPr marL="236921" indent="-236921">
              <a:buAutoNum type="arabicPeriod"/>
            </a:pPr>
            <a:endParaRPr lang="sv-SE" dirty="0"/>
          </a:p>
          <a:p>
            <a:pPr marL="236921" indent="-236921">
              <a:buAutoNum type="arabicPeriod"/>
            </a:pP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45</a:t>
            </a:fld>
            <a:endParaRPr lang="sv-SE"/>
          </a:p>
        </p:txBody>
      </p:sp>
    </p:spTree>
    <p:extLst>
      <p:ext uri="{BB962C8B-B14F-4D97-AF65-F5344CB8AC3E}">
        <p14:creationId xmlns:p14="http://schemas.microsoft.com/office/powerpoint/2010/main" val="38503014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228600">
              <a:lnSpc>
                <a:spcPct val="107000"/>
              </a:lnSpc>
              <a:spcAft>
                <a:spcPts val="800"/>
              </a:spcAft>
            </a:pPr>
            <a:r>
              <a:rPr lang="sv-SE" sz="1800" dirty="0">
                <a:effectLst/>
                <a:latin typeface="Calibri" panose="020F0502020204030204" pitchFamily="34" charset="0"/>
                <a:ea typeface="Calibri" panose="020F0502020204030204" pitchFamily="34" charset="0"/>
                <a:cs typeface="Times New Roman" panose="02020603050405020304" pitchFamily="18" charset="0"/>
              </a:rPr>
              <a:t>Tänk en projektgrupp, vara effektiv och ge hjälp till styrning</a:t>
            </a:r>
          </a:p>
          <a:p>
            <a:pPr marL="228600">
              <a:lnSpc>
                <a:spcPct val="107000"/>
              </a:lnSpc>
              <a:spcAft>
                <a:spcPts val="800"/>
              </a:spcAft>
            </a:pPr>
            <a:r>
              <a:rPr lang="sv-SE" sz="1800" dirty="0">
                <a:effectLst/>
                <a:latin typeface="Calibri" panose="020F0502020204030204" pitchFamily="34" charset="0"/>
                <a:ea typeface="Calibri" panose="020F0502020204030204" pitchFamily="34" charset="0"/>
                <a:cs typeface="Times New Roman" panose="02020603050405020304" pitchFamily="18" charset="0"/>
              </a:rPr>
              <a:t>Samla information och strukturera upp</a:t>
            </a:r>
          </a:p>
          <a:p>
            <a:pPr marL="228600">
              <a:lnSpc>
                <a:spcPct val="107000"/>
              </a:lnSpc>
              <a:spcAft>
                <a:spcPts val="800"/>
              </a:spcAft>
            </a:pPr>
            <a:r>
              <a:rPr lang="sv-SE" sz="1800" dirty="0">
                <a:effectLst/>
                <a:latin typeface="Calibri" panose="020F0502020204030204" pitchFamily="34" charset="0"/>
                <a:ea typeface="Calibri" panose="020F0502020204030204" pitchFamily="34" charset="0"/>
                <a:cs typeface="Times New Roman" panose="02020603050405020304" pitchFamily="18" charset="0"/>
              </a:rPr>
              <a:t>Räddningstjänsten är den som gör analysen i detta fallet ni förser med underlag</a:t>
            </a:r>
          </a:p>
          <a:p>
            <a:pPr marL="236921" indent="-236921">
              <a:buAutoNum type="arabicPeriod"/>
            </a:pPr>
            <a:endParaRPr lang="sv-SE" dirty="0"/>
          </a:p>
          <a:p>
            <a:pPr marL="236921" indent="-236921">
              <a:buAutoNum type="arabicPeriod"/>
            </a:pPr>
            <a:r>
              <a:rPr lang="sv-SE" dirty="0"/>
              <a:t>Finns ingen aktörsgemensam definition av begreppet stab i Sverige (vad jag vet) – men en likartad syn på vad syftet med stabsarbete är [LÄS SYFTET]</a:t>
            </a:r>
          </a:p>
          <a:p>
            <a:pPr marL="236921" indent="-236921">
              <a:buAutoNum type="arabicPeriod"/>
            </a:pPr>
            <a:r>
              <a:rPr lang="sv-SE" dirty="0"/>
              <a:t>Här är några bilder av vad vi kanske kan se framför oss [EXEMPEL PÅ UPPGIFTER] </a:t>
            </a:r>
          </a:p>
          <a:p>
            <a:pPr marL="236921" indent="-236921">
              <a:buAutoNum type="arabicPeriod"/>
            </a:pPr>
            <a:r>
              <a:rPr lang="sv-SE" dirty="0"/>
              <a:t>Några få individer eller flera hundra personer</a:t>
            </a:r>
          </a:p>
          <a:p>
            <a:pPr marL="236921" indent="-236921">
              <a:buAutoNum type="arabicPeriod"/>
            </a:pPr>
            <a:r>
              <a:rPr lang="sv-SE" dirty="0"/>
              <a:t>Lokaler varierar! Kommunhuset/räddningstjänstens lokaler/ledningsbuss/garage…</a:t>
            </a:r>
          </a:p>
          <a:p>
            <a:pPr marL="236921" indent="-236921">
              <a:buAutoNum type="arabicPeriod"/>
            </a:pPr>
            <a:r>
              <a:rPr lang="sv-SE" dirty="0"/>
              <a:t>På en plats eller uppdelad på flera, exempel brandbekämpning inre/bakre stab vs. Yttre/främre stab…</a:t>
            </a:r>
          </a:p>
          <a:p>
            <a:pPr marL="236921" indent="-236921">
              <a:buAutoNum type="arabicPeriod"/>
            </a:pPr>
            <a:r>
              <a:rPr lang="sv-SE" dirty="0"/>
              <a:t>Krasst: en grupp människor som jobbar enligt vissa givna metoder, och fokuserat, för att hantera en viss händelse (eller flera)</a:t>
            </a:r>
            <a:br>
              <a:rPr lang="sv-SE" dirty="0"/>
            </a:br>
            <a:endParaRPr lang="sv-SE" dirty="0"/>
          </a:p>
          <a:p>
            <a:pPr marL="236921" indent="-236921">
              <a:buAutoNum type="arabicPeriod"/>
            </a:pPr>
            <a:r>
              <a:rPr lang="sv-SE" dirty="0"/>
              <a:t>Inget egen</a:t>
            </a:r>
            <a:r>
              <a:rPr lang="sv-SE" b="1" dirty="0"/>
              <a:t>syfte</a:t>
            </a:r>
            <a:r>
              <a:rPr lang="sv-SE" dirty="0"/>
              <a:t> i sig, utan ska vara ett stöd till beslutsfattaren och underlätta för ordinarie verksamhet</a:t>
            </a:r>
          </a:p>
          <a:p>
            <a:pPr marL="236921" indent="-236921">
              <a:buAutoNum type="arabicPeriod"/>
            </a:pPr>
            <a:r>
              <a:rPr lang="sv-SE" b="1" dirty="0"/>
              <a:t>Uppgifter</a:t>
            </a:r>
            <a:r>
              <a:rPr lang="sv-SE" dirty="0"/>
              <a:t>…</a:t>
            </a:r>
          </a:p>
          <a:p>
            <a:pPr marL="710763" lvl="1" indent="-236921">
              <a:buAutoNum type="arabicPeriod"/>
            </a:pPr>
            <a:r>
              <a:rPr lang="sv-SE" dirty="0"/>
              <a:t>Strukturerad </a:t>
            </a:r>
            <a:r>
              <a:rPr lang="sv-SE" dirty="0" err="1"/>
              <a:t>informationshub</a:t>
            </a: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46</a:t>
            </a:fld>
            <a:endParaRPr lang="sv-SE"/>
          </a:p>
        </p:txBody>
      </p:sp>
    </p:spTree>
    <p:extLst>
      <p:ext uri="{BB962C8B-B14F-4D97-AF65-F5344CB8AC3E}">
        <p14:creationId xmlns:p14="http://schemas.microsoft.com/office/powerpoint/2010/main" val="38663255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236921" indent="-236921">
              <a:buAutoNum type="arabicPeriod"/>
            </a:pPr>
            <a:r>
              <a:rPr lang="sv-SE" dirty="0"/>
              <a:t>På något sätt definieras staben lite av hur vi jobbar – att vi går upp i ett mer aktivt och fokuserat – och strukturerat/ordnat arbetssätt, och använder vissa vedertagna metoder och verktyg</a:t>
            </a:r>
          </a:p>
          <a:p>
            <a:pPr marL="236921" indent="-236921">
              <a:buAutoNum type="arabicPeriod"/>
            </a:pPr>
            <a:r>
              <a:rPr lang="sv-SE" dirty="0"/>
              <a:t>Gå igenom punkterna…</a:t>
            </a:r>
            <a:br>
              <a:rPr lang="sv-SE" dirty="0"/>
            </a:br>
            <a:endParaRPr lang="sv-SE" dirty="0"/>
          </a:p>
          <a:p>
            <a:r>
              <a:rPr lang="sv-SE" dirty="0"/>
              <a:t>Stabsorientering</a:t>
            </a:r>
          </a:p>
          <a:p>
            <a:pPr marL="177691" indent="-177691">
              <a:buFontTx/>
              <a:buChar char="-"/>
            </a:pPr>
            <a:r>
              <a:rPr lang="sv-SE" dirty="0"/>
              <a:t>Syfte säkerställa att alla i staben jobbar i samma riktning + att resurser används smart</a:t>
            </a:r>
          </a:p>
          <a:p>
            <a:pPr marL="177691" indent="-177691">
              <a:buFontTx/>
              <a:buChar char="-"/>
            </a:pPr>
            <a:r>
              <a:rPr lang="sv-SE" dirty="0"/>
              <a:t>Forum för SC att få en samlad bild, kunna prioritera och inrikta</a:t>
            </a:r>
          </a:p>
          <a:p>
            <a:pPr marL="177691" indent="-177691">
              <a:buFontTx/>
              <a:buChar char="-"/>
            </a:pPr>
            <a:r>
              <a:rPr lang="sv-SE" dirty="0"/>
              <a:t>Typisk agenda: Närvarokontroll, mötets syfte, rapport från närvarande funktioner, direktiv för fortsatt arbete, tid för nästa stabsorientering</a:t>
            </a:r>
          </a:p>
          <a:p>
            <a:pPr marL="177691" indent="-177691">
              <a:buFontTx/>
              <a:buChar char="-"/>
            </a:pPr>
            <a:r>
              <a:rPr lang="sv-SE" dirty="0"/>
              <a:t>Ofta regelbundet intervall, ju mer som händer desto oftare</a:t>
            </a:r>
          </a:p>
        </p:txBody>
      </p:sp>
      <p:sp>
        <p:nvSpPr>
          <p:cNvPr id="4" name="Platshållare för bildnummer 3"/>
          <p:cNvSpPr>
            <a:spLocks noGrp="1"/>
          </p:cNvSpPr>
          <p:nvPr>
            <p:ph type="sldNum" sz="quarter" idx="5"/>
          </p:nvPr>
        </p:nvSpPr>
        <p:spPr/>
        <p:txBody>
          <a:bodyPr/>
          <a:lstStyle/>
          <a:p>
            <a:fld id="{88B5BDE0-2AF4-4B7F-B8A9-D7264DA66EE4}" type="slidenum">
              <a:rPr lang="sv-SE" smtClean="0"/>
              <a:t>47</a:t>
            </a:fld>
            <a:endParaRPr lang="sv-SE"/>
          </a:p>
        </p:txBody>
      </p:sp>
    </p:spTree>
    <p:extLst>
      <p:ext uri="{BB962C8B-B14F-4D97-AF65-F5344CB8AC3E}">
        <p14:creationId xmlns:p14="http://schemas.microsoft.com/office/powerpoint/2010/main" val="38538873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236921" indent="-236921">
              <a:buAutoNum type="arabicPeriod"/>
            </a:pPr>
            <a:r>
              <a:rPr lang="sv-SE" dirty="0"/>
              <a:t>Bra att känna igen några typiska roller i en stab</a:t>
            </a:r>
          </a:p>
          <a:p>
            <a:pPr marL="236921" indent="-236921">
              <a:buAutoNum type="arabicPeriod"/>
            </a:pPr>
            <a:r>
              <a:rPr lang="sv-SE" dirty="0"/>
              <a:t>Ägaren av staben, tex, inte samma som SC</a:t>
            </a:r>
          </a:p>
          <a:p>
            <a:pPr marL="236921" indent="-236921">
              <a:buAutoNum type="arabicPeriod"/>
            </a:pPr>
            <a:r>
              <a:rPr lang="sv-SE" dirty="0"/>
              <a:t>Natostandard för stabsindelning i funktioner. Bilden visar en länsstyrelses stabsfunktioner. </a:t>
            </a:r>
          </a:p>
        </p:txBody>
      </p:sp>
      <p:sp>
        <p:nvSpPr>
          <p:cNvPr id="4" name="Platshållare för bildnummer 3"/>
          <p:cNvSpPr>
            <a:spLocks noGrp="1"/>
          </p:cNvSpPr>
          <p:nvPr>
            <p:ph type="sldNum" sz="quarter" idx="5"/>
          </p:nvPr>
        </p:nvSpPr>
        <p:spPr/>
        <p:txBody>
          <a:bodyPr/>
          <a:lstStyle/>
          <a:p>
            <a:fld id="{88B5BDE0-2AF4-4B7F-B8A9-D7264DA66EE4}" type="slidenum">
              <a:rPr lang="sv-SE" smtClean="0"/>
              <a:t>48</a:t>
            </a:fld>
            <a:endParaRPr lang="sv-SE"/>
          </a:p>
        </p:txBody>
      </p:sp>
    </p:spTree>
    <p:extLst>
      <p:ext uri="{BB962C8B-B14F-4D97-AF65-F5344CB8AC3E}">
        <p14:creationId xmlns:p14="http://schemas.microsoft.com/office/powerpoint/2010/main" val="15407629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sv-SE" sz="1800" dirty="0">
                <a:effectLst/>
                <a:latin typeface="Calibri" panose="020F0502020204030204" pitchFamily="34" charset="0"/>
                <a:ea typeface="Calibri" panose="020F0502020204030204" pitchFamily="34" charset="0"/>
                <a:cs typeface="Times New Roman" panose="02020603050405020304" pitchFamily="18" charset="0"/>
              </a:rPr>
              <a:t>En sak att göra en karta, men att lyckas få till insamlingen är inte alltid helt enkel! Heterogen data behöver sammanställas. Det händer så mkt inom fältstöd/drönarstöd, svårt att ligga i fronten p detta. Vad kan man stödja med? Kanske inte samma person som kan ta emot informationen och en som redigerar i resurspaketet. Den som samlar in behöver inte </a:t>
            </a:r>
            <a:r>
              <a:rPr lang="sv-SE" sz="1800" dirty="0" err="1">
                <a:effectLst/>
                <a:latin typeface="Calibri" panose="020F0502020204030204" pitchFamily="34" charset="0"/>
                <a:ea typeface="Calibri" panose="020F0502020204030204" pitchFamily="34" charset="0"/>
                <a:cs typeface="Times New Roman" panose="02020603050405020304" pitchFamily="18" charset="0"/>
              </a:rPr>
              <a:t>nödvädndigtvis</a:t>
            </a:r>
            <a:r>
              <a:rPr lang="sv-SE" sz="1800" dirty="0">
                <a:effectLst/>
                <a:latin typeface="Calibri" panose="020F0502020204030204" pitchFamily="34" charset="0"/>
                <a:ea typeface="Calibri" panose="020F0502020204030204" pitchFamily="34" charset="0"/>
                <a:cs typeface="Times New Roman" panose="02020603050405020304" pitchFamily="18" charset="0"/>
              </a:rPr>
              <a:t> vara en GIS-resurs. Tänk team!</a:t>
            </a:r>
          </a:p>
          <a:p>
            <a:endParaRPr lang="sv-SE" dirty="0"/>
          </a:p>
          <a:p>
            <a:r>
              <a:rPr lang="sv-SE" dirty="0"/>
              <a:t>Men kan variera –våga hjälpa till med olika saker!</a:t>
            </a:r>
          </a:p>
          <a:p>
            <a:endParaRPr lang="sv-SE" dirty="0"/>
          </a:p>
          <a:p>
            <a:r>
              <a:rPr lang="sv-SE" dirty="0"/>
              <a:t>(Dokumentera) – Se till att kontinuerligt dokumentera det arbete ni gör, både </a:t>
            </a:r>
            <a:r>
              <a:rPr lang="sv-SE" dirty="0" err="1"/>
              <a:t>ilka</a:t>
            </a:r>
            <a:r>
              <a:rPr lang="sv-SE" dirty="0"/>
              <a:t> kartor ni framställer och det arbete ni gör kring dem (deltar i stabsorienteringar, har kontakt med olika personer och aktörer…). Kommer tillbaka till det!</a:t>
            </a:r>
          </a:p>
        </p:txBody>
      </p:sp>
      <p:sp>
        <p:nvSpPr>
          <p:cNvPr id="4" name="Platshållare för bildnummer 3"/>
          <p:cNvSpPr>
            <a:spLocks noGrp="1"/>
          </p:cNvSpPr>
          <p:nvPr>
            <p:ph type="sldNum" sz="quarter" idx="5"/>
          </p:nvPr>
        </p:nvSpPr>
        <p:spPr/>
        <p:txBody>
          <a:bodyPr/>
          <a:lstStyle/>
          <a:p>
            <a:fld id="{88B5BDE0-2AF4-4B7F-B8A9-D7264DA66EE4}" type="slidenum">
              <a:rPr lang="sv-SE" smtClean="0"/>
              <a:t>49</a:t>
            </a:fld>
            <a:endParaRPr lang="sv-SE"/>
          </a:p>
        </p:txBody>
      </p:sp>
    </p:spTree>
    <p:extLst>
      <p:ext uri="{BB962C8B-B14F-4D97-AF65-F5344CB8AC3E}">
        <p14:creationId xmlns:p14="http://schemas.microsoft.com/office/powerpoint/2010/main" val="703930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VARFÖR BRANDGIS? </a:t>
            </a:r>
          </a:p>
          <a:p>
            <a:r>
              <a:rPr lang="sv-SE" dirty="0"/>
              <a:t>För att utvärderingar av de stora bränderna 2014 och 2018 visar att avsaknad av kartor till lägesbilden, oförmåga att hantera GIS och koordinater kan ge ödesdigra konsekvenser för hur hanteringen av branden fungerar.  </a:t>
            </a:r>
          </a:p>
          <a:p>
            <a:r>
              <a:rPr lang="sv-SE" dirty="0"/>
              <a:t>För att vara förberedda och kunna leverera lägesbilder och analyser vid en skogsbrand. </a:t>
            </a:r>
          </a:p>
          <a:p>
            <a:endParaRPr lang="sv-SE" dirty="0"/>
          </a:p>
          <a:p>
            <a:r>
              <a:rPr lang="sv-SE" dirty="0"/>
              <a:t>Med det i bakhuvudet sökte två länsstyrelser projektmedel från MSBs 2:4-medel för att i projektform utveckla konceptet BrandGIS. </a:t>
            </a:r>
          </a:p>
        </p:txBody>
      </p:sp>
      <p:sp>
        <p:nvSpPr>
          <p:cNvPr id="4" name="Platshållare för bildnummer 3"/>
          <p:cNvSpPr>
            <a:spLocks noGrp="1"/>
          </p:cNvSpPr>
          <p:nvPr>
            <p:ph type="sldNum" sz="quarter" idx="5"/>
          </p:nvPr>
        </p:nvSpPr>
        <p:spPr/>
        <p:txBody>
          <a:bodyPr/>
          <a:lstStyle/>
          <a:p>
            <a:fld id="{88B5BDE0-2AF4-4B7F-B8A9-D7264DA66EE4}" type="slidenum">
              <a:rPr lang="sv-SE" smtClean="0"/>
              <a:t>5</a:t>
            </a:fld>
            <a:endParaRPr lang="sv-SE"/>
          </a:p>
        </p:txBody>
      </p:sp>
    </p:spTree>
    <p:extLst>
      <p:ext uri="{BB962C8B-B14F-4D97-AF65-F5344CB8AC3E}">
        <p14:creationId xmlns:p14="http://schemas.microsoft.com/office/powerpoint/2010/main" val="42836416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indent="0" fontAlgn="ctr">
              <a:buNone/>
            </a:pPr>
            <a:r>
              <a:rPr lang="sv-SE" b="1" dirty="0">
                <a:solidFill>
                  <a:srgbClr val="D76600"/>
                </a:solidFill>
                <a:latin typeface="Calibri" panose="020F0502020204030204" pitchFamily="34" charset="0"/>
                <a:cs typeface="Calibri" panose="020F0502020204030204" pitchFamily="34" charset="0"/>
              </a:rPr>
              <a:t>Den främsta uppgiften för en GIS-resurs i en stab är förstås själva kartproduktionen. Och den består av fyra olika moment: </a:t>
            </a:r>
          </a:p>
          <a:p>
            <a:pPr marL="514350" indent="-514350" fontAlgn="ctr">
              <a:buFont typeface="+mj-lt"/>
              <a:buAutoNum type="arabicPeriod"/>
            </a:pPr>
            <a:r>
              <a:rPr lang="sv-SE" sz="2800" b="1" dirty="0">
                <a:latin typeface="Calibri" panose="020F0502020204030204" pitchFamily="34" charset="0"/>
                <a:cs typeface="Calibri" panose="020F0502020204030204" pitchFamily="34" charset="0"/>
              </a:rPr>
              <a:t>Samla in </a:t>
            </a:r>
            <a:r>
              <a:rPr lang="sv-SE" sz="2400" b="1" dirty="0">
                <a:latin typeface="Calibri" panose="020F0502020204030204" pitchFamily="34" charset="0"/>
                <a:cs typeface="Calibri" panose="020F0502020204030204" pitchFamily="34" charset="0"/>
              </a:rPr>
              <a:t>information </a:t>
            </a:r>
            <a:r>
              <a:rPr lang="sv-SE" sz="2400" dirty="0">
                <a:latin typeface="Calibri" panose="020F0502020204030204" pitchFamily="34" charset="0"/>
                <a:cs typeface="Calibri" panose="020F0502020204030204" pitchFamily="34" charset="0"/>
              </a:rPr>
              <a:t>från räddningschefer, sektorsansvarig och gruppledare</a:t>
            </a:r>
          </a:p>
          <a:p>
            <a:pPr marL="914400" lvl="1" indent="-514350" fontAlgn="ctr"/>
            <a:r>
              <a:rPr lang="sv-SE" sz="2400" b="1" dirty="0">
                <a:latin typeface="Calibri" panose="020F0502020204030204" pitchFamily="34" charset="0"/>
                <a:cs typeface="Calibri" panose="020F0502020204030204" pitchFamily="34" charset="0"/>
              </a:rPr>
              <a:t>positionsdata</a:t>
            </a:r>
            <a:r>
              <a:rPr lang="sv-SE" sz="2400" dirty="0">
                <a:latin typeface="Calibri" panose="020F0502020204030204" pitchFamily="34" charset="0"/>
                <a:cs typeface="Calibri" panose="020F0502020204030204" pitchFamily="34" charset="0"/>
              </a:rPr>
              <a:t> från fältpersonal via digital kommunikation</a:t>
            </a:r>
          </a:p>
          <a:p>
            <a:pPr marL="514350" indent="-514350" fontAlgn="ctr">
              <a:buFont typeface="+mj-lt"/>
              <a:buAutoNum type="arabicPeriod"/>
            </a:pPr>
            <a:r>
              <a:rPr lang="sv-SE" sz="2800" b="1" dirty="0">
                <a:latin typeface="Calibri" panose="020F0502020204030204" pitchFamily="34" charset="0"/>
                <a:cs typeface="Calibri" panose="020F0502020204030204" pitchFamily="34" charset="0"/>
              </a:rPr>
              <a:t>Producera</a:t>
            </a:r>
            <a:r>
              <a:rPr lang="sv-SE" sz="2800" dirty="0">
                <a:latin typeface="Calibri" panose="020F0502020204030204" pitchFamily="34" charset="0"/>
                <a:cs typeface="Calibri" panose="020F0502020204030204" pitchFamily="34" charset="0"/>
              </a:rPr>
              <a:t> lägesbildkartor kontinuerligt </a:t>
            </a:r>
          </a:p>
          <a:p>
            <a:pPr marL="914400" lvl="1" indent="-514350" fontAlgn="ctr"/>
            <a:r>
              <a:rPr lang="sv-SE" sz="2400" dirty="0">
                <a:latin typeface="Calibri" panose="020F0502020204030204" pitchFamily="34" charset="0"/>
                <a:cs typeface="Calibri" panose="020F0502020204030204" pitchFamily="34" charset="0"/>
              </a:rPr>
              <a:t>Digitalisera</a:t>
            </a:r>
          </a:p>
          <a:p>
            <a:pPr marL="914400" lvl="1" indent="-514350" fontAlgn="ctr"/>
            <a:r>
              <a:rPr lang="sv-SE" sz="2400" dirty="0">
                <a:latin typeface="Calibri" panose="020F0502020204030204" pitchFamily="34" charset="0"/>
                <a:cs typeface="Calibri" panose="020F0502020204030204" pitchFamily="34" charset="0"/>
              </a:rPr>
              <a:t>Skriva ut</a:t>
            </a:r>
          </a:p>
          <a:p>
            <a:pPr marL="514350" indent="-514350" fontAlgn="ctr">
              <a:buFont typeface="+mj-lt"/>
              <a:buAutoNum type="arabicPeriod"/>
            </a:pPr>
            <a:r>
              <a:rPr lang="sv-SE" sz="2800" b="1" dirty="0">
                <a:latin typeface="Calibri" panose="020F0502020204030204" pitchFamily="34" charset="0"/>
                <a:cs typeface="Calibri" panose="020F0502020204030204" pitchFamily="34" charset="0"/>
              </a:rPr>
              <a:t>Vidareförmedla</a:t>
            </a:r>
            <a:r>
              <a:rPr lang="sv-SE" sz="2800" dirty="0">
                <a:latin typeface="Calibri" panose="020F0502020204030204" pitchFamily="34" charset="0"/>
                <a:cs typeface="Calibri" panose="020F0502020204030204" pitchFamily="34" charset="0"/>
              </a:rPr>
              <a:t> lägesbild/information till inre stab, operativa resurser</a:t>
            </a:r>
          </a:p>
          <a:p>
            <a:pPr marL="514350" indent="-514350" fontAlgn="ctr">
              <a:buFont typeface="+mj-lt"/>
              <a:buAutoNum type="arabicPeriod"/>
            </a:pPr>
            <a:r>
              <a:rPr lang="sv-SE" sz="2800" b="1" dirty="0">
                <a:latin typeface="Calibri" panose="020F0502020204030204" pitchFamily="34" charset="0"/>
                <a:cs typeface="Calibri" panose="020F0502020204030204" pitchFamily="34" charset="0"/>
              </a:rPr>
              <a:t>Dokumentera</a:t>
            </a:r>
          </a:p>
          <a:p>
            <a:pPr marL="0" indent="0" fontAlgn="ctr">
              <a:buFont typeface="+mj-lt"/>
              <a:buNone/>
            </a:pPr>
            <a:endParaRPr lang="sv-SE" sz="2800" b="1" dirty="0">
              <a:latin typeface="Calibri" panose="020F0502020204030204" pitchFamily="34" charset="0"/>
              <a:cs typeface="Calibri" panose="020F0502020204030204" pitchFamily="34" charset="0"/>
            </a:endParaRPr>
          </a:p>
          <a:p>
            <a:pPr marL="0" indent="0" fontAlgn="ctr">
              <a:buFont typeface="+mj-lt"/>
              <a:buNone/>
            </a:pPr>
            <a:r>
              <a:rPr lang="sv-SE" sz="2800" b="1" dirty="0">
                <a:latin typeface="Calibri" panose="020F0502020204030204" pitchFamily="34" charset="0"/>
                <a:cs typeface="Calibri" panose="020F0502020204030204" pitchFamily="34" charset="0"/>
              </a:rPr>
              <a:t>Men tänk på att du också kan göra andra uppgifter! Våga erbjud din hjälp med sådant du kan. Våga föreslå en insats om det är något du tänker kan hjälpa i händelsen!</a:t>
            </a:r>
          </a:p>
        </p:txBody>
      </p:sp>
      <p:sp>
        <p:nvSpPr>
          <p:cNvPr id="4" name="Platshållare för bildnummer 3"/>
          <p:cNvSpPr>
            <a:spLocks noGrp="1"/>
          </p:cNvSpPr>
          <p:nvPr>
            <p:ph type="sldNum" sz="quarter" idx="5"/>
          </p:nvPr>
        </p:nvSpPr>
        <p:spPr/>
        <p:txBody>
          <a:bodyPr/>
          <a:lstStyle/>
          <a:p>
            <a:fld id="{88B5BDE0-2AF4-4B7F-B8A9-D7264DA66EE4}" type="slidenum">
              <a:rPr lang="sv-SE" smtClean="0"/>
              <a:t>50</a:t>
            </a:fld>
            <a:endParaRPr lang="sv-SE"/>
          </a:p>
        </p:txBody>
      </p:sp>
    </p:spTree>
    <p:extLst>
      <p:ext uri="{BB962C8B-B14F-4D97-AF65-F5344CB8AC3E}">
        <p14:creationId xmlns:p14="http://schemas.microsoft.com/office/powerpoint/2010/main" val="27782102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Denna bild är en processbeskrivning av hur det KAN fungera i en stab för kartframställningen i stab under olika händelser. Tittar vi vänstermarginalen har vi de olika funktionerna med inre stab, yttre stab osv… </a:t>
            </a:r>
          </a:p>
          <a:p>
            <a:endParaRPr lang="sv-SE" dirty="0"/>
          </a:p>
          <a:p>
            <a:r>
              <a:rPr lang="sv-SE" dirty="0"/>
              <a:t>I en förberedande fas gäller det först att identifiera kommunikationsvägarna. Hur får du kontakt med de olika funktionerna? Du behöver få  hjälp att få information och händelseförloppet beskrivet för att samla den initiala informationen. När denna del är klar (och dokumenterad!) kommer du in i kartframställningsloopen som pågår kontinuerligt under händelsen, ofta med cykler som beror på hur ofta stabsmöten återkommer. Vid stabsmötena eller i samband med dem (när kommer du träffa </a:t>
            </a:r>
            <a:r>
              <a:rPr lang="sv-SE" dirty="0" err="1"/>
              <a:t>sektorscheferna</a:t>
            </a:r>
            <a:r>
              <a:rPr lang="sv-SE" dirty="0"/>
              <a:t>) kommer du ha möjlighet att uppdatera information i dina kartor. Hur ska du ta emot informationen från </a:t>
            </a:r>
            <a:r>
              <a:rPr lang="sv-SE" dirty="0" err="1"/>
              <a:t>sektorscheferna</a:t>
            </a:r>
            <a:r>
              <a:rPr lang="sv-SE" dirty="0"/>
              <a:t>? Var förberedd med utskrifter eller be dem komma till din dator för att rita upp nya linjer direkt i GIS om du känner dig bekväm med det.</a:t>
            </a:r>
          </a:p>
        </p:txBody>
      </p:sp>
      <p:sp>
        <p:nvSpPr>
          <p:cNvPr id="4" name="Platshållare för bildnummer 3"/>
          <p:cNvSpPr>
            <a:spLocks noGrp="1"/>
          </p:cNvSpPr>
          <p:nvPr>
            <p:ph type="sldNum" sz="quarter" idx="5"/>
          </p:nvPr>
        </p:nvSpPr>
        <p:spPr/>
        <p:txBody>
          <a:bodyPr/>
          <a:lstStyle/>
          <a:p>
            <a:fld id="{88B5BDE0-2AF4-4B7F-B8A9-D7264DA66EE4}" type="slidenum">
              <a:rPr lang="sv-SE" smtClean="0"/>
              <a:t>51</a:t>
            </a:fld>
            <a:endParaRPr lang="sv-SE"/>
          </a:p>
        </p:txBody>
      </p:sp>
    </p:spTree>
    <p:extLst>
      <p:ext uri="{BB962C8B-B14F-4D97-AF65-F5344CB8AC3E}">
        <p14:creationId xmlns:p14="http://schemas.microsoft.com/office/powerpoint/2010/main" val="19055440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52</a:t>
            </a:fld>
            <a:endParaRPr lang="sv-SE"/>
          </a:p>
        </p:txBody>
      </p:sp>
    </p:spTree>
    <p:extLst>
      <p:ext uri="{BB962C8B-B14F-4D97-AF65-F5344CB8AC3E}">
        <p14:creationId xmlns:p14="http://schemas.microsoft.com/office/powerpoint/2010/main" val="39583784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53</a:t>
            </a:fld>
            <a:endParaRPr lang="sv-SE"/>
          </a:p>
        </p:txBody>
      </p:sp>
    </p:spTree>
    <p:extLst>
      <p:ext uri="{BB962C8B-B14F-4D97-AF65-F5344CB8AC3E}">
        <p14:creationId xmlns:p14="http://schemas.microsoft.com/office/powerpoint/2010/main" val="8519327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solidFill>
                  <a:srgbClr val="5B9BD5"/>
                </a:solidFill>
                <a:effectLst/>
                <a:latin typeface="Calibri" panose="020F0502020204030204" pitchFamily="34" charset="0"/>
              </a:rPr>
              <a:t>Stab</a:t>
            </a:r>
          </a:p>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Vad begreppet stab är, hur det används, olika typer av stab och dess huvudsakliga syfte och generella struktur och arbetssätt/arbetsfördelning</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Få ovana personer att förstå hur en stab i en större och mindre händelse kan se ut.</a:t>
            </a:r>
          </a:p>
          <a:p>
            <a:pPr marL="0" marR="0">
              <a:spcBef>
                <a:spcPts val="0"/>
              </a:spcBef>
              <a:spcAft>
                <a:spcPts val="0"/>
              </a:spcAft>
            </a:pPr>
            <a:r>
              <a:rPr lang="sv-SE" sz="1800" b="1" dirty="0">
                <a:effectLst/>
                <a:latin typeface="Calibri" panose="020F0502020204030204" pitchFamily="34" charset="0"/>
              </a:rPr>
              <a:t>Tidsåtgång (ca)</a:t>
            </a:r>
            <a:r>
              <a:rPr lang="sv-SE" sz="1800" dirty="0">
                <a:effectLst/>
                <a:latin typeface="Calibri" panose="020F0502020204030204" pitchFamily="34" charset="0"/>
              </a:rPr>
              <a:t>: 15 min</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Förklara begrepp, använda verkliga exempel från blåljus, samverkan och myndighetsvärlden</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Inte låta det ta för lång tid och det är ingen stabskurs vi håller. Mest en kort genomlysning.</a:t>
            </a:r>
          </a:p>
          <a:p>
            <a:pPr marL="236921" indent="-236921">
              <a:buAutoNum type="arabicPeriod"/>
            </a:pPr>
            <a:endParaRPr lang="sv-SE" dirty="0"/>
          </a:p>
          <a:p>
            <a:pPr marL="236921" indent="-236921">
              <a:buAutoNum type="arabicPeriod"/>
            </a:pPr>
            <a:r>
              <a:rPr lang="sv-SE" dirty="0"/>
              <a:t>Staber varierar alltid sin utformning– beror på aktör och händelse!</a:t>
            </a:r>
          </a:p>
          <a:p>
            <a:pPr marL="236921" indent="-236921">
              <a:buAutoNum type="arabicPeriod"/>
            </a:pPr>
            <a:endParaRPr lang="sv-SE" dirty="0"/>
          </a:p>
          <a:p>
            <a:pPr marL="236921" indent="-236921">
              <a:buAutoNum type="arabicPeriod"/>
            </a:pP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54</a:t>
            </a:fld>
            <a:endParaRPr lang="sv-SE"/>
          </a:p>
        </p:txBody>
      </p:sp>
    </p:spTree>
    <p:extLst>
      <p:ext uri="{BB962C8B-B14F-4D97-AF65-F5344CB8AC3E}">
        <p14:creationId xmlns:p14="http://schemas.microsoft.com/office/powerpoint/2010/main" val="37735887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sz="1400" b="0" i="0" dirty="0">
                <a:solidFill>
                  <a:srgbClr val="333333"/>
                </a:solidFill>
                <a:effectLst/>
                <a:latin typeface="Mercury SSm A"/>
              </a:rPr>
              <a:t>Samverkan betyder gemensamt handlande, och är det vi behöver göra för att lösa utmanande uppgifter som den egna enheten inte klarar på egen hand.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n-NO" sz="1400" b="0" i="0" dirty="0">
              <a:solidFill>
                <a:srgbClr val="333333"/>
              </a:solidFill>
              <a:effectLst/>
              <a:latin typeface="Mercury SSm 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a:solidFill>
                  <a:srgbClr val="171611"/>
                </a:solidFill>
                <a:latin typeface="Arial" panose="020B0604020202020204" pitchFamily="34" charset="0"/>
              </a:rPr>
              <a:t>Idag finns det många nivåer av samverkan i Sverige. I respektive län finns samverkansformer mellan länets aktörer, och det är på den nivån vi ser att GIS-samverkan behöver ske för att kommuner ska kunna stötta varandra i en regional </a:t>
            </a:r>
            <a:r>
              <a:rPr lang="sv-SE" sz="1400" dirty="0" err="1">
                <a:solidFill>
                  <a:srgbClr val="171611"/>
                </a:solidFill>
                <a:latin typeface="Arial" panose="020B0604020202020204" pitchFamily="34" charset="0"/>
              </a:rPr>
              <a:t>Geocell</a:t>
            </a:r>
            <a:r>
              <a:rPr lang="sv-SE" sz="1400" dirty="0">
                <a:solidFill>
                  <a:srgbClr val="171611"/>
                </a:solidFill>
                <a:latin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nn-NO" sz="1400" b="0" i="0" dirty="0">
              <a:solidFill>
                <a:srgbClr val="333333"/>
              </a:solidFill>
              <a:effectLst/>
              <a:latin typeface="Mercury SSm 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n-NO" sz="1400" b="0" i="0" dirty="0">
                <a:solidFill>
                  <a:srgbClr val="333333"/>
                </a:solidFill>
                <a:effectLst/>
                <a:latin typeface="Mercury SSm A"/>
              </a:rPr>
              <a:t>Samverkan behöver vara uttalad och en del av ett etablerat arbetssätt för att fungera och det behöver finnas arbetsstruktur, ansvarsfördelning, kontaktvägar och rutiner som underhålls.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sv-SE" b="0" i="0" dirty="0">
              <a:solidFill>
                <a:srgbClr val="171611"/>
              </a:solidFill>
              <a:effectLst/>
              <a:latin typeface="Arial" panose="020B0604020202020204" pitchFamily="34" charset="0"/>
            </a:endParaRPr>
          </a:p>
          <a:p>
            <a:pPr algn="l"/>
            <a:r>
              <a:rPr lang="sv-SE" sz="1200" b="0" i="0" dirty="0">
                <a:solidFill>
                  <a:srgbClr val="171611"/>
                </a:solidFill>
                <a:effectLst/>
                <a:latin typeface="Arial" panose="020B0604020202020204" pitchFamily="34" charset="0"/>
              </a:rPr>
              <a:t>I GIS-världen och hos svenska aktörer finns:</a:t>
            </a:r>
          </a:p>
          <a:p>
            <a:pPr marL="342900" indent="-342900" algn="l">
              <a:buFont typeface="Arial" panose="020B0604020202020204" pitchFamily="34" charset="0"/>
              <a:buChar char="•"/>
            </a:pPr>
            <a:r>
              <a:rPr lang="sv-SE" sz="1200" b="0" i="0" dirty="0">
                <a:solidFill>
                  <a:srgbClr val="171611"/>
                </a:solidFill>
                <a:effectLst/>
                <a:latin typeface="Arial" panose="020B0604020202020204" pitchFamily="34" charset="0"/>
              </a:rPr>
              <a:t>otaliga fil- och </a:t>
            </a:r>
            <a:r>
              <a:rPr lang="sv-SE" sz="1200" b="0" i="0" dirty="0" err="1">
                <a:solidFill>
                  <a:srgbClr val="171611"/>
                </a:solidFill>
                <a:effectLst/>
                <a:latin typeface="Arial" panose="020B0604020202020204" pitchFamily="34" charset="0"/>
              </a:rPr>
              <a:t>projektfil</a:t>
            </a:r>
            <a:r>
              <a:rPr lang="sv-SE" sz="1200" b="0" i="0" dirty="0">
                <a:solidFill>
                  <a:srgbClr val="171611"/>
                </a:solidFill>
                <a:effectLst/>
                <a:latin typeface="Arial" panose="020B0604020202020204" pitchFamily="34" charset="0"/>
              </a:rPr>
              <a:t>- och karttjänstformat</a:t>
            </a:r>
          </a:p>
          <a:p>
            <a:pPr marL="342900" indent="-342900">
              <a:buFont typeface="Arial" panose="020B0604020202020204" pitchFamily="34" charset="0"/>
              <a:buChar char="•"/>
            </a:pPr>
            <a:r>
              <a:rPr lang="sv-SE" sz="1200" dirty="0">
                <a:solidFill>
                  <a:srgbClr val="171611"/>
                </a:solidFill>
                <a:latin typeface="Arial" panose="020B0604020202020204" pitchFamily="34" charset="0"/>
              </a:rPr>
              <a:t>många referenssystem (</a:t>
            </a:r>
            <a:r>
              <a:rPr lang="sv-SE" sz="1050" dirty="0">
                <a:solidFill>
                  <a:srgbClr val="171611"/>
                </a:solidFill>
                <a:latin typeface="Arial" panose="020B0604020202020204" pitchFamily="34" charset="0"/>
              </a:rPr>
              <a:t>WGS84, MGRS, </a:t>
            </a:r>
            <a:r>
              <a:rPr lang="sv-SE" sz="1050" dirty="0" err="1">
                <a:solidFill>
                  <a:srgbClr val="171611"/>
                </a:solidFill>
                <a:latin typeface="Arial" panose="020B0604020202020204" pitchFamily="34" charset="0"/>
              </a:rPr>
              <a:t>SWEREF</a:t>
            </a:r>
            <a:r>
              <a:rPr lang="sv-SE" sz="1050" baseline="30000" dirty="0" err="1">
                <a:solidFill>
                  <a:srgbClr val="171611"/>
                </a:solidFill>
                <a:latin typeface="Arial" panose="020B0604020202020204" pitchFamily="34" charset="0"/>
              </a:rPr>
              <a:t>x</a:t>
            </a:r>
            <a:r>
              <a:rPr lang="sv-SE" sz="1200" dirty="0">
                <a:solidFill>
                  <a:srgbClr val="171611"/>
                </a:solidFill>
                <a:latin typeface="Arial" panose="020B0604020202020204" pitchFamily="34" charset="0"/>
              </a:rPr>
              <a:t>)</a:t>
            </a:r>
          </a:p>
          <a:p>
            <a:pPr marL="342900" indent="-342900" algn="l">
              <a:buFont typeface="Arial" panose="020B0604020202020204" pitchFamily="34" charset="0"/>
              <a:buChar char="•"/>
            </a:pPr>
            <a:r>
              <a:rPr lang="sv-SE" sz="1200" dirty="0">
                <a:solidFill>
                  <a:srgbClr val="171611"/>
                </a:solidFill>
                <a:latin typeface="Arial" panose="020B0604020202020204" pitchFamily="34" charset="0"/>
              </a:rPr>
              <a:t>olika GIS</a:t>
            </a:r>
          </a:p>
          <a:p>
            <a:pPr algn="l"/>
            <a:endParaRPr lang="sv-SE" sz="1200" b="0" i="0" dirty="0">
              <a:solidFill>
                <a:srgbClr val="171611"/>
              </a:solidFill>
              <a:effectLst/>
              <a:latin typeface="Arial" panose="020B0604020202020204" pitchFamily="34" charset="0"/>
            </a:endParaRPr>
          </a:p>
          <a:p>
            <a:pPr algn="l"/>
            <a:r>
              <a:rPr lang="sv-SE" sz="1200" b="0" i="0" dirty="0">
                <a:solidFill>
                  <a:srgbClr val="171611"/>
                </a:solidFill>
                <a:effectLst/>
                <a:latin typeface="Arial" panose="020B0604020202020204" pitchFamily="34" charset="0"/>
              </a:rPr>
              <a:t>För att konsumera, producera och dela geodata krävs:</a:t>
            </a:r>
          </a:p>
          <a:p>
            <a:pPr marL="342900" indent="-342900" algn="l">
              <a:buFont typeface="Arial" panose="020B0604020202020204" pitchFamily="34" charset="0"/>
              <a:buChar char="•"/>
            </a:pPr>
            <a:r>
              <a:rPr lang="sv-SE" sz="1200" b="0" i="0" dirty="0">
                <a:solidFill>
                  <a:srgbClr val="171611"/>
                </a:solidFill>
                <a:effectLst/>
                <a:latin typeface="Arial" panose="020B0604020202020204" pitchFamily="34" charset="0"/>
              </a:rPr>
              <a:t>överenskomna standarder och format</a:t>
            </a:r>
          </a:p>
          <a:p>
            <a:pPr marL="342900" indent="-342900" algn="l">
              <a:buFont typeface="Arial" panose="020B0604020202020204" pitchFamily="34" charset="0"/>
              <a:buChar char="•"/>
            </a:pPr>
            <a:r>
              <a:rPr lang="sv-SE" sz="1200" dirty="0">
                <a:solidFill>
                  <a:srgbClr val="171611"/>
                </a:solidFill>
                <a:latin typeface="Arial" panose="020B0604020202020204" pitchFamily="34" charset="0"/>
              </a:rPr>
              <a:t>förmåga att konvertera och behandla geodata</a:t>
            </a:r>
          </a:p>
          <a:p>
            <a:pPr marL="342900" indent="-342900" algn="l">
              <a:buFont typeface="Arial" panose="020B0604020202020204" pitchFamily="34" charset="0"/>
              <a:buChar char="•"/>
            </a:pPr>
            <a:endParaRPr lang="sv-SE" sz="1200" b="0" i="0" dirty="0">
              <a:solidFill>
                <a:srgbClr val="171611"/>
              </a:solidFill>
              <a:effectLst/>
              <a:latin typeface="Arial" panose="020B0604020202020204" pitchFamily="34" charset="0"/>
            </a:endParaRPr>
          </a:p>
          <a:p>
            <a:pPr algn="l"/>
            <a:r>
              <a:rPr lang="sv-SE" sz="1200" dirty="0">
                <a:solidFill>
                  <a:srgbClr val="171611"/>
                </a:solidFill>
                <a:latin typeface="Arial" panose="020B0604020202020204" pitchFamily="34" charset="0"/>
              </a:rPr>
              <a:t>Det ger följande nyttor:</a:t>
            </a:r>
          </a:p>
          <a:p>
            <a:pPr marL="342900" indent="-342900" algn="l">
              <a:buFont typeface="Arial" panose="020B0604020202020204" pitchFamily="34" charset="0"/>
              <a:buChar char="•"/>
            </a:pPr>
            <a:r>
              <a:rPr lang="sv-SE" sz="1200" b="0" i="0" dirty="0">
                <a:solidFill>
                  <a:srgbClr val="171611"/>
                </a:solidFill>
                <a:effectLst/>
                <a:latin typeface="Arial" panose="020B0604020202020204" pitchFamily="34" charset="0"/>
              </a:rPr>
              <a:t>snabb uppstartstid</a:t>
            </a:r>
          </a:p>
          <a:p>
            <a:pPr marL="342900" indent="-342900" algn="l">
              <a:buFont typeface="Arial" panose="020B0604020202020204" pitchFamily="34" charset="0"/>
              <a:buChar char="•"/>
            </a:pPr>
            <a:r>
              <a:rPr lang="sv-SE" sz="1200" dirty="0">
                <a:solidFill>
                  <a:srgbClr val="171611"/>
                </a:solidFill>
                <a:latin typeface="Arial" panose="020B0604020202020204" pitchFamily="34" charset="0"/>
              </a:rPr>
              <a:t>effektivitet</a:t>
            </a:r>
          </a:p>
          <a:p>
            <a:pPr marL="342900" indent="-342900" algn="l">
              <a:buFont typeface="Arial" panose="020B0604020202020204" pitchFamily="34" charset="0"/>
              <a:buChar char="•"/>
            </a:pPr>
            <a:r>
              <a:rPr lang="sv-SE" sz="1200" b="0" i="0" dirty="0">
                <a:solidFill>
                  <a:srgbClr val="171611"/>
                </a:solidFill>
                <a:effectLst/>
                <a:latin typeface="Arial" panose="020B0604020202020204" pitchFamily="34" charset="0"/>
              </a:rPr>
              <a:t>kontinuitet</a:t>
            </a:r>
          </a:p>
          <a:p>
            <a:pPr marL="342900" indent="-342900" algn="l">
              <a:buFont typeface="Arial" panose="020B0604020202020204" pitchFamily="34" charset="0"/>
              <a:buChar char="•"/>
            </a:pPr>
            <a:r>
              <a:rPr lang="sv-SE" sz="1200" b="0" i="0" dirty="0">
                <a:solidFill>
                  <a:srgbClr val="171611"/>
                </a:solidFill>
                <a:effectLst/>
                <a:latin typeface="Arial" panose="020B0604020202020204" pitchFamily="34" charset="0"/>
              </a:rPr>
              <a:t>struktur, dokumentation, </a:t>
            </a:r>
            <a:r>
              <a:rPr lang="sv-SE" sz="1200" b="0" i="0" dirty="0" err="1">
                <a:solidFill>
                  <a:srgbClr val="171611"/>
                </a:solidFill>
                <a:effectLst/>
                <a:latin typeface="Arial" panose="020B0604020202020204" pitchFamily="34" charset="0"/>
              </a:rPr>
              <a:t>versionering</a:t>
            </a:r>
            <a:endParaRPr lang="sv-SE" sz="1200" b="0" i="0" dirty="0">
              <a:solidFill>
                <a:srgbClr val="171611"/>
              </a:solidFill>
              <a:effectLst/>
              <a:latin typeface="Arial" panose="020B0604020202020204" pitchFamily="34" charset="0"/>
            </a:endParaRPr>
          </a:p>
          <a:p>
            <a:pPr algn="l"/>
            <a:endParaRPr lang="sv-SE" sz="1200" dirty="0">
              <a:solidFill>
                <a:srgbClr val="171611"/>
              </a:solidFill>
              <a:latin typeface="Arial" panose="020B0604020202020204" pitchFamily="34" charset="0"/>
            </a:endParaRPr>
          </a:p>
          <a:p>
            <a:pPr algn="l"/>
            <a:r>
              <a:rPr lang="sv-SE" sz="1200" b="1" dirty="0">
                <a:solidFill>
                  <a:srgbClr val="171611"/>
                </a:solidFill>
                <a:latin typeface="Arial" panose="020B0604020202020204" pitchFamily="34" charset="0"/>
              </a:rPr>
              <a:t>GIS-folk är mycket bra på detta, men också bra på att uppfinna egna lösningar. Här behöver vi se till att alla inte hittar på sitt egna utan att vi använder samma – i samverkan!</a:t>
            </a:r>
            <a:endParaRPr lang="sv-SE" b="1" i="0" dirty="0">
              <a:solidFill>
                <a:srgbClr val="171611"/>
              </a:solidFill>
              <a:effectLst/>
              <a:latin typeface="Arial" panose="020B0604020202020204" pitchFamily="34" charset="0"/>
            </a:endParaRPr>
          </a:p>
          <a:p>
            <a:pPr marL="285750" indent="-285750" algn="l">
              <a:buFont typeface="Arial" panose="020B0604020202020204" pitchFamily="34" charset="0"/>
              <a:buChar char="•"/>
            </a:pPr>
            <a:endParaRPr lang="sv-SE" b="0" i="0" dirty="0">
              <a:solidFill>
                <a:srgbClr val="171611"/>
              </a:solidFill>
              <a:effectLst/>
              <a:latin typeface="Arial" panose="020B0604020202020204" pitchFamily="34" charset="0"/>
            </a:endParaRPr>
          </a:p>
          <a:p>
            <a:pPr marL="0" indent="0">
              <a:buNone/>
            </a:pP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55</a:t>
            </a:fld>
            <a:endParaRPr lang="sv-SE"/>
          </a:p>
        </p:txBody>
      </p:sp>
    </p:spTree>
    <p:extLst>
      <p:ext uri="{BB962C8B-B14F-4D97-AF65-F5344CB8AC3E}">
        <p14:creationId xmlns:p14="http://schemas.microsoft.com/office/powerpoint/2010/main" val="2214755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Länsstyrelserna samverkar i civilområden och kommunerna/räddningstjänsterna samverkar i enhetliga ledningssystem! </a:t>
            </a:r>
          </a:p>
          <a:p>
            <a:endParaRPr lang="sv-SE" dirty="0"/>
          </a:p>
          <a:p>
            <a:r>
              <a:rPr lang="sv-SE" dirty="0"/>
              <a:t>Olika lösningar i olika delar av landet.</a:t>
            </a:r>
          </a:p>
          <a:p>
            <a:endParaRPr lang="sv-SE" dirty="0"/>
          </a:p>
          <a:p>
            <a:r>
              <a:rPr lang="sv-SE" dirty="0"/>
              <a:t>Civilområdena har bildats för att</a:t>
            </a:r>
          </a:p>
          <a:p>
            <a:pPr algn="l">
              <a:buFont typeface="Arial" panose="020B0604020202020204" pitchFamily="34" charset="0"/>
              <a:buChar char="•"/>
            </a:pPr>
            <a:r>
              <a:rPr lang="sv-SE" b="0" i="0" dirty="0">
                <a:solidFill>
                  <a:srgbClr val="000000"/>
                </a:solidFill>
                <a:effectLst/>
                <a:latin typeface="open sans" panose="020B0606030504020204" pitchFamily="34" charset="0"/>
              </a:rPr>
              <a:t>samordna åtgärderna inom det civila försvaret</a:t>
            </a:r>
          </a:p>
          <a:p>
            <a:pPr algn="l">
              <a:buFont typeface="Arial" panose="020B0604020202020204" pitchFamily="34" charset="0"/>
              <a:buChar char="•"/>
            </a:pPr>
            <a:r>
              <a:rPr lang="sv-SE" b="0" i="0" dirty="0">
                <a:solidFill>
                  <a:srgbClr val="000000"/>
                </a:solidFill>
                <a:effectLst/>
                <a:latin typeface="open sans" panose="020B0606030504020204" pitchFamily="34" charset="0"/>
              </a:rPr>
              <a:t>sammanställa samlade lägesbilder och hålla regeringen informerad</a:t>
            </a:r>
          </a:p>
          <a:p>
            <a:pPr algn="l">
              <a:buFont typeface="Arial" panose="020B0604020202020204" pitchFamily="34" charset="0"/>
              <a:buChar char="•"/>
            </a:pPr>
            <a:r>
              <a:rPr lang="sv-SE" b="0" i="0" dirty="0">
                <a:solidFill>
                  <a:srgbClr val="000000"/>
                </a:solidFill>
                <a:effectLst/>
                <a:latin typeface="open sans" panose="020B0606030504020204" pitchFamily="34" charset="0"/>
              </a:rPr>
              <a:t>samordna den civila delen av värdlandsstödet</a:t>
            </a:r>
          </a:p>
          <a:p>
            <a:pPr algn="l">
              <a:buFont typeface="Arial" panose="020B0604020202020204" pitchFamily="34" charset="0"/>
              <a:buChar char="•"/>
            </a:pPr>
            <a:r>
              <a:rPr lang="sv-SE" b="0" i="0" dirty="0">
                <a:solidFill>
                  <a:srgbClr val="000000"/>
                </a:solidFill>
                <a:effectLst/>
                <a:latin typeface="open sans" panose="020B0606030504020204" pitchFamily="34" charset="0"/>
              </a:rPr>
              <a:t>i samråd med Försvarsmakten samordna det civila och militära försvaret.</a:t>
            </a:r>
          </a:p>
          <a:p>
            <a:pPr algn="l">
              <a:buFont typeface="Arial" panose="020B0604020202020204" pitchFamily="34" charset="0"/>
              <a:buChar char="•"/>
            </a:pPr>
            <a:endParaRPr lang="sv-SE" b="0" i="0" dirty="0">
              <a:solidFill>
                <a:srgbClr val="000000"/>
              </a:solidFill>
              <a:effectLst/>
              <a:latin typeface="open sans" panose="020B0606030504020204" pitchFamily="34" charset="0"/>
            </a:endParaRPr>
          </a:p>
          <a:p>
            <a:pPr algn="l">
              <a:buFont typeface="Arial" panose="020B0604020202020204" pitchFamily="34" charset="0"/>
              <a:buNone/>
            </a:pPr>
            <a:r>
              <a:rPr lang="sv-SE" b="0" i="0" dirty="0">
                <a:solidFill>
                  <a:srgbClr val="000000"/>
                </a:solidFill>
                <a:effectLst/>
                <a:latin typeface="open sans" panose="020B0606030504020204" pitchFamily="34" charset="0"/>
              </a:rPr>
              <a:t>Enhetligt ledningssystem</a:t>
            </a:r>
          </a:p>
          <a:p>
            <a:pPr algn="l"/>
            <a:r>
              <a:rPr lang="sv-SE" b="0" i="0" dirty="0">
                <a:solidFill>
                  <a:srgbClr val="333333"/>
                </a:solidFill>
                <a:effectLst/>
                <a:latin typeface="Open Sans" panose="020B0606030504020204" pitchFamily="34" charset="0"/>
              </a:rPr>
              <a:t>Utredningen pekade tydligt på behovet av att svensk kommunal </a:t>
            </a:r>
            <a:r>
              <a:rPr lang="sv-SE" b="1" i="0" dirty="0">
                <a:solidFill>
                  <a:srgbClr val="333333"/>
                </a:solidFill>
                <a:effectLst/>
                <a:latin typeface="Open Sans" panose="020B0606030504020204" pitchFamily="34" charset="0"/>
              </a:rPr>
              <a:t>räddningstjänst behövde utveckla förmågan att vid omfattande eller komplexa räddningsinsatser</a:t>
            </a:r>
            <a:r>
              <a:rPr lang="sv-SE" b="0" i="0" dirty="0">
                <a:solidFill>
                  <a:srgbClr val="333333"/>
                </a:solidFill>
                <a:effectLst/>
                <a:latin typeface="Open Sans" panose="020B0606030504020204" pitchFamily="34" charset="0"/>
              </a:rPr>
              <a:t>, samt vid flera samtidigt pågående räddningsinsatser, samordnat och effektivt kunna leda pågående räddningsinsatser och samtidigt kunna upprätthålla den beslutade beredskapen.</a:t>
            </a:r>
          </a:p>
          <a:p>
            <a:pPr algn="l"/>
            <a:endParaRPr lang="sv-SE" b="0" i="0" dirty="0">
              <a:solidFill>
                <a:srgbClr val="333333"/>
              </a:solidFill>
              <a:effectLst/>
              <a:latin typeface="Open Sans" panose="020B0606030504020204" pitchFamily="34" charset="0"/>
            </a:endParaRPr>
          </a:p>
          <a:p>
            <a:pPr algn="l"/>
            <a:r>
              <a:rPr lang="sv-SE" b="0" i="0" dirty="0">
                <a:solidFill>
                  <a:srgbClr val="333333"/>
                </a:solidFill>
                <a:effectLst/>
                <a:latin typeface="Open Sans" panose="020B0606030504020204" pitchFamily="34" charset="0"/>
              </a:rPr>
              <a:t>Det fanns, och finns fortfarande, ett behov av att svensk kommunal räddningstjänst stärker förmågan i sin hantering av räddningsinsatser och beredskapsproduktion. Syftet är att åstadkomma en högre samlad effekt mot det skyddsvärda. För att </a:t>
            </a:r>
            <a:r>
              <a:rPr lang="sv-SE" b="1" i="0" dirty="0">
                <a:solidFill>
                  <a:srgbClr val="333333"/>
                </a:solidFill>
                <a:effectLst/>
                <a:latin typeface="Open Sans" panose="020B0606030504020204" pitchFamily="34" charset="0"/>
              </a:rPr>
              <a:t>underlätta ett mottagande och användande av externa resurser är det även en fördel om det vid räddningsinsatser finns en enhetligare organisation.</a:t>
            </a:r>
          </a:p>
          <a:p>
            <a:pPr algn="l"/>
            <a:endParaRPr lang="sv-SE" b="1" i="0" dirty="0">
              <a:solidFill>
                <a:srgbClr val="333333"/>
              </a:solidFill>
              <a:effectLst/>
              <a:latin typeface="Open Sans" panose="020B0606030504020204" pitchFamily="34" charset="0"/>
            </a:endParaRPr>
          </a:p>
          <a:p>
            <a:pPr algn="l"/>
            <a:r>
              <a:rPr lang="sv-SE" b="0" i="0" dirty="0">
                <a:solidFill>
                  <a:srgbClr val="333333"/>
                </a:solidFill>
                <a:effectLst/>
                <a:latin typeface="Open Sans" panose="020B0606030504020204" pitchFamily="34" charset="0"/>
              </a:rPr>
              <a:t>I praktiken har en ELS en eller flera räddningscentraler. På dessa finns VB, VRC och larmoperatörer som lyssnar på SOS-samtal beroende på lokalisering. De gör bedömningar av vilken insats som krävs, ställer egna frågor via SOS-operatören. </a:t>
            </a:r>
          </a:p>
          <a:p>
            <a:pPr algn="l">
              <a:buFont typeface="Arial" panose="020B0604020202020204" pitchFamily="34" charset="0"/>
              <a:buNone/>
            </a:pPr>
            <a:endParaRPr lang="sv-SE" b="0" i="0" dirty="0">
              <a:solidFill>
                <a:srgbClr val="000000"/>
              </a:solidFill>
              <a:effectLst/>
              <a:latin typeface="open sans" panose="020B0606030504020204" pitchFamily="34" charset="0"/>
            </a:endParaRPr>
          </a:p>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56</a:t>
            </a:fld>
            <a:endParaRPr lang="sv-SE"/>
          </a:p>
        </p:txBody>
      </p:sp>
    </p:spTree>
    <p:extLst>
      <p:ext uri="{BB962C8B-B14F-4D97-AF65-F5344CB8AC3E}">
        <p14:creationId xmlns:p14="http://schemas.microsoft.com/office/powerpoint/2010/main" val="41345421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236921" marR="0" lvl="0" indent="-236921" algn="l" defTabSz="914400" rtl="0" eaLnBrk="1" fontAlgn="auto" latinLnBrk="0" hangingPunct="1">
              <a:lnSpc>
                <a:spcPct val="100000"/>
              </a:lnSpc>
              <a:spcBef>
                <a:spcPts val="0"/>
              </a:spcBef>
              <a:spcAft>
                <a:spcPts val="0"/>
              </a:spcAft>
              <a:buClrTx/>
              <a:buSzTx/>
              <a:buFontTx/>
              <a:buAutoNum type="arabicPeriod"/>
              <a:tabLst/>
              <a:defRPr/>
            </a:pPr>
            <a:r>
              <a:rPr lang="sv-SE" b="1" i="0" dirty="0">
                <a:solidFill>
                  <a:srgbClr val="333333"/>
                </a:solidFill>
                <a:effectLst/>
                <a:latin typeface="Arial" panose="020B0604020202020204" pitchFamily="34" charset="0"/>
              </a:rPr>
              <a:t>Lag (2006:544) om kommuners och regioners åtgärder inför och vid extraordinära händelser i fredstid och höjd beredskap</a:t>
            </a:r>
          </a:p>
          <a:p>
            <a:pPr marL="236921" indent="-236921">
              <a:buAutoNum type="arabicPeriod"/>
            </a:pPr>
            <a:endParaRPr lang="sv-SE" dirty="0"/>
          </a:p>
          <a:p>
            <a:pPr marL="236921" indent="-236921">
              <a:buAutoNum type="arabicPeriod"/>
            </a:pP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57</a:t>
            </a:fld>
            <a:endParaRPr lang="sv-SE"/>
          </a:p>
        </p:txBody>
      </p:sp>
    </p:spTree>
    <p:extLst>
      <p:ext uri="{BB962C8B-B14F-4D97-AF65-F5344CB8AC3E}">
        <p14:creationId xmlns:p14="http://schemas.microsoft.com/office/powerpoint/2010/main" val="18104015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solidFill>
                  <a:srgbClr val="5B9BD5"/>
                </a:solidFill>
                <a:effectLst/>
                <a:latin typeface="Calibri" panose="020F0502020204030204" pitchFamily="34" charset="0"/>
              </a:rPr>
              <a:t>Förberedelser (</a:t>
            </a:r>
            <a:r>
              <a:rPr lang="sv-SE" sz="1800" b="1" dirty="0" err="1">
                <a:solidFill>
                  <a:srgbClr val="5B9BD5"/>
                </a:solidFill>
                <a:effectLst/>
                <a:latin typeface="Calibri" panose="020F0502020204030204" pitchFamily="34" charset="0"/>
              </a:rPr>
              <a:t>preppning</a:t>
            </a:r>
            <a:r>
              <a:rPr lang="sv-SE" sz="1800" b="1" dirty="0">
                <a:solidFill>
                  <a:srgbClr val="5B9BD5"/>
                </a:solidFill>
                <a:effectLst/>
                <a:latin typeface="Calibri" panose="020F0502020204030204" pitchFamily="34" charset="0"/>
              </a:rPr>
              <a:t>)</a:t>
            </a:r>
          </a:p>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Genomgång av vad man kan tänkas behöva för att kunna agera online och off-line. Vilket teknik, material och geodata behöver vara förberett.</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Mental, organisatorisk, teknisk och informationsmässig förberedelse för att snabbt kunna agera vid en händelse i okänd mark och teknik</a:t>
            </a:r>
          </a:p>
          <a:p>
            <a:pPr marL="0" marR="0">
              <a:spcBef>
                <a:spcPts val="0"/>
              </a:spcBef>
              <a:spcAft>
                <a:spcPts val="0"/>
              </a:spcAft>
            </a:pPr>
            <a:r>
              <a:rPr lang="sv-SE" sz="1800" b="1" dirty="0">
                <a:effectLst/>
                <a:latin typeface="Calibri" panose="020F0502020204030204" pitchFamily="34" charset="0"/>
              </a:rPr>
              <a:t>Tidsåtgång (ca)</a:t>
            </a:r>
            <a:r>
              <a:rPr lang="sv-SE" sz="1800" dirty="0">
                <a:effectLst/>
                <a:latin typeface="Calibri" panose="020F0502020204030204" pitchFamily="34" charset="0"/>
              </a:rPr>
              <a:t>: 10-30 min</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Genomgång av listor och diskussion</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Alla måste göra sin egen förberedelse med sina förutsättningar och behov. Jämför det med vanlig kontinuitetshantering.</a:t>
            </a:r>
          </a:p>
          <a:p>
            <a:pPr marL="236921" indent="-236921">
              <a:buAutoNum type="arabicPeriod"/>
            </a:pP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58</a:t>
            </a:fld>
            <a:endParaRPr lang="sv-SE"/>
          </a:p>
        </p:txBody>
      </p:sp>
    </p:spTree>
    <p:extLst>
      <p:ext uri="{BB962C8B-B14F-4D97-AF65-F5344CB8AC3E}">
        <p14:creationId xmlns:p14="http://schemas.microsoft.com/office/powerpoint/2010/main" val="36269234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a:p>
            <a:r>
              <a:rPr lang="sv-SE" dirty="0"/>
              <a:t>Mobil ledningsplats kommer att finnas från </a:t>
            </a:r>
            <a:r>
              <a:rPr lang="sv-SE" dirty="0" err="1"/>
              <a:t>lst</a:t>
            </a:r>
            <a:r>
              <a:rPr lang="sv-SE" dirty="0"/>
              <a:t>! (Ej i Södermanland va?)</a:t>
            </a:r>
          </a:p>
          <a:p>
            <a:endParaRPr lang="sv-SE" dirty="0"/>
          </a:p>
        </p:txBody>
      </p:sp>
      <p:sp>
        <p:nvSpPr>
          <p:cNvPr id="4" name="Platshållare för bildnummer 3"/>
          <p:cNvSpPr>
            <a:spLocks noGrp="1"/>
          </p:cNvSpPr>
          <p:nvPr>
            <p:ph type="sldNum" sz="quarter" idx="5"/>
          </p:nvPr>
        </p:nvSpPr>
        <p:spPr/>
        <p:txBody>
          <a:bodyPr/>
          <a:lstStyle/>
          <a:p>
            <a:pPr>
              <a:defRPr/>
            </a:pPr>
            <a:fld id="{60CAA5E3-DC47-43E3-8043-982F1BB4EF24}" type="slidenum">
              <a:rPr lang="sv-SE" altLang="sv-SE" smtClean="0"/>
              <a:pPr>
                <a:defRPr/>
              </a:pPr>
              <a:t>59</a:t>
            </a:fld>
            <a:endParaRPr lang="sv-SE" altLang="sv-SE"/>
          </a:p>
        </p:txBody>
      </p:sp>
    </p:spTree>
    <p:extLst>
      <p:ext uri="{BB962C8B-B14F-4D97-AF65-F5344CB8AC3E}">
        <p14:creationId xmlns:p14="http://schemas.microsoft.com/office/powerpoint/2010/main" val="18693943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solidFill>
                  <a:srgbClr val="5B9BD5"/>
                </a:solidFill>
                <a:effectLst/>
                <a:latin typeface="Calibri" panose="020F0502020204030204" pitchFamily="34" charset="0"/>
              </a:rPr>
              <a:t>Historik</a:t>
            </a:r>
          </a:p>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Tidigare händelser där lägesbild varit bristande</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Att förstå vikten av resurs som jobbar med lägesbild där kartan är central</a:t>
            </a:r>
          </a:p>
          <a:p>
            <a:pPr marL="0" marR="0">
              <a:spcBef>
                <a:spcPts val="0"/>
              </a:spcBef>
              <a:spcAft>
                <a:spcPts val="0"/>
              </a:spcAft>
            </a:pPr>
            <a:r>
              <a:rPr lang="sv-SE" sz="1800" b="1" dirty="0">
                <a:effectLst/>
                <a:latin typeface="Calibri" panose="020F0502020204030204" pitchFamily="34" charset="0"/>
              </a:rPr>
              <a:t>Tidsåtgång (ca)</a:t>
            </a:r>
            <a:r>
              <a:rPr lang="sv-SE" sz="1800" dirty="0">
                <a:effectLst/>
                <a:latin typeface="Calibri" panose="020F0502020204030204" pitchFamily="34" charset="0"/>
              </a:rPr>
              <a:t>: 5-10 min</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Presentation av händelserna, Salabranden, Kårböle, Åsenhöga</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Referera till utredningar som påvisat brist på kartstöd i ovanstående händelser</a:t>
            </a:r>
          </a:p>
          <a:p>
            <a:endParaRPr lang="sv-SE" dirty="0"/>
          </a:p>
          <a:p>
            <a:r>
              <a:rPr lang="sv-SE" dirty="0"/>
              <a:t>2014 – Uppvaknande</a:t>
            </a:r>
          </a:p>
          <a:p>
            <a:r>
              <a:rPr lang="sv-SE" dirty="0"/>
              <a:t>	kasst kartstöd</a:t>
            </a:r>
          </a:p>
          <a:p>
            <a:r>
              <a:rPr lang="sv-SE" dirty="0"/>
              <a:t>	problem mellan aktörer och lägesbild, koordinatsystem, handhavandefel etc.</a:t>
            </a:r>
          </a:p>
          <a:p>
            <a:r>
              <a:rPr lang="sv-SE" dirty="0"/>
              <a:t>	utredningar påpekar detta tydligt</a:t>
            </a:r>
          </a:p>
          <a:p>
            <a:r>
              <a:rPr lang="sv-SE" dirty="0"/>
              <a:t>2018 – Fungerande Geocell (LM)</a:t>
            </a:r>
          </a:p>
          <a:p>
            <a:r>
              <a:rPr lang="sv-SE" dirty="0"/>
              <a:t>	dock isolerad</a:t>
            </a:r>
          </a:p>
          <a:p>
            <a:r>
              <a:rPr lang="sv-SE" dirty="0"/>
              <a:t>	endast i en av bränderna</a:t>
            </a:r>
          </a:p>
          <a:p>
            <a:r>
              <a:rPr lang="sv-SE" dirty="0"/>
              <a:t>	fortfarande svårt med överblick och angränsande händelser/bränder</a:t>
            </a:r>
          </a:p>
          <a:p>
            <a:r>
              <a:rPr lang="sv-SE" dirty="0"/>
              <a:t>2019 – Jönköping hjälpte till i stab i fält och arbetade med en första version av BrandGIS uppkopplad mot servrar</a:t>
            </a:r>
          </a:p>
          <a:p>
            <a:r>
              <a:rPr lang="sv-SE" dirty="0"/>
              <a:t>2021 – Integrera GIS identifierade att det generellt inom krisberedskapen behövs:</a:t>
            </a:r>
          </a:p>
          <a:p>
            <a:pPr lvl="1" fontAlgn="ctr">
              <a:spcBef>
                <a:spcPts val="0"/>
              </a:spcBef>
              <a:spcAft>
                <a:spcPts val="0"/>
              </a:spcAft>
              <a:buFont typeface="Arial" panose="020B0604020202020204" pitchFamily="34" charset="0"/>
              <a:buNone/>
            </a:pPr>
            <a:r>
              <a:rPr lang="sv-SE" sz="3200" b="1" u="sng" kern="0" dirty="0">
                <a:latin typeface="Calibri" panose="020F0502020204030204" pitchFamily="34" charset="0"/>
              </a:rPr>
              <a:t>Verktyg</a:t>
            </a:r>
            <a:r>
              <a:rPr lang="sv-SE" sz="3200" kern="0" dirty="0">
                <a:latin typeface="Calibri" panose="020F0502020204030204" pitchFamily="34" charset="0"/>
              </a:rPr>
              <a:t> </a:t>
            </a:r>
          </a:p>
          <a:p>
            <a:pPr lvl="1" fontAlgn="ctr">
              <a:spcBef>
                <a:spcPts val="0"/>
              </a:spcBef>
            </a:pPr>
            <a:r>
              <a:rPr lang="sv-SE" sz="2800" kern="0" dirty="0">
                <a:latin typeface="Calibri" panose="020F0502020204030204" pitchFamily="34" charset="0"/>
              </a:rPr>
              <a:t>	för att överbrygga glappet mellan informationsbehoven och GIS-lösningarna. </a:t>
            </a:r>
          </a:p>
          <a:p>
            <a:pPr lvl="1" fontAlgn="ctr">
              <a:spcBef>
                <a:spcPts val="0"/>
              </a:spcBef>
            </a:pPr>
            <a:r>
              <a:rPr lang="sv-SE" sz="2800" b="1" kern="0" dirty="0">
                <a:latin typeface="Calibri" panose="020F0502020204030204" pitchFamily="34" charset="0"/>
              </a:rPr>
              <a:t>	Ett första steg är att identifiera delmoment i det förberedande arbetet och konkreta verktyg i det operativa.</a:t>
            </a:r>
          </a:p>
          <a:p>
            <a:pPr lvl="1" fontAlgn="ctr">
              <a:spcBef>
                <a:spcPts val="0"/>
              </a:spcBef>
            </a:pPr>
            <a:r>
              <a:rPr lang="sv-SE" sz="3200" kern="0" dirty="0">
                <a:latin typeface="Calibri" panose="020F0502020204030204" pitchFamily="34" charset="0"/>
              </a:rPr>
              <a:t>En</a:t>
            </a:r>
            <a:r>
              <a:rPr lang="sv-SE" sz="3200" b="1" kern="0" dirty="0">
                <a:latin typeface="Calibri" panose="020F0502020204030204" pitchFamily="34" charset="0"/>
              </a:rPr>
              <a:t> </a:t>
            </a:r>
            <a:r>
              <a:rPr lang="sv-SE" sz="3200" b="1" u="sng" kern="0" dirty="0">
                <a:latin typeface="Calibri" panose="020F0502020204030204" pitchFamily="34" charset="0"/>
              </a:rPr>
              <a:t>strukturerad samverkan</a:t>
            </a:r>
          </a:p>
          <a:p>
            <a:pPr lvl="1" fontAlgn="ctr">
              <a:spcBef>
                <a:spcPts val="0"/>
              </a:spcBef>
            </a:pPr>
            <a:r>
              <a:rPr lang="sv-SE" sz="2800" b="1" kern="0" dirty="0">
                <a:latin typeface="Calibri" panose="020F0502020204030204" pitchFamily="34" charset="0"/>
              </a:rPr>
              <a:t>	där former är framtagna, metoder identifierade och mallar utarbetade</a:t>
            </a:r>
            <a:r>
              <a:rPr lang="sv-SE" sz="2800" kern="0" dirty="0">
                <a:latin typeface="Calibri" panose="020F0502020204030204" pitchFamily="34" charset="0"/>
              </a:rPr>
              <a:t> för att maximalt nyttja geodata och kartor inom krisberedskap.</a:t>
            </a:r>
            <a:endParaRPr lang="sv-SE" sz="2800" dirty="0"/>
          </a:p>
          <a:p>
            <a:r>
              <a:rPr lang="sv-SE" dirty="0"/>
              <a:t>2022 – Projektansökan med bifall</a:t>
            </a:r>
          </a:p>
        </p:txBody>
      </p:sp>
      <p:sp>
        <p:nvSpPr>
          <p:cNvPr id="4" name="Platshållare för bildnummer 3"/>
          <p:cNvSpPr>
            <a:spLocks noGrp="1"/>
          </p:cNvSpPr>
          <p:nvPr>
            <p:ph type="sldNum" sz="quarter" idx="5"/>
          </p:nvPr>
        </p:nvSpPr>
        <p:spPr/>
        <p:txBody>
          <a:bodyPr/>
          <a:lstStyle/>
          <a:p>
            <a:fld id="{12CFAF23-E6EC-4C20-9DDC-4AB658A1C243}" type="slidenum">
              <a:rPr lang="sv-SE" smtClean="0"/>
              <a:t>6</a:t>
            </a:fld>
            <a:endParaRPr lang="sv-SE"/>
          </a:p>
        </p:txBody>
      </p:sp>
    </p:spTree>
    <p:extLst>
      <p:ext uri="{BB962C8B-B14F-4D97-AF65-F5344CB8AC3E}">
        <p14:creationId xmlns:p14="http://schemas.microsoft.com/office/powerpoint/2010/main" val="160060659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H</a:t>
            </a:r>
          </a:p>
          <a:p>
            <a:r>
              <a:rPr lang="sv-SE" dirty="0"/>
              <a:t>Mobil ledningsplats kommer att finnas från </a:t>
            </a:r>
            <a:r>
              <a:rPr lang="sv-SE" dirty="0" err="1"/>
              <a:t>lst</a:t>
            </a:r>
            <a:r>
              <a:rPr lang="sv-SE" dirty="0"/>
              <a:t>! (Ej i Södermanland va?)</a:t>
            </a:r>
          </a:p>
          <a:p>
            <a:endParaRPr lang="sv-SE" dirty="0"/>
          </a:p>
        </p:txBody>
      </p:sp>
      <p:sp>
        <p:nvSpPr>
          <p:cNvPr id="4" name="Platshållare för bildnummer 3"/>
          <p:cNvSpPr>
            <a:spLocks noGrp="1"/>
          </p:cNvSpPr>
          <p:nvPr>
            <p:ph type="sldNum" sz="quarter" idx="5"/>
          </p:nvPr>
        </p:nvSpPr>
        <p:spPr/>
        <p:txBody>
          <a:bodyPr/>
          <a:lstStyle/>
          <a:p>
            <a:pPr>
              <a:defRPr/>
            </a:pPr>
            <a:fld id="{60CAA5E3-DC47-43E3-8043-982F1BB4EF24}" type="slidenum">
              <a:rPr lang="sv-SE" altLang="sv-SE" smtClean="0"/>
              <a:pPr>
                <a:defRPr/>
              </a:pPr>
              <a:t>60</a:t>
            </a:fld>
            <a:endParaRPr lang="sv-SE" altLang="sv-SE"/>
          </a:p>
        </p:txBody>
      </p:sp>
    </p:spTree>
    <p:extLst>
      <p:ext uri="{BB962C8B-B14F-4D97-AF65-F5344CB8AC3E}">
        <p14:creationId xmlns:p14="http://schemas.microsoft.com/office/powerpoint/2010/main" val="21290509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solidFill>
                  <a:srgbClr val="5B9BD5"/>
                </a:solidFill>
                <a:effectLst/>
                <a:latin typeface="Calibri" panose="020F0502020204030204" pitchFamily="34" charset="0"/>
              </a:rPr>
              <a:t>Dokumentation och </a:t>
            </a:r>
            <a:r>
              <a:rPr lang="sv-SE" sz="1800" b="1" dirty="0" err="1">
                <a:solidFill>
                  <a:srgbClr val="5B9BD5"/>
                </a:solidFill>
                <a:effectLst/>
                <a:latin typeface="Calibri" panose="020F0502020204030204" pitchFamily="34" charset="0"/>
              </a:rPr>
              <a:t>versionering</a:t>
            </a:r>
            <a:endParaRPr lang="sv-SE" sz="1800" b="1" dirty="0">
              <a:solidFill>
                <a:srgbClr val="5B9BD5"/>
              </a:solidFill>
              <a:effectLst/>
              <a:latin typeface="Calibri" panose="020F0502020204030204" pitchFamily="34" charset="0"/>
            </a:endParaRPr>
          </a:p>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Hur man dokumenterar jobb, beslut och versioner av geodata och slutprodukter</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Få ordning, effektivitet och repeterbarhet i en händelse. Stabshygien.</a:t>
            </a:r>
          </a:p>
          <a:p>
            <a:pPr marL="0" marR="0">
              <a:spcBef>
                <a:spcPts val="0"/>
              </a:spcBef>
              <a:spcAft>
                <a:spcPts val="0"/>
              </a:spcAft>
            </a:pPr>
            <a:r>
              <a:rPr lang="sv-SE" sz="1800" b="1" dirty="0">
                <a:effectLst/>
                <a:latin typeface="Calibri" panose="020F0502020204030204" pitchFamily="34" charset="0"/>
              </a:rPr>
              <a:t>Tidsåtgång (ca)</a:t>
            </a:r>
            <a:r>
              <a:rPr lang="sv-SE" sz="1800" dirty="0">
                <a:effectLst/>
                <a:latin typeface="Calibri" panose="020F0502020204030204" pitchFamily="34" charset="0"/>
              </a:rPr>
              <a:t>: 10-15 min</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Listor, loggar, nomenklatur på filer och struktur i mappar</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Ska kunna överlämnas till en person du inte känner. Varje tidsbesparande mikrobeslut behöver loggas, för att inte efterföljande resurser ska göra fel eller tappa tid. Kan de på 5 minuter läsa in sig på vad som gäller så blir överlämning mycket smidigare.</a:t>
            </a:r>
          </a:p>
          <a:p>
            <a:pPr marL="0" indent="0">
              <a:buNone/>
            </a:pPr>
            <a:endParaRPr lang="sv-SE" dirty="0"/>
          </a:p>
          <a:p>
            <a:pPr marL="0" indent="0">
              <a:buNone/>
            </a:pPr>
            <a:r>
              <a:rPr lang="sv-SE" dirty="0"/>
              <a:t>Foto Lars </a:t>
            </a:r>
            <a:r>
              <a:rPr lang="sv-SE" dirty="0" err="1"/>
              <a:t>Brånn</a:t>
            </a:r>
            <a:r>
              <a:rPr lang="sv-SE" dirty="0"/>
              <a:t>. Bild av hur karthanteringen fungerade i Ljusdal innan geocellen kom till platsen.</a:t>
            </a:r>
          </a:p>
        </p:txBody>
      </p:sp>
      <p:sp>
        <p:nvSpPr>
          <p:cNvPr id="4" name="Platshållare för bildnummer 3"/>
          <p:cNvSpPr>
            <a:spLocks noGrp="1"/>
          </p:cNvSpPr>
          <p:nvPr>
            <p:ph type="sldNum" sz="quarter" idx="5"/>
          </p:nvPr>
        </p:nvSpPr>
        <p:spPr/>
        <p:txBody>
          <a:bodyPr/>
          <a:lstStyle/>
          <a:p>
            <a:fld id="{88B5BDE0-2AF4-4B7F-B8A9-D7264DA66EE4}" type="slidenum">
              <a:rPr lang="sv-SE" smtClean="0"/>
              <a:t>61</a:t>
            </a:fld>
            <a:endParaRPr lang="sv-SE"/>
          </a:p>
        </p:txBody>
      </p:sp>
    </p:spTree>
    <p:extLst>
      <p:ext uri="{BB962C8B-B14F-4D97-AF65-F5344CB8AC3E}">
        <p14:creationId xmlns:p14="http://schemas.microsoft.com/office/powerpoint/2010/main" val="22904524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900" dirty="0">
                <a:latin typeface="Calibri" panose="020F0502020204030204" pitchFamily="34" charset="0"/>
                <a:ea typeface="Times New Roman" panose="02020603050405020304" pitchFamily="18" charset="0"/>
                <a:cs typeface="Times New Roman" panose="02020603050405020304" pitchFamily="18" charset="0"/>
              </a:rPr>
              <a:t>Dokumentera ditt arbete! Det är gärna något man hoppar över, men i en händelse så sker väldigt många mikrobeslut som man i efterhand undrar varför de skett. Det kan vara alltifrån detaljer i karta, eller varför man pratar med X för att få Y. För att underlätta överlämning och förstå varför saker är som det är så är den enda lösningen att dokumentera detta. </a:t>
            </a:r>
            <a:br>
              <a:rPr lang="sv-SE" sz="1900" dirty="0">
                <a:latin typeface="Calibri" panose="020F0502020204030204" pitchFamily="34" charset="0"/>
                <a:ea typeface="Times New Roman" panose="02020603050405020304" pitchFamily="18" charset="0"/>
                <a:cs typeface="Times New Roman" panose="02020603050405020304" pitchFamily="18" charset="0"/>
              </a:rPr>
            </a:br>
            <a:br>
              <a:rPr lang="sv-SE" sz="1900" dirty="0">
                <a:latin typeface="Calibri" panose="020F0502020204030204" pitchFamily="34" charset="0"/>
                <a:ea typeface="Times New Roman" panose="02020603050405020304" pitchFamily="18" charset="0"/>
                <a:cs typeface="Times New Roman" panose="02020603050405020304" pitchFamily="18" charset="0"/>
              </a:rPr>
            </a:br>
            <a:r>
              <a:rPr lang="sv-SE" sz="1900" dirty="0">
                <a:latin typeface="Calibri" panose="020F0502020204030204" pitchFamily="34" charset="0"/>
                <a:ea typeface="Times New Roman" panose="02020603050405020304" pitchFamily="18" charset="0"/>
                <a:cs typeface="Times New Roman" panose="02020603050405020304" pitchFamily="18" charset="0"/>
              </a:rPr>
              <a:t>Det finns en flik i stöddokumentet för detta under mappen _Gemensamt: </a:t>
            </a:r>
            <a:r>
              <a:rPr lang="sv-SE" sz="1900" b="1" dirty="0" err="1">
                <a:latin typeface="Calibri" panose="020F0502020204030204" pitchFamily="34" charset="0"/>
                <a:ea typeface="Times New Roman" panose="02020603050405020304" pitchFamily="18" charset="0"/>
                <a:cs typeface="Times New Roman" panose="02020603050405020304" pitchFamily="18" charset="0"/>
              </a:rPr>
              <a:t>Loggfil_instruktioner</a:t>
            </a:r>
            <a:r>
              <a:rPr lang="sv-SE" sz="1900" b="1" dirty="0">
                <a:latin typeface="Calibri" panose="020F0502020204030204" pitchFamily="34" charset="0"/>
                <a:ea typeface="Times New Roman" panose="02020603050405020304" pitchFamily="18" charset="0"/>
                <a:cs typeface="Times New Roman" panose="02020603050405020304" pitchFamily="18" charset="0"/>
              </a:rPr>
              <a:t> BrandGIS.xlsx</a:t>
            </a:r>
            <a:endParaRPr lang="sv-SE" sz="1900" dirty="0">
              <a:latin typeface="Calibri" panose="020F0502020204030204" pitchFamily="34" charset="0"/>
              <a:ea typeface="Times New Roman" panose="02020603050405020304" pitchFamily="18" charset="0"/>
              <a:cs typeface="Times New Roman" panose="02020603050405020304" pitchFamily="18" charset="0"/>
            </a:endParaRPr>
          </a:p>
          <a:p>
            <a:endParaRPr lang="sv-SE" dirty="0"/>
          </a:p>
          <a:p>
            <a:r>
              <a:rPr lang="sv-SE" dirty="0"/>
              <a:t>2. Logg/förteckning över de produkter du producerar – hålla ordning!</a:t>
            </a:r>
          </a:p>
          <a:p>
            <a:endParaRPr lang="sv-SE" dirty="0"/>
          </a:p>
          <a:p>
            <a:r>
              <a:rPr lang="sv-SE" dirty="0"/>
              <a:t>3. </a:t>
            </a:r>
            <a:r>
              <a:rPr lang="sv-SE" dirty="0" err="1"/>
              <a:t>Versionering</a:t>
            </a:r>
            <a:r>
              <a:rPr lang="sv-SE" dirty="0"/>
              <a:t> och uppmärkning/namnsättning!</a:t>
            </a:r>
            <a:br>
              <a:rPr lang="sv-SE" dirty="0"/>
            </a:br>
            <a:r>
              <a:rPr lang="sv-SE" dirty="0"/>
              <a:t>Enhetligt system!</a:t>
            </a:r>
          </a:p>
          <a:p>
            <a:r>
              <a:rPr lang="sv-SE" dirty="0"/>
              <a:t>Döp filer och märk upp layouterna</a:t>
            </a:r>
          </a:p>
          <a:p>
            <a:r>
              <a:rPr lang="sv-SE" dirty="0"/>
              <a:t>Förslag på standard i handledning och </a:t>
            </a:r>
            <a:r>
              <a:rPr lang="sv-SE" dirty="0" err="1"/>
              <a:t>loggfil</a:t>
            </a:r>
            <a:r>
              <a:rPr lang="sv-SE" dirty="0"/>
              <a:t> – följ gärna det och anpassa efterhand. Bra att ha något att börja med</a:t>
            </a:r>
          </a:p>
        </p:txBody>
      </p:sp>
      <p:sp>
        <p:nvSpPr>
          <p:cNvPr id="4" name="Platshållare för bildnummer 3"/>
          <p:cNvSpPr>
            <a:spLocks noGrp="1"/>
          </p:cNvSpPr>
          <p:nvPr>
            <p:ph type="sldNum" sz="quarter" idx="5"/>
          </p:nvPr>
        </p:nvSpPr>
        <p:spPr/>
        <p:txBody>
          <a:bodyPr/>
          <a:lstStyle/>
          <a:p>
            <a:fld id="{88B5BDE0-2AF4-4B7F-B8A9-D7264DA66EE4}" type="slidenum">
              <a:rPr lang="sv-SE" smtClean="0"/>
              <a:t>62</a:t>
            </a:fld>
            <a:endParaRPr lang="sv-SE"/>
          </a:p>
        </p:txBody>
      </p:sp>
    </p:spTree>
    <p:extLst>
      <p:ext uri="{BB962C8B-B14F-4D97-AF65-F5344CB8AC3E}">
        <p14:creationId xmlns:p14="http://schemas.microsoft.com/office/powerpoint/2010/main" val="7998076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2. Logg/förteckning över de produkter du producerar – hålla ordning!</a:t>
            </a:r>
          </a:p>
          <a:p>
            <a:endParaRPr lang="sv-SE" dirty="0"/>
          </a:p>
          <a:p>
            <a:r>
              <a:rPr lang="sv-SE" dirty="0"/>
              <a:t>3. </a:t>
            </a:r>
            <a:r>
              <a:rPr lang="sv-SE" dirty="0" err="1"/>
              <a:t>Versionering</a:t>
            </a:r>
            <a:r>
              <a:rPr lang="sv-SE" dirty="0"/>
              <a:t> och uppmärkning/namnsättning!</a:t>
            </a:r>
            <a:br>
              <a:rPr lang="sv-SE" dirty="0"/>
            </a:br>
            <a:r>
              <a:rPr lang="sv-SE" dirty="0"/>
              <a:t>Enhetligt system!</a:t>
            </a:r>
          </a:p>
          <a:p>
            <a:r>
              <a:rPr lang="sv-SE" dirty="0"/>
              <a:t>Döp filer och märk upp layouterna</a:t>
            </a:r>
          </a:p>
          <a:p>
            <a:r>
              <a:rPr lang="sv-SE" dirty="0"/>
              <a:t>Förslag på standard i handledning och </a:t>
            </a:r>
            <a:r>
              <a:rPr lang="sv-SE" dirty="0" err="1"/>
              <a:t>loggfil</a:t>
            </a:r>
            <a:r>
              <a:rPr lang="sv-SE" dirty="0"/>
              <a:t> – följ gärna det och anpassa efterhand. Bra att ha något att börja med</a:t>
            </a:r>
          </a:p>
        </p:txBody>
      </p:sp>
      <p:sp>
        <p:nvSpPr>
          <p:cNvPr id="4" name="Platshållare för bildnummer 3"/>
          <p:cNvSpPr>
            <a:spLocks noGrp="1"/>
          </p:cNvSpPr>
          <p:nvPr>
            <p:ph type="sldNum" sz="quarter" idx="5"/>
          </p:nvPr>
        </p:nvSpPr>
        <p:spPr/>
        <p:txBody>
          <a:bodyPr/>
          <a:lstStyle/>
          <a:p>
            <a:fld id="{88B5BDE0-2AF4-4B7F-B8A9-D7264DA66EE4}" type="slidenum">
              <a:rPr lang="sv-SE" smtClean="0"/>
              <a:t>63</a:t>
            </a:fld>
            <a:endParaRPr lang="sv-SE"/>
          </a:p>
        </p:txBody>
      </p:sp>
    </p:spTree>
    <p:extLst>
      <p:ext uri="{BB962C8B-B14F-4D97-AF65-F5344CB8AC3E}">
        <p14:creationId xmlns:p14="http://schemas.microsoft.com/office/powerpoint/2010/main" val="17379326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Finns guide i paketet</a:t>
            </a:r>
          </a:p>
          <a:p>
            <a:endParaRPr lang="sv-SE" dirty="0"/>
          </a:p>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64</a:t>
            </a:fld>
            <a:endParaRPr lang="sv-SE"/>
          </a:p>
        </p:txBody>
      </p:sp>
    </p:spTree>
    <p:extLst>
      <p:ext uri="{BB962C8B-B14F-4D97-AF65-F5344CB8AC3E}">
        <p14:creationId xmlns:p14="http://schemas.microsoft.com/office/powerpoint/2010/main" val="328442467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Med inspel från </a:t>
            </a:r>
            <a:r>
              <a:rPr lang="sv-SE" dirty="0" err="1"/>
              <a:t>Rtj</a:t>
            </a:r>
            <a:endParaRPr lang="sv-SE" dirty="0"/>
          </a:p>
          <a:p>
            <a:r>
              <a:rPr lang="sv-SE" dirty="0"/>
              <a:t>Att komma som GIS-resurs i en brand kan vara tillräckligt stressande och nytt bara när det kommer till själva GIS-momenten. Lägger vi därutöver till alla termer som finns i stab och bland brandmännen så finns det risk att vi missar viktig information. Hur kommer vi åt det? Jo, genom att nosa lite på de begrepp som vi kan stöta på. </a:t>
            </a:r>
          </a:p>
        </p:txBody>
      </p:sp>
      <p:sp>
        <p:nvSpPr>
          <p:cNvPr id="4" name="Platshållare för bildnummer 3"/>
          <p:cNvSpPr>
            <a:spLocks noGrp="1"/>
          </p:cNvSpPr>
          <p:nvPr>
            <p:ph type="sldNum" sz="quarter" idx="5"/>
          </p:nvPr>
        </p:nvSpPr>
        <p:spPr/>
        <p:txBody>
          <a:bodyPr/>
          <a:lstStyle/>
          <a:p>
            <a:fld id="{88B5BDE0-2AF4-4B7F-B8A9-D7264DA66EE4}" type="slidenum">
              <a:rPr lang="sv-SE" smtClean="0"/>
              <a:t>65</a:t>
            </a:fld>
            <a:endParaRPr lang="sv-SE"/>
          </a:p>
        </p:txBody>
      </p:sp>
    </p:spTree>
    <p:extLst>
      <p:ext uri="{BB962C8B-B14F-4D97-AF65-F5344CB8AC3E}">
        <p14:creationId xmlns:p14="http://schemas.microsoft.com/office/powerpoint/2010/main" val="426754887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Nu kommer vi prata mer tekniskt kring själva resurspaketet</a:t>
            </a:r>
          </a:p>
          <a:p>
            <a:pPr marL="236921" indent="-236921">
              <a:buAutoNum type="arabicPeriod"/>
            </a:pPr>
            <a:r>
              <a:rPr lang="sv-SE" dirty="0"/>
              <a:t>Fortsätter att berätta och visa, så ska vi ta upp våra datorer och börja jobba i det mer praktiskt efter lunch</a:t>
            </a:r>
          </a:p>
          <a:p>
            <a:pPr marL="236921" indent="-236921">
              <a:buAutoNum type="arabicPeriod"/>
            </a:pPr>
            <a:r>
              <a:rPr lang="sv-SE" dirty="0"/>
              <a:t>Vi ska börja i änden med symboler!</a:t>
            </a:r>
          </a:p>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66</a:t>
            </a:fld>
            <a:endParaRPr lang="sv-SE"/>
          </a:p>
        </p:txBody>
      </p:sp>
    </p:spTree>
    <p:extLst>
      <p:ext uri="{BB962C8B-B14F-4D97-AF65-F5344CB8AC3E}">
        <p14:creationId xmlns:p14="http://schemas.microsoft.com/office/powerpoint/2010/main" val="33648384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solidFill>
                  <a:srgbClr val="5B9BD5"/>
                </a:solidFill>
                <a:effectLst/>
                <a:latin typeface="Calibri" panose="020F0502020204030204" pitchFamily="34" charset="0"/>
              </a:rPr>
              <a:t>Uppstart</a:t>
            </a:r>
          </a:p>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Hur gör man för att vara förbered tekniskt i GIS-projekten</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Förberedelser och uppmärksamma tekniska problem men installation, plugin, </a:t>
            </a:r>
            <a:r>
              <a:rPr lang="sv-SE" sz="1800" dirty="0" err="1">
                <a:effectLst/>
                <a:latin typeface="Calibri" panose="020F0502020204030204" pitchFamily="34" charset="0"/>
              </a:rPr>
              <a:t>symbologier</a:t>
            </a:r>
            <a:r>
              <a:rPr lang="sv-SE" sz="1800" dirty="0">
                <a:effectLst/>
                <a:latin typeface="Calibri" panose="020F0502020204030204" pitchFamily="34" charset="0"/>
              </a:rPr>
              <a:t> etc.</a:t>
            </a:r>
          </a:p>
          <a:p>
            <a:pPr marL="0" marR="0">
              <a:spcBef>
                <a:spcPts val="0"/>
              </a:spcBef>
              <a:spcAft>
                <a:spcPts val="0"/>
              </a:spcAft>
            </a:pPr>
            <a:r>
              <a:rPr lang="sv-SE" sz="1800" b="1" dirty="0">
                <a:effectLst/>
                <a:latin typeface="Calibri" panose="020F0502020204030204" pitchFamily="34" charset="0"/>
              </a:rPr>
              <a:t>Tidsåtgång (ca)</a:t>
            </a:r>
            <a:r>
              <a:rPr lang="sv-SE" sz="1800" dirty="0">
                <a:effectLst/>
                <a:latin typeface="Calibri" panose="020F0502020204030204" pitchFamily="34" charset="0"/>
              </a:rPr>
              <a:t>: 5 min</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Teoretisk gå igenom steg och sedan låta personerna utföra det samma.</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Alla måste komma i mål för framförallt de inledande stegen, annars tappar man den resursen för resten av övningen.</a:t>
            </a:r>
          </a:p>
          <a:p>
            <a:pPr marL="236921" indent="-236921">
              <a:buAutoNum type="arabicPeriod"/>
            </a:pP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67</a:t>
            </a:fld>
            <a:endParaRPr lang="sv-SE"/>
          </a:p>
        </p:txBody>
      </p:sp>
    </p:spTree>
    <p:extLst>
      <p:ext uri="{BB962C8B-B14F-4D97-AF65-F5344CB8AC3E}">
        <p14:creationId xmlns:p14="http://schemas.microsoft.com/office/powerpoint/2010/main" val="247513965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296151" indent="-296151">
              <a:buFont typeface="Arial" panose="020B0604020202020204" pitchFamily="34" charset="0"/>
              <a:buChar char="•"/>
            </a:pPr>
            <a:r>
              <a:rPr lang="sv-SE" dirty="0"/>
              <a:t>Loggbok</a:t>
            </a:r>
          </a:p>
          <a:p>
            <a:pPr marL="296151" indent="-296151">
              <a:buFont typeface="Arial" panose="020B0604020202020204" pitchFamily="34" charset="0"/>
              <a:buChar char="•"/>
            </a:pPr>
            <a:r>
              <a:rPr lang="sv-SE" dirty="0"/>
              <a:t>Handledning</a:t>
            </a:r>
          </a:p>
          <a:p>
            <a:pPr marL="296151" indent="-296151">
              <a:buFont typeface="Arial" panose="020B0604020202020204" pitchFamily="34" charset="0"/>
              <a:buChar char="•"/>
            </a:pPr>
            <a:r>
              <a:rPr lang="sv-SE" dirty="0"/>
              <a:t>(SVG-filer som används av båda programmen)</a:t>
            </a:r>
          </a:p>
        </p:txBody>
      </p:sp>
      <p:sp>
        <p:nvSpPr>
          <p:cNvPr id="4" name="Platshållare för bildnummer 3"/>
          <p:cNvSpPr>
            <a:spLocks noGrp="1"/>
          </p:cNvSpPr>
          <p:nvPr>
            <p:ph type="sldNum" sz="quarter" idx="5"/>
          </p:nvPr>
        </p:nvSpPr>
        <p:spPr/>
        <p:txBody>
          <a:bodyPr/>
          <a:lstStyle/>
          <a:p>
            <a:fld id="{12CFAF23-E6EC-4C20-9DDC-4AB658A1C243}" type="slidenum">
              <a:rPr lang="sv-SE" smtClean="0"/>
              <a:t>68</a:t>
            </a:fld>
            <a:endParaRPr lang="sv-SE"/>
          </a:p>
        </p:txBody>
      </p:sp>
    </p:spTree>
    <p:extLst>
      <p:ext uri="{BB962C8B-B14F-4D97-AF65-F5344CB8AC3E}">
        <p14:creationId xmlns:p14="http://schemas.microsoft.com/office/powerpoint/2010/main" val="78795381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88B5BDE0-2AF4-4B7F-B8A9-D7264DA66EE4}" type="slidenum">
              <a:rPr lang="sv-SE" smtClean="0"/>
              <a:t>69</a:t>
            </a:fld>
            <a:endParaRPr lang="sv-SE"/>
          </a:p>
        </p:txBody>
      </p:sp>
    </p:spTree>
    <p:extLst>
      <p:ext uri="{BB962C8B-B14F-4D97-AF65-F5344CB8AC3E}">
        <p14:creationId xmlns:p14="http://schemas.microsoft.com/office/powerpoint/2010/main" val="3728060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2014 – LST inblandade efter några dagar och samordnat kartstöd var efter en vecka och kartorna var väldigt grova och inte så operativa</a:t>
            </a:r>
          </a:p>
          <a:p>
            <a:endParaRPr lang="sv-SE" dirty="0"/>
          </a:p>
          <a:p>
            <a:r>
              <a:rPr lang="sv-SE" dirty="0"/>
              <a:t>2019 – Åsenhöga – </a:t>
            </a:r>
            <a:r>
              <a:rPr lang="sv-SE" dirty="0" err="1"/>
              <a:t>LstF</a:t>
            </a:r>
            <a:r>
              <a:rPr lang="sv-SE" dirty="0"/>
              <a:t> i yttre stab med kartstöd</a:t>
            </a:r>
          </a:p>
          <a:p>
            <a:endParaRPr lang="sv-SE" dirty="0"/>
          </a:p>
          <a:p>
            <a:r>
              <a:rPr lang="sv-SE" dirty="0"/>
              <a:t>Sammanfattningsvis: </a:t>
            </a:r>
          </a:p>
          <a:p>
            <a:r>
              <a:rPr lang="sv-SE" dirty="0"/>
              <a:t>Utredningar påpekar tydlig brist på kartstöd och geografiska lägesbilder vilket har varit problematiskt</a:t>
            </a:r>
          </a:p>
          <a:p>
            <a:r>
              <a:rPr lang="sv-SE" dirty="0"/>
              <a:t>När kartstöd funnits har det poängterats som mycket betydelsefullt</a:t>
            </a:r>
          </a:p>
          <a:p>
            <a:endParaRPr lang="sv-SE" dirty="0"/>
          </a:p>
          <a:p>
            <a:endParaRPr lang="sv-SE" dirty="0"/>
          </a:p>
          <a:p>
            <a:r>
              <a:rPr lang="sv-SE" dirty="0"/>
              <a:t>Denna text handlar om 2014</a:t>
            </a:r>
          </a:p>
          <a:p>
            <a:r>
              <a:rPr lang="sv-SE" dirty="0"/>
              <a:t>Under brandens hela första vecka saknades gemensamt kartstöd och lägesbild.</a:t>
            </a:r>
          </a:p>
          <a:p>
            <a:r>
              <a:rPr lang="sv-SE" dirty="0"/>
              <a:t>När länsstyrelsen tog över samordningen fanns inga rutiner eller resurser för att samla in data i realtid och förmedla bland alla inblandade parter. Från helikopter och enheter på plats till sambandscentral.</a:t>
            </a:r>
          </a:p>
          <a:p>
            <a:r>
              <a:rPr lang="sv-SE" dirty="0"/>
              <a:t>Länsstyrelsernas GIS-samordnare fick hjälpa till på distans att skapa fixerade kartor av redan inaktuellt material såsom satellitbilder. (Västmanland var enda länet vid tillfället utan GIS-samordnare så IT fick hoppa in, mer än hälften var på semester)</a:t>
            </a:r>
          </a:p>
          <a:p>
            <a:r>
              <a:rPr lang="sv-SE" dirty="0"/>
              <a:t>Konsult kallades in och upprättade en demomiljö för att kunna samla in lägesbunden information i realtid i fält, såsom brandfront, slangdragningar, pumpar, avspärrningar </a:t>
            </a:r>
            <a:r>
              <a:rPr lang="sv-SE" dirty="0" err="1"/>
              <a:t>etc</a:t>
            </a:r>
            <a:r>
              <a:rPr lang="sv-SE" dirty="0"/>
              <a:t>…</a:t>
            </a:r>
          </a:p>
          <a:p>
            <a:r>
              <a:rPr lang="sv-SE" i="1" dirty="0"/>
              <a:t>Första brandbil åkte fel pga. felaktig ruttning av GPS</a:t>
            </a:r>
          </a:p>
          <a:p>
            <a:r>
              <a:rPr lang="sv-SE" i="1" dirty="0"/>
              <a:t>Helikopterinsats för räddning av 9 skogsarbetare försenades pga. olika </a:t>
            </a:r>
            <a:r>
              <a:rPr lang="sv-SE" i="1" dirty="0" err="1"/>
              <a:t>koordinatesystem</a:t>
            </a:r>
            <a:r>
              <a:rPr lang="sv-SE" i="1" dirty="0"/>
              <a:t> (FM SWEREF99, KB WGS84) </a:t>
            </a:r>
          </a:p>
          <a:p>
            <a:endParaRPr lang="sv-SE" dirty="0"/>
          </a:p>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7</a:t>
            </a:fld>
            <a:endParaRPr lang="sv-SE"/>
          </a:p>
        </p:txBody>
      </p:sp>
    </p:spTree>
    <p:extLst>
      <p:ext uri="{BB962C8B-B14F-4D97-AF65-F5344CB8AC3E}">
        <p14:creationId xmlns:p14="http://schemas.microsoft.com/office/powerpoint/2010/main" val="157204846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I denna version kan det vara så att sökvägen till </a:t>
            </a:r>
            <a:r>
              <a:rPr lang="sv-SE" dirty="0" err="1"/>
              <a:t>datat</a:t>
            </a:r>
            <a:r>
              <a:rPr lang="sv-SE" dirty="0"/>
              <a:t> blir för lång. Ni får se om det blir så för er, men det blev det för oss på </a:t>
            </a:r>
            <a:r>
              <a:rPr lang="sv-SE" dirty="0" err="1"/>
              <a:t>lst</a:t>
            </a:r>
            <a:r>
              <a:rPr lang="sv-SE" dirty="0"/>
              <a:t>. Detta ska naturligtvis åtgärdas igen… till nästa </a:t>
            </a:r>
            <a:r>
              <a:rPr lang="sv-SE" dirty="0" err="1"/>
              <a:t>verison</a:t>
            </a:r>
            <a:r>
              <a:rPr lang="sv-SE" dirty="0"/>
              <a:t>…</a:t>
            </a:r>
          </a:p>
        </p:txBody>
      </p:sp>
      <p:sp>
        <p:nvSpPr>
          <p:cNvPr id="4" name="Platshållare för bildnumm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8B5BDE0-2AF4-4B7F-B8A9-D7264DA66EE4}" type="slidenum">
              <a:rPr kumimoji="0" lang="sv-SE"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70</a:t>
            </a:fld>
            <a:endParaRPr kumimoji="0" lang="sv-SE"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04025923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a:t>
            </a:r>
          </a:p>
          <a:p>
            <a:pPr marL="236921" indent="-236921">
              <a:buAutoNum type="arabicPeriod"/>
            </a:pPr>
            <a:r>
              <a:rPr lang="sv-SE" dirty="0"/>
              <a:t>Det är nu det börjar skilja sig lite då</a:t>
            </a:r>
          </a:p>
          <a:p>
            <a:pPr marL="236921" indent="-236921">
              <a:buAutoNum type="arabicPeriod"/>
            </a:pPr>
            <a:r>
              <a:rPr lang="sv-SE" dirty="0"/>
              <a:t>Olika filformat men dags att öppna projektet (om ni inte redan gjort det)</a:t>
            </a:r>
          </a:p>
          <a:p>
            <a:pPr marL="236921" indent="-236921">
              <a:buAutoNum type="arabicPeriod"/>
            </a:pPr>
            <a:r>
              <a:rPr lang="sv-SE" dirty="0"/>
              <a:t>…kontrollera att alla får upp projektet &gt; ge lite tid &gt; gå vidare</a:t>
            </a:r>
          </a:p>
        </p:txBody>
      </p:sp>
      <p:sp>
        <p:nvSpPr>
          <p:cNvPr id="4" name="Platshållare för bildnumm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8B5BDE0-2AF4-4B7F-B8A9-D7264DA66EE4}" type="slidenum">
              <a:rPr kumimoji="0" lang="sv-SE"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71</a:t>
            </a:fld>
            <a:endParaRPr kumimoji="0" lang="sv-SE"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1725655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900" dirty="0">
                <a:latin typeface="Times New Roman" panose="02020603050405020304" pitchFamily="18" charset="0"/>
                <a:ea typeface="Calibri" panose="020F0502020204030204" pitchFamily="34" charset="0"/>
              </a:rPr>
              <a:t>1.      Spara dina </a:t>
            </a:r>
            <a:r>
              <a:rPr lang="sv-SE" sz="1900" b="1" dirty="0">
                <a:latin typeface="Times New Roman" panose="02020603050405020304" pitchFamily="18" charset="0"/>
                <a:ea typeface="Calibri" panose="020F0502020204030204" pitchFamily="34" charset="0"/>
              </a:rPr>
              <a:t>Edits</a:t>
            </a:r>
            <a:r>
              <a:rPr lang="sv-SE" sz="1900" dirty="0">
                <a:latin typeface="Times New Roman" panose="02020603050405020304" pitchFamily="18" charset="0"/>
                <a:ea typeface="Calibri" panose="020F0502020204030204" pitchFamily="34" charset="0"/>
              </a:rPr>
              <a:t> om du redan arbetat med geoobjekten och spara projektet.</a:t>
            </a:r>
            <a:br>
              <a:rPr lang="sv-SE" sz="1900" dirty="0">
                <a:latin typeface="Times New Roman" panose="02020603050405020304" pitchFamily="18" charset="0"/>
                <a:ea typeface="Calibri" panose="020F0502020204030204" pitchFamily="34" charset="0"/>
              </a:rPr>
            </a:br>
            <a:r>
              <a:rPr lang="sv-SE" sz="1900" dirty="0">
                <a:latin typeface="Times New Roman" panose="02020603050405020304" pitchFamily="18" charset="0"/>
                <a:ea typeface="Calibri" panose="020F0502020204030204" pitchFamily="34" charset="0"/>
              </a:rPr>
              <a:t>Om du inte gör detta kan du, precis som i alla </a:t>
            </a:r>
            <a:r>
              <a:rPr lang="sv-SE" sz="1900" b="1" dirty="0" err="1">
                <a:latin typeface="Times New Roman" panose="02020603050405020304" pitchFamily="18" charset="0"/>
                <a:ea typeface="Calibri" panose="020F0502020204030204" pitchFamily="34" charset="0"/>
              </a:rPr>
              <a:t>geoprocessing</a:t>
            </a:r>
            <a:r>
              <a:rPr lang="sv-SE" sz="1900" b="1" dirty="0">
                <a:latin typeface="Times New Roman" panose="02020603050405020304" pitchFamily="18" charset="0"/>
                <a:ea typeface="Calibri" panose="020F0502020204030204" pitchFamily="34" charset="0"/>
              </a:rPr>
              <a:t> </a:t>
            </a:r>
            <a:r>
              <a:rPr lang="sv-SE" sz="1900" b="1" dirty="0" err="1">
                <a:latin typeface="Times New Roman" panose="02020603050405020304" pitchFamily="18" charset="0"/>
                <a:ea typeface="Calibri" panose="020F0502020204030204" pitchFamily="34" charset="0"/>
              </a:rPr>
              <a:t>tools</a:t>
            </a:r>
            <a:r>
              <a:rPr lang="sv-SE" sz="1900" dirty="0">
                <a:latin typeface="Times New Roman" panose="02020603050405020304" pitchFamily="18" charset="0"/>
                <a:ea typeface="Calibri" panose="020F0502020204030204" pitchFamily="34" charset="0"/>
              </a:rPr>
              <a:t> få ett </a:t>
            </a:r>
            <a:r>
              <a:rPr lang="sv-SE" sz="1900" dirty="0" err="1">
                <a:latin typeface="Times New Roman" panose="02020603050405020304" pitchFamily="18" charset="0"/>
                <a:ea typeface="Calibri" panose="020F0502020204030204" pitchFamily="34" charset="0"/>
              </a:rPr>
              <a:t>error</a:t>
            </a:r>
            <a:r>
              <a:rPr lang="sv-SE" sz="1900" dirty="0">
                <a:latin typeface="Times New Roman" panose="02020603050405020304" pitchFamily="18" charset="0"/>
                <a:ea typeface="Calibri" panose="020F0502020204030204" pitchFamily="34" charset="0"/>
              </a:rPr>
              <a:t> som beror på att features i en feature Class är ”uppbundna i en annan process”.</a:t>
            </a:r>
            <a:r>
              <a:rPr lang="sv-SE" sz="1900" dirty="0">
                <a:solidFill>
                  <a:srgbClr val="000000"/>
                </a:solidFill>
                <a:latin typeface="Segoe UI" panose="020B0502040204020203" pitchFamily="34" charset="0"/>
                <a:ea typeface="Calibri" panose="020F0502020204030204" pitchFamily="34" charset="0"/>
              </a:rPr>
              <a:t> </a:t>
            </a:r>
            <a:endParaRPr lang="sv-SE" dirty="0"/>
          </a:p>
        </p:txBody>
      </p:sp>
      <p:sp>
        <p:nvSpPr>
          <p:cNvPr id="4" name="Platshållare för bildnumm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8B5BDE0-2AF4-4B7F-B8A9-D7264DA66EE4}" type="slidenum">
              <a:rPr kumimoji="0" lang="sv-SE"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72</a:t>
            </a:fld>
            <a:endParaRPr kumimoji="0" lang="sv-SE"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8517072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K/H</a:t>
            </a:r>
          </a:p>
        </p:txBody>
      </p:sp>
      <p:sp>
        <p:nvSpPr>
          <p:cNvPr id="4" name="Platshållare för bildnumm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8B5BDE0-2AF4-4B7F-B8A9-D7264DA66EE4}" type="slidenum">
              <a:rPr kumimoji="0" lang="sv-SE"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73</a:t>
            </a:fld>
            <a:endParaRPr kumimoji="0" lang="sv-SE"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4700823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8B5BDE0-2AF4-4B7F-B8A9-D7264DA66EE4}" type="slidenum">
              <a:rPr kumimoji="0" lang="sv-SE"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74</a:t>
            </a:fld>
            <a:endParaRPr kumimoji="0" lang="sv-SE"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3100928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solidFill>
                  <a:srgbClr val="5B9BD5"/>
                </a:solidFill>
                <a:effectLst/>
                <a:latin typeface="Calibri" panose="020F0502020204030204" pitchFamily="34" charset="0"/>
              </a:rPr>
              <a:t>Digitalisering</a:t>
            </a:r>
          </a:p>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Hur ritar jag i de olika skikten och hur ska jag tänka med attributen</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Att få igång kartritandet</a:t>
            </a:r>
          </a:p>
          <a:p>
            <a:pPr marL="0" marR="0">
              <a:spcBef>
                <a:spcPts val="0"/>
              </a:spcBef>
              <a:spcAft>
                <a:spcPts val="0"/>
              </a:spcAft>
            </a:pPr>
            <a:r>
              <a:rPr lang="sv-SE" sz="1800" b="1" dirty="0">
                <a:effectLst/>
                <a:latin typeface="Calibri" panose="020F0502020204030204" pitchFamily="34" charset="0"/>
              </a:rPr>
              <a:t>Tidsåtgång (ca)</a:t>
            </a:r>
            <a:r>
              <a:rPr lang="sv-SE" sz="1800" dirty="0">
                <a:effectLst/>
                <a:latin typeface="Calibri" panose="020F0502020204030204" pitchFamily="34" charset="0"/>
              </a:rPr>
              <a:t>: 10 min</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Alla får kladda fritt i olika lager för att klämma och testa.</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Gör gärna något objekt i olika lager (punkt/linje/yta) och någon resurs med etikettering.</a:t>
            </a:r>
          </a:p>
          <a:p>
            <a:pPr marL="236921" indent="-236921">
              <a:buAutoNum type="arabicPeriod"/>
            </a:pP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75</a:t>
            </a:fld>
            <a:endParaRPr lang="sv-SE"/>
          </a:p>
        </p:txBody>
      </p:sp>
    </p:spTree>
    <p:extLst>
      <p:ext uri="{BB962C8B-B14F-4D97-AF65-F5344CB8AC3E}">
        <p14:creationId xmlns:p14="http://schemas.microsoft.com/office/powerpoint/2010/main" val="43484958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47684">
              <a:defRPr/>
            </a:pPr>
            <a:r>
              <a:rPr lang="sv-SE" dirty="0"/>
              <a:t>Exempelbild vid behov</a:t>
            </a:r>
          </a:p>
          <a:p>
            <a:endParaRPr lang="sv-SE" dirty="0"/>
          </a:p>
        </p:txBody>
      </p:sp>
      <p:sp>
        <p:nvSpPr>
          <p:cNvPr id="4" name="Platshållare för bildnumm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8B5BDE0-2AF4-4B7F-B8A9-D7264DA66EE4}" type="slidenum">
              <a:rPr kumimoji="0" lang="sv-SE"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0" lang="sv-SE"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3793765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Exempelbild vid behov</a:t>
            </a:r>
          </a:p>
        </p:txBody>
      </p:sp>
      <p:sp>
        <p:nvSpPr>
          <p:cNvPr id="4" name="Platshållare för bildnumm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8B5BDE0-2AF4-4B7F-B8A9-D7264DA66EE4}" type="slidenum">
              <a:rPr kumimoji="0" lang="sv-SE"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77</a:t>
            </a:fld>
            <a:endParaRPr kumimoji="0" lang="sv-SE"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1951683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ArcGIS jobbar på med att testa digitalisera</a:t>
            </a:r>
          </a:p>
          <a:p>
            <a:r>
              <a:rPr lang="sv-SE" dirty="0"/>
              <a:t>QGIS testar PDF-funktion (och får sen tid att testa digitalisera mer!)</a:t>
            </a:r>
          </a:p>
        </p:txBody>
      </p:sp>
      <p:sp>
        <p:nvSpPr>
          <p:cNvPr id="4" name="Platshållare för bildnumm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8B5BDE0-2AF4-4B7F-B8A9-D7264DA66EE4}" type="slidenum">
              <a:rPr kumimoji="0" lang="sv-SE"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0" lang="sv-SE"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473329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8B5BDE0-2AF4-4B7F-B8A9-D7264DA66EE4}" type="slidenum">
              <a:rPr kumimoji="0" lang="sv-SE"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0" lang="sv-SE"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53574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47684" fontAlgn="ctr">
              <a:defRPr/>
            </a:pPr>
            <a:r>
              <a:rPr lang="sv-SE" dirty="0"/>
              <a:t>Det här projektet är egentligen väldigt mycket mer än GIS. Det bygger på ett behov att integrera GIS i krisberedskap, och vi skapar metoden för hur vi kan se till att GIS blir mer känt och en naturlig del i arbetet.</a:t>
            </a:r>
          </a:p>
          <a:p>
            <a:pPr defTabSz="947684" fontAlgn="ctr">
              <a:defRPr/>
            </a:pPr>
            <a:endParaRPr lang="sv-SE" dirty="0"/>
          </a:p>
          <a:p>
            <a:pPr defTabSz="947684" fontAlgn="ctr">
              <a:defRPr/>
            </a:pPr>
            <a:r>
              <a:rPr lang="sv-SE" dirty="0"/>
              <a:t>Projektets mål är att skapa </a:t>
            </a:r>
            <a:r>
              <a:rPr lang="sv-SE" b="1" dirty="0"/>
              <a:t>tydliga underlag </a:t>
            </a:r>
            <a:r>
              <a:rPr lang="sv-SE" dirty="0"/>
              <a:t>till operativ ledning som bygger på </a:t>
            </a:r>
            <a:r>
              <a:rPr lang="sv-SE" b="1" dirty="0"/>
              <a:t>samverkan</a:t>
            </a:r>
            <a:r>
              <a:rPr lang="sv-SE" dirty="0"/>
              <a:t>, mellan LST och kommuner och mellan GIS-resurser och stab/räddningstjänst. Dessa ska följa en gemensam </a:t>
            </a:r>
            <a:r>
              <a:rPr lang="sv-SE" b="1" dirty="0"/>
              <a:t>metodik</a:t>
            </a:r>
            <a:r>
              <a:rPr lang="sv-SE" dirty="0"/>
              <a:t> för kartering och visualisering vilket möjliggörs via </a:t>
            </a:r>
            <a:r>
              <a:rPr lang="sv-SE" b="1" dirty="0"/>
              <a:t>standardiserad</a:t>
            </a:r>
            <a:r>
              <a:rPr lang="sv-SE" dirty="0"/>
              <a:t> datamodell, symbologi och layout. Genom standarderna och </a:t>
            </a:r>
            <a:r>
              <a:rPr lang="sv-SE" b="1" dirty="0"/>
              <a:t>integrationer</a:t>
            </a:r>
            <a:r>
              <a:rPr lang="sv-SE" dirty="0"/>
              <a:t> mellan olika GIS-plattformar/klienter bidrar projektet till </a:t>
            </a:r>
            <a:r>
              <a:rPr lang="sv-SE" b="1" dirty="0"/>
              <a:t>kort uppstartstid </a:t>
            </a:r>
            <a:r>
              <a:rPr lang="sv-SE" dirty="0"/>
              <a:t>oavsett aktör samt ökad </a:t>
            </a:r>
            <a:r>
              <a:rPr lang="sv-SE" b="1" dirty="0"/>
              <a:t>kontinuitetsförmåga</a:t>
            </a:r>
            <a:r>
              <a:rPr lang="sv-SE" dirty="0"/>
              <a:t>, så att olika GIS-resurser effektivt kan lösa av varandra.</a:t>
            </a:r>
          </a:p>
          <a:p>
            <a:pPr defTabSz="947684" fontAlgn="ctr">
              <a:defRPr/>
            </a:pPr>
            <a:endParaRPr lang="sv-SE" dirty="0"/>
          </a:p>
          <a:p>
            <a:r>
              <a:rPr lang="sv-SE" sz="1200" dirty="0"/>
              <a:t>Process- och metodstöd: GIS i stab</a:t>
            </a:r>
          </a:p>
          <a:p>
            <a:r>
              <a:rPr lang="sv-SE" sz="1200" dirty="0"/>
              <a:t>Samverkansformer</a:t>
            </a:r>
          </a:p>
          <a:p>
            <a:r>
              <a:rPr lang="sv-SE" sz="1200" dirty="0"/>
              <a:t>Harmonisering och kontinuitet</a:t>
            </a:r>
          </a:p>
          <a:p>
            <a:r>
              <a:rPr lang="sv-SE" sz="1200" dirty="0"/>
              <a:t>Etableringsstöd regionala geoceller</a:t>
            </a:r>
          </a:p>
          <a:p>
            <a:r>
              <a:rPr lang="sv-SE" sz="1200" dirty="0"/>
              <a:t>Kommunikation/information inblandade aktörer och allmänhet</a:t>
            </a:r>
          </a:p>
          <a:p>
            <a:r>
              <a:rPr lang="sv-SE" sz="1200" dirty="0"/>
              <a:t>Pilot för lägesbildsstöd för olika händelsetyper</a:t>
            </a:r>
          </a:p>
          <a:p>
            <a:pPr defTabSz="947684" fontAlgn="ctr">
              <a:defRPr/>
            </a:pPr>
            <a:endParaRPr lang="sv-SE" dirty="0"/>
          </a:p>
          <a:p>
            <a:pPr defTabSz="947684" fontAlgn="ctr">
              <a:defRPr/>
            </a:pPr>
            <a:r>
              <a:rPr lang="sv-SE" dirty="0"/>
              <a:t>Workshoparna vi arrangerar tillsammans med respektive länsstyrelse och räddningstjänster genomförs under projektets tre år. Status i september 2023 är att vi i år kommer att ha genomfört workshopar i 12 län</a:t>
            </a:r>
          </a:p>
          <a:p>
            <a:pPr fontAlgn="ctr"/>
            <a:endParaRPr lang="sv-SE" i="1" dirty="0"/>
          </a:p>
        </p:txBody>
      </p:sp>
      <p:sp>
        <p:nvSpPr>
          <p:cNvPr id="4" name="Platshållare för bildnummer 3"/>
          <p:cNvSpPr>
            <a:spLocks noGrp="1"/>
          </p:cNvSpPr>
          <p:nvPr>
            <p:ph type="sldNum" sz="quarter" idx="5"/>
          </p:nvPr>
        </p:nvSpPr>
        <p:spPr/>
        <p:txBody>
          <a:bodyPr/>
          <a:lstStyle/>
          <a:p>
            <a:fld id="{12CFAF23-E6EC-4C20-9DDC-4AB658A1C243}" type="slidenum">
              <a:rPr lang="sv-SE" smtClean="0"/>
              <a:t>8</a:t>
            </a:fld>
            <a:endParaRPr lang="sv-SE"/>
          </a:p>
        </p:txBody>
      </p:sp>
    </p:spTree>
    <p:extLst>
      <p:ext uri="{BB962C8B-B14F-4D97-AF65-F5344CB8AC3E}">
        <p14:creationId xmlns:p14="http://schemas.microsoft.com/office/powerpoint/2010/main" val="234232076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8B5BDE0-2AF4-4B7F-B8A9-D7264DA66EE4}" type="slidenum">
              <a:rPr kumimoji="0" lang="sv-SE"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80</a:t>
            </a:fld>
            <a:endParaRPr kumimoji="0" lang="sv-SE"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6073773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8B5BDE0-2AF4-4B7F-B8A9-D7264DA66EE4}" type="slidenum">
              <a:rPr kumimoji="0" lang="sv-SE"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81</a:t>
            </a:fld>
            <a:endParaRPr kumimoji="0" lang="sv-SE"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2188461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effectLst/>
                <a:latin typeface="Calibri" panose="020F0502020204030204" pitchFamily="34" charset="0"/>
              </a:rPr>
              <a:t>Innehåll</a:t>
            </a:r>
            <a:r>
              <a:rPr lang="sv-SE" sz="1800" dirty="0">
                <a:effectLst/>
                <a:latin typeface="Calibri" panose="020F0502020204030204" pitchFamily="34" charset="0"/>
              </a:rPr>
              <a:t>: Layout av utskrivbara kartor och PDF. Hur man ändrar layout och vad som ingår i dessa (element)</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Att få en förståelse för rutnät, extrainformation, upplösning, </a:t>
            </a:r>
            <a:r>
              <a:rPr lang="sv-SE" sz="1800" dirty="0" err="1">
                <a:effectLst/>
                <a:latin typeface="Calibri" panose="020F0502020204030204" pitchFamily="34" charset="0"/>
              </a:rPr>
              <a:t>referensskala</a:t>
            </a:r>
            <a:r>
              <a:rPr lang="sv-SE" sz="1800" dirty="0">
                <a:effectLst/>
                <a:latin typeface="Calibri" panose="020F0502020204030204" pitchFamily="34" charset="0"/>
              </a:rPr>
              <a:t> m.m.</a:t>
            </a:r>
          </a:p>
          <a:p>
            <a:pPr marL="0" marR="0">
              <a:spcBef>
                <a:spcPts val="0"/>
              </a:spcBef>
              <a:spcAft>
                <a:spcPts val="0"/>
              </a:spcAft>
            </a:pPr>
            <a:r>
              <a:rPr lang="sv-SE" sz="1800" b="1" dirty="0">
                <a:effectLst/>
                <a:latin typeface="Calibri" panose="020F0502020204030204" pitchFamily="34" charset="0"/>
              </a:rPr>
              <a:t>Tidsåtgång (ca)</a:t>
            </a:r>
            <a:r>
              <a:rPr lang="sv-SE" sz="1800" dirty="0">
                <a:effectLst/>
                <a:latin typeface="Calibri" panose="020F0502020204030204" pitchFamily="34" charset="0"/>
              </a:rPr>
              <a:t>: 10 min</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Ordentlig genomgång av de olika systemens layout- och export-funktioner.</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Detta steg hoppar man gärna över pga. tidsbrist, men med alla nya funktioner i layouter inkl. tabeller som fylls via API-anrop så är det bra att lägga tid på detta.</a:t>
            </a:r>
          </a:p>
          <a:p>
            <a:pPr marL="236921" indent="-236921">
              <a:buAutoNum type="arabicPeriod"/>
            </a:pPr>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82</a:t>
            </a:fld>
            <a:endParaRPr lang="sv-SE"/>
          </a:p>
        </p:txBody>
      </p:sp>
    </p:spTree>
    <p:extLst>
      <p:ext uri="{BB962C8B-B14F-4D97-AF65-F5344CB8AC3E}">
        <p14:creationId xmlns:p14="http://schemas.microsoft.com/office/powerpoint/2010/main" val="17923539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88B5BDE0-2AF4-4B7F-B8A9-D7264DA66EE4}" type="slidenum">
              <a:rPr lang="sv-SE" smtClean="0"/>
              <a:t>83</a:t>
            </a:fld>
            <a:endParaRPr lang="sv-SE"/>
          </a:p>
        </p:txBody>
      </p:sp>
    </p:spTree>
    <p:extLst>
      <p:ext uri="{BB962C8B-B14F-4D97-AF65-F5344CB8AC3E}">
        <p14:creationId xmlns:p14="http://schemas.microsoft.com/office/powerpoint/2010/main" val="183737932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LM Geocell, 2018 - Inzoomad, använde </a:t>
            </a:r>
            <a:r>
              <a:rPr lang="sv-SE" dirty="0" err="1"/>
              <a:t>SiTaC</a:t>
            </a:r>
            <a:r>
              <a:rPr lang="sv-SE" dirty="0"/>
              <a:t> men det finns anpassningar, justerats i efterhand, tex polisgubbe. Beteckning uppe till vänster, rutmarkeringar inte </a:t>
            </a:r>
            <a:r>
              <a:rPr lang="sv-SE" dirty="0" err="1"/>
              <a:t>uanför</a:t>
            </a:r>
            <a:endParaRPr lang="sv-SE" dirty="0"/>
          </a:p>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84</a:t>
            </a:fld>
            <a:endParaRPr lang="sv-SE"/>
          </a:p>
        </p:txBody>
      </p:sp>
    </p:spTree>
    <p:extLst>
      <p:ext uri="{BB962C8B-B14F-4D97-AF65-F5344CB8AC3E}">
        <p14:creationId xmlns:p14="http://schemas.microsoft.com/office/powerpoint/2010/main" val="263107251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H?</a:t>
            </a:r>
          </a:p>
          <a:p>
            <a:r>
              <a:rPr lang="sv-SE" dirty="0"/>
              <a:t>Exempelbilder!</a:t>
            </a:r>
          </a:p>
        </p:txBody>
      </p:sp>
      <p:sp>
        <p:nvSpPr>
          <p:cNvPr id="4" name="Platshållare för bildnummer 3"/>
          <p:cNvSpPr>
            <a:spLocks noGrp="1"/>
          </p:cNvSpPr>
          <p:nvPr>
            <p:ph type="sldNum" sz="quarter" idx="5"/>
          </p:nvPr>
        </p:nvSpPr>
        <p:spPr/>
        <p:txBody>
          <a:bodyPr/>
          <a:lstStyle/>
          <a:p>
            <a:fld id="{88B5BDE0-2AF4-4B7F-B8A9-D7264DA66EE4}" type="slidenum">
              <a:rPr lang="sv-SE" smtClean="0"/>
              <a:t>85</a:t>
            </a:fld>
            <a:endParaRPr lang="sv-SE"/>
          </a:p>
        </p:txBody>
      </p:sp>
    </p:spTree>
    <p:extLst>
      <p:ext uri="{BB962C8B-B14F-4D97-AF65-F5344CB8AC3E}">
        <p14:creationId xmlns:p14="http://schemas.microsoft.com/office/powerpoint/2010/main" val="404349528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88B5BDE0-2AF4-4B7F-B8A9-D7264DA66EE4}" type="slidenum">
              <a:rPr lang="sv-SE" smtClean="0"/>
              <a:t>86</a:t>
            </a:fld>
            <a:endParaRPr lang="sv-SE"/>
          </a:p>
        </p:txBody>
      </p:sp>
    </p:spTree>
    <p:extLst>
      <p:ext uri="{BB962C8B-B14F-4D97-AF65-F5344CB8AC3E}">
        <p14:creationId xmlns:p14="http://schemas.microsoft.com/office/powerpoint/2010/main" val="81943674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K&amp;H</a:t>
            </a:r>
          </a:p>
          <a:p>
            <a:r>
              <a:rPr lang="sv-SE" dirty="0"/>
              <a:t>Ge lite tid för att kika runt i projektet, så att alla hinner ikapp</a:t>
            </a:r>
          </a:p>
        </p:txBody>
      </p:sp>
      <p:sp>
        <p:nvSpPr>
          <p:cNvPr id="4" name="Platshållare för bildnummer 3"/>
          <p:cNvSpPr>
            <a:spLocks noGrp="1"/>
          </p:cNvSpPr>
          <p:nvPr>
            <p:ph type="sldNum" sz="quarter" idx="5"/>
          </p:nvPr>
        </p:nvSpPr>
        <p:spPr/>
        <p:txBody>
          <a:bodyPr/>
          <a:lstStyle/>
          <a:p>
            <a:pPr defTabSz="914326">
              <a:defRPr/>
            </a:pPr>
            <a:fld id="{88B5BDE0-2AF4-4B7F-B8A9-D7264DA66EE4}" type="slidenum">
              <a:rPr lang="sv-SE">
                <a:solidFill>
                  <a:prstClr val="black"/>
                </a:solidFill>
              </a:rPr>
              <a:pPr defTabSz="914326">
                <a:defRPr/>
              </a:pPr>
              <a:t>87</a:t>
            </a:fld>
            <a:endParaRPr lang="sv-SE">
              <a:solidFill>
                <a:prstClr val="black"/>
              </a:solidFill>
            </a:endParaRPr>
          </a:p>
        </p:txBody>
      </p:sp>
    </p:spTree>
    <p:extLst>
      <p:ext uri="{BB962C8B-B14F-4D97-AF65-F5344CB8AC3E}">
        <p14:creationId xmlns:p14="http://schemas.microsoft.com/office/powerpoint/2010/main" val="339872058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(samma text i båda – ok att bilden täcker)</a:t>
            </a:r>
          </a:p>
        </p:txBody>
      </p:sp>
      <p:sp>
        <p:nvSpPr>
          <p:cNvPr id="4" name="Platshållare för bildnummer 3"/>
          <p:cNvSpPr>
            <a:spLocks noGrp="1"/>
          </p:cNvSpPr>
          <p:nvPr>
            <p:ph type="sldNum" sz="quarter" idx="5"/>
          </p:nvPr>
        </p:nvSpPr>
        <p:spPr/>
        <p:txBody>
          <a:bodyPr/>
          <a:lstStyle/>
          <a:p>
            <a:pPr defTabSz="914326">
              <a:defRPr/>
            </a:pPr>
            <a:fld id="{88B5BDE0-2AF4-4B7F-B8A9-D7264DA66EE4}" type="slidenum">
              <a:rPr lang="sv-SE">
                <a:solidFill>
                  <a:prstClr val="black"/>
                </a:solidFill>
              </a:rPr>
              <a:pPr defTabSz="914326">
                <a:defRPr/>
              </a:pPr>
              <a:t>88</a:t>
            </a:fld>
            <a:endParaRPr lang="sv-SE">
              <a:solidFill>
                <a:prstClr val="black"/>
              </a:solidFill>
            </a:endParaRPr>
          </a:p>
        </p:txBody>
      </p:sp>
    </p:spTree>
    <p:extLst>
      <p:ext uri="{BB962C8B-B14F-4D97-AF65-F5344CB8AC3E}">
        <p14:creationId xmlns:p14="http://schemas.microsoft.com/office/powerpoint/2010/main" val="121113739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pPr defTabSz="914326">
              <a:defRPr/>
            </a:pPr>
            <a:fld id="{88B5BDE0-2AF4-4B7F-B8A9-D7264DA66EE4}" type="slidenum">
              <a:rPr lang="sv-SE">
                <a:solidFill>
                  <a:prstClr val="black"/>
                </a:solidFill>
              </a:rPr>
              <a:pPr defTabSz="914326">
                <a:defRPr/>
              </a:pPr>
              <a:t>89</a:t>
            </a:fld>
            <a:endParaRPr lang="sv-SE">
              <a:solidFill>
                <a:prstClr val="black"/>
              </a:solidFill>
            </a:endParaRPr>
          </a:p>
        </p:txBody>
      </p:sp>
    </p:spTree>
    <p:extLst>
      <p:ext uri="{BB962C8B-B14F-4D97-AF65-F5344CB8AC3E}">
        <p14:creationId xmlns:p14="http://schemas.microsoft.com/office/powerpoint/2010/main" val="1332275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a:spcBef>
                <a:spcPts val="0"/>
              </a:spcBef>
              <a:spcAft>
                <a:spcPts val="0"/>
              </a:spcAft>
            </a:pPr>
            <a:r>
              <a:rPr lang="sv-SE" sz="1800" b="1" dirty="0">
                <a:solidFill>
                  <a:srgbClr val="5B9BD5"/>
                </a:solidFill>
                <a:effectLst/>
                <a:latin typeface="Calibri" panose="020F0502020204030204" pitchFamily="34" charset="0"/>
              </a:rPr>
              <a:t>BrandGIS-konceptets roll i en händelse</a:t>
            </a:r>
          </a:p>
          <a:p>
            <a:pPr marL="0" marR="0">
              <a:spcBef>
                <a:spcPts val="0"/>
              </a:spcBef>
              <a:spcAft>
                <a:spcPts val="0"/>
              </a:spcAft>
            </a:pPr>
            <a:r>
              <a:rPr lang="sv-SE" sz="1800" b="1" dirty="0">
                <a:effectLst/>
                <a:latin typeface="Calibri" panose="020F0502020204030204" pitchFamily="34" charset="0"/>
              </a:rPr>
              <a:t>Syfte</a:t>
            </a:r>
            <a:r>
              <a:rPr lang="sv-SE" sz="1800" dirty="0">
                <a:effectLst/>
                <a:latin typeface="Calibri" panose="020F0502020204030204" pitchFamily="34" charset="0"/>
              </a:rPr>
              <a:t>: Att förstå var en georesurs passar in i en händelse och vad dess uppdrag blir</a:t>
            </a:r>
          </a:p>
          <a:p>
            <a:pPr marL="0" marR="0">
              <a:spcBef>
                <a:spcPts val="0"/>
              </a:spcBef>
              <a:spcAft>
                <a:spcPts val="0"/>
              </a:spcAft>
            </a:pPr>
            <a:r>
              <a:rPr lang="sv-SE" sz="1800" b="1" dirty="0">
                <a:effectLst/>
                <a:latin typeface="Calibri" panose="020F0502020204030204" pitchFamily="34" charset="0"/>
              </a:rPr>
              <a:t>Tillvägagångssätt</a:t>
            </a:r>
            <a:r>
              <a:rPr lang="sv-SE" sz="1800" dirty="0">
                <a:effectLst/>
                <a:latin typeface="Calibri" panose="020F0502020204030204" pitchFamily="34" charset="0"/>
              </a:rPr>
              <a:t>: Gå igenom flödet av information från olika källor och av olika typ, digitalisering, distribution av olika produkter till olika kunder med olika teknik. </a:t>
            </a:r>
          </a:p>
          <a:p>
            <a:pPr marL="0" marR="0">
              <a:spcBef>
                <a:spcPts val="0"/>
              </a:spcBef>
              <a:spcAft>
                <a:spcPts val="0"/>
              </a:spcAft>
            </a:pPr>
            <a:r>
              <a:rPr lang="sv-SE" sz="1800" b="1" dirty="0">
                <a:effectLst/>
                <a:latin typeface="Calibri" panose="020F0502020204030204" pitchFamily="34" charset="0"/>
              </a:rPr>
              <a:t>Att tänka på</a:t>
            </a:r>
            <a:r>
              <a:rPr lang="sv-SE" sz="1800" dirty="0">
                <a:effectLst/>
                <a:latin typeface="Calibri" panose="020F0502020204030204" pitchFamily="34" charset="0"/>
              </a:rPr>
              <a:t>: Komplexiteten i en händelse och vikten av ordning och struktur</a:t>
            </a:r>
          </a:p>
          <a:p>
            <a:endParaRPr lang="sv-SE" dirty="0"/>
          </a:p>
          <a:p>
            <a:r>
              <a:rPr lang="sv-SE" b="1" dirty="0"/>
              <a:t>Insamling i fält</a:t>
            </a:r>
          </a:p>
          <a:p>
            <a:r>
              <a:rPr lang="sv-SE" dirty="0"/>
              <a:t>Papperskartor och penna -rita på senaste utskrivna version önskvärt. Om möjligt, ha med utskrifter direkt när ni kommer ut.</a:t>
            </a:r>
          </a:p>
          <a:p>
            <a:r>
              <a:rPr lang="sv-SE" dirty="0" err="1"/>
              <a:t>Appar</a:t>
            </a:r>
            <a:r>
              <a:rPr lang="sv-SE" dirty="0"/>
              <a:t> och karttjänster -utredning pågår kring karttjänster som ska fungera för flera plattformar simultant</a:t>
            </a:r>
          </a:p>
          <a:p>
            <a:r>
              <a:rPr lang="sv-SE" dirty="0" err="1"/>
              <a:t>Appar</a:t>
            </a:r>
            <a:r>
              <a:rPr lang="sv-SE" dirty="0"/>
              <a:t> och filöverföring -Mejl, MMS, Skype, Teams… </a:t>
            </a:r>
            <a:r>
              <a:rPr lang="sv-SE" dirty="0" err="1"/>
              <a:t>whatever</a:t>
            </a:r>
            <a:r>
              <a:rPr lang="sv-SE" dirty="0"/>
              <a:t> </a:t>
            </a:r>
            <a:r>
              <a:rPr lang="sv-SE" dirty="0" err="1"/>
              <a:t>works</a:t>
            </a:r>
            <a:endParaRPr lang="sv-SE" dirty="0"/>
          </a:p>
          <a:p>
            <a:r>
              <a:rPr lang="sv-SE" dirty="0"/>
              <a:t>Foton (geotaggade) -Tunga att överföra och kräver efterbehandling</a:t>
            </a:r>
          </a:p>
          <a:p>
            <a:endParaRPr lang="sv-SE" dirty="0"/>
          </a:p>
          <a:p>
            <a:r>
              <a:rPr lang="sv-SE" b="1" dirty="0"/>
              <a:t>Redigering</a:t>
            </a:r>
          </a:p>
          <a:p>
            <a:r>
              <a:rPr lang="sv-SE" dirty="0"/>
              <a:t>Detta ska förhoppningsvis kanske vara den enklaste biten när alla delar av ”krispaketet för brand” kommer vara intrimmade. </a:t>
            </a:r>
          </a:p>
          <a:p>
            <a:r>
              <a:rPr lang="sv-SE" dirty="0"/>
              <a:t> </a:t>
            </a:r>
          </a:p>
          <a:p>
            <a:r>
              <a:rPr lang="sv-SE" b="1" dirty="0"/>
              <a:t>Produkter</a:t>
            </a:r>
            <a:r>
              <a:rPr lang="sv-SE" dirty="0"/>
              <a:t> </a:t>
            </a:r>
          </a:p>
          <a:p>
            <a:r>
              <a:rPr lang="sv-SE" dirty="0"/>
              <a:t>Det kommer att finnas flera olika typer av produkter utifrån olika behov i stab och för kommunikation med allmänheten, eller andra syften. Lägesbilderna kan vara detaljerade, operativa, eller överlägesbild, detaljerade och generaliserad</a:t>
            </a:r>
          </a:p>
          <a:p>
            <a:endParaRPr lang="sv-SE" dirty="0"/>
          </a:p>
          <a:p>
            <a:r>
              <a:rPr lang="sv-SE" b="1" dirty="0"/>
              <a:t>Visning</a:t>
            </a:r>
          </a:p>
          <a:p>
            <a:r>
              <a:rPr lang="sv-SE" dirty="0"/>
              <a:t>Om uppkoppling även på webb, men annars kan vi visa på skärm, projektor i stab och på utskrifter.</a:t>
            </a:r>
          </a:p>
          <a:p>
            <a:endParaRPr lang="sv-SE" dirty="0"/>
          </a:p>
          <a:p>
            <a:r>
              <a:rPr lang="sv-SE" dirty="0"/>
              <a:t>&gt;&gt; Fokus idag…</a:t>
            </a:r>
          </a:p>
          <a:p>
            <a:endParaRPr lang="sv-SE" dirty="0"/>
          </a:p>
          <a:p>
            <a:pPr defTabSz="947684">
              <a:defRPr/>
            </a:pPr>
            <a:r>
              <a:rPr lang="sv-SE" i="1" dirty="0">
                <a:latin typeface="Calibri" panose="020F0502020204030204" pitchFamily="34" charset="0"/>
                <a:ea typeface="Calibri" panose="020F0502020204030204" pitchFamily="34" charset="0"/>
                <a:cs typeface="Times New Roman" panose="02020603050405020304" pitchFamily="18" charset="0"/>
              </a:rPr>
              <a:t>Tekniken som ska stödja arbetsuppgifterna. Information samlas in med olika metoder och digitaliseras och uppdateras av GIS-resurser med hjälp av BrandGIS-paketet. Produkter är olika typer av kartor beroende på vilka behov som finns för stunden. Om det finns uppkoppling kan karttjänster och webbGIS produceras. </a:t>
            </a:r>
          </a:p>
          <a:p>
            <a:pPr defTabSz="947684">
              <a:defRPr/>
            </a:pPr>
            <a:endParaRPr lang="sv-SE" i="1" dirty="0">
              <a:latin typeface="Calibri" panose="020F0502020204030204" pitchFamily="34" charset="0"/>
              <a:ea typeface="Calibri" panose="020F0502020204030204" pitchFamily="34" charset="0"/>
              <a:cs typeface="Times New Roman" panose="02020603050405020304" pitchFamily="18" charset="0"/>
            </a:endParaRPr>
          </a:p>
          <a:p>
            <a:pPr defTabSz="947684">
              <a:defRPr/>
            </a:pPr>
            <a:r>
              <a:rPr lang="sv-SE" i="1" dirty="0">
                <a:latin typeface="Calibri" panose="020F0502020204030204" pitchFamily="34" charset="0"/>
                <a:ea typeface="Calibri" panose="020F0502020204030204" pitchFamily="34" charset="0"/>
                <a:cs typeface="Times New Roman" panose="02020603050405020304" pitchFamily="18" charset="0"/>
              </a:rPr>
              <a:t>Vi kommer att gå in ytterligare på flera av de här delarna längre fram, men jag vill börja att nämna något om detta ur ett </a:t>
            </a:r>
            <a:r>
              <a:rPr lang="sv-SE" i="1" dirty="0" err="1">
                <a:latin typeface="Calibri" panose="020F0502020204030204" pitchFamily="34" charset="0"/>
                <a:ea typeface="Calibri" panose="020F0502020204030204" pitchFamily="34" charset="0"/>
                <a:cs typeface="Times New Roman" panose="02020603050405020304" pitchFamily="18" charset="0"/>
              </a:rPr>
              <a:t>stabsperspektiv</a:t>
            </a:r>
            <a:r>
              <a:rPr lang="sv-SE" i="1" dirty="0">
                <a:latin typeface="Calibri" panose="020F0502020204030204" pitchFamily="34" charset="0"/>
                <a:ea typeface="Calibri" panose="020F0502020204030204" pitchFamily="34" charset="0"/>
                <a:cs typeface="Times New Roman" panose="02020603050405020304" pitchFamily="18" charset="0"/>
              </a:rPr>
              <a:t> just här och nu:</a:t>
            </a:r>
            <a:endParaRPr lang="sv-SE" dirty="0">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9</a:t>
            </a:fld>
            <a:endParaRPr lang="sv-SE"/>
          </a:p>
        </p:txBody>
      </p:sp>
    </p:spTree>
    <p:extLst>
      <p:ext uri="{BB962C8B-B14F-4D97-AF65-F5344CB8AC3E}">
        <p14:creationId xmlns:p14="http://schemas.microsoft.com/office/powerpoint/2010/main" val="124245922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Tipsa om checklista i </a:t>
            </a:r>
            <a:r>
              <a:rPr lang="sv-SE" dirty="0" err="1"/>
              <a:t>Excellen</a:t>
            </a:r>
            <a:endParaRPr lang="sv-SE" dirty="0"/>
          </a:p>
        </p:txBody>
      </p:sp>
      <p:sp>
        <p:nvSpPr>
          <p:cNvPr id="4" name="Platshållare för bildnummer 3"/>
          <p:cNvSpPr>
            <a:spLocks noGrp="1"/>
          </p:cNvSpPr>
          <p:nvPr>
            <p:ph type="sldNum" sz="quarter" idx="5"/>
          </p:nvPr>
        </p:nvSpPr>
        <p:spPr/>
        <p:txBody>
          <a:bodyPr/>
          <a:lstStyle/>
          <a:p>
            <a:pPr defTabSz="914326">
              <a:defRPr/>
            </a:pPr>
            <a:fld id="{88B5BDE0-2AF4-4B7F-B8A9-D7264DA66EE4}" type="slidenum">
              <a:rPr lang="sv-SE">
                <a:solidFill>
                  <a:prstClr val="black"/>
                </a:solidFill>
              </a:rPr>
              <a:pPr defTabSz="914326">
                <a:defRPr/>
              </a:pPr>
              <a:t>90</a:t>
            </a:fld>
            <a:endParaRPr lang="sv-SE">
              <a:solidFill>
                <a:prstClr val="black"/>
              </a:solidFill>
            </a:endParaRPr>
          </a:p>
        </p:txBody>
      </p:sp>
    </p:spTree>
    <p:extLst>
      <p:ext uri="{BB962C8B-B14F-4D97-AF65-F5344CB8AC3E}">
        <p14:creationId xmlns:p14="http://schemas.microsoft.com/office/powerpoint/2010/main" val="62341283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LÄGG TILL: att det finns tre tomma lager i arbetsdatabasen som kan användas för att snabbt digitalisera in objekt, utan att behöva välja/fylla i rätt attribut. </a:t>
            </a:r>
          </a:p>
          <a:p>
            <a:r>
              <a:rPr lang="sv-SE" dirty="0"/>
              <a:t>Tänk på att sökvägen KAN bli för lång när den packas upp. </a:t>
            </a:r>
          </a:p>
        </p:txBody>
      </p:sp>
      <p:sp>
        <p:nvSpPr>
          <p:cNvPr id="4" name="Platshållare för bildnumm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8B5BDE0-2AF4-4B7F-B8A9-D7264DA66EE4}" type="slidenum">
              <a:rPr kumimoji="0" lang="sv-SE"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91</a:t>
            </a:fld>
            <a:endParaRPr kumimoji="0" lang="sv-SE"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5577688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Med inspel från </a:t>
            </a:r>
            <a:r>
              <a:rPr lang="sv-SE" dirty="0" err="1"/>
              <a:t>Rtj</a:t>
            </a:r>
            <a:endParaRPr lang="sv-SE" dirty="0"/>
          </a:p>
          <a:p>
            <a:r>
              <a:rPr lang="sv-SE" dirty="0"/>
              <a:t>Att komma som GIS-resurs i en brand kan vara tillräckligt stressande och nytt bara när det kommer till själva GIS-momenten. Lägger vi därutöver till alla termer som finns i stab och bland brandmännen så finns det risk att vi missar viktig information. Hur kommer vi åt det? Jo, genom att nosa lite på de begrepp som vi kan stöta på. </a:t>
            </a:r>
          </a:p>
        </p:txBody>
      </p:sp>
      <p:sp>
        <p:nvSpPr>
          <p:cNvPr id="4" name="Platshållare för bildnummer 3"/>
          <p:cNvSpPr>
            <a:spLocks noGrp="1"/>
          </p:cNvSpPr>
          <p:nvPr>
            <p:ph type="sldNum" sz="quarter" idx="5"/>
          </p:nvPr>
        </p:nvSpPr>
        <p:spPr/>
        <p:txBody>
          <a:bodyPr/>
          <a:lstStyle/>
          <a:p>
            <a:fld id="{88B5BDE0-2AF4-4B7F-B8A9-D7264DA66EE4}" type="slidenum">
              <a:rPr lang="sv-SE" smtClean="0"/>
              <a:t>92</a:t>
            </a:fld>
            <a:endParaRPr lang="sv-SE"/>
          </a:p>
        </p:txBody>
      </p:sp>
    </p:spTree>
    <p:extLst>
      <p:ext uri="{BB962C8B-B14F-4D97-AF65-F5344CB8AC3E}">
        <p14:creationId xmlns:p14="http://schemas.microsoft.com/office/powerpoint/2010/main" val="200093707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FO</a:t>
            </a:r>
          </a:p>
          <a:p>
            <a:pPr marL="236921" indent="-236921">
              <a:buAutoNum type="arabicPeriod"/>
            </a:pPr>
            <a:r>
              <a:rPr lang="sv-SE" dirty="0"/>
              <a:t>Nu kommer vi prata mer tekniskt kring själva resurspaketet</a:t>
            </a:r>
          </a:p>
          <a:p>
            <a:pPr marL="236921" indent="-236921">
              <a:buAutoNum type="arabicPeriod"/>
            </a:pPr>
            <a:r>
              <a:rPr lang="sv-SE" dirty="0"/>
              <a:t>Fortsätter att berätta och visa, så ska vi ta upp våra datorer och börja jobba i det mer praktiskt efter lunch</a:t>
            </a:r>
          </a:p>
          <a:p>
            <a:pPr marL="236921" indent="-236921">
              <a:buAutoNum type="arabicPeriod"/>
            </a:pPr>
            <a:r>
              <a:rPr lang="sv-SE" dirty="0"/>
              <a:t>Vi ska börja i änden med symboler!</a:t>
            </a:r>
          </a:p>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93</a:t>
            </a:fld>
            <a:endParaRPr lang="sv-SE"/>
          </a:p>
        </p:txBody>
      </p:sp>
    </p:spTree>
    <p:extLst>
      <p:ext uri="{BB962C8B-B14F-4D97-AF65-F5344CB8AC3E}">
        <p14:creationId xmlns:p14="http://schemas.microsoft.com/office/powerpoint/2010/main" val="19942775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96</a:t>
            </a:fld>
            <a:endParaRPr lang="sv-SE"/>
          </a:p>
        </p:txBody>
      </p:sp>
    </p:spTree>
    <p:extLst>
      <p:ext uri="{BB962C8B-B14F-4D97-AF65-F5344CB8AC3E}">
        <p14:creationId xmlns:p14="http://schemas.microsoft.com/office/powerpoint/2010/main" val="138225592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solidFill>
                  <a:srgbClr val="5B9BD5"/>
                </a:solidFill>
                <a:latin typeface="Calibri" panose="020F0502020204030204" pitchFamily="34" charset="0"/>
              </a:rPr>
              <a:t>Väder </a:t>
            </a:r>
          </a:p>
          <a:p>
            <a:r>
              <a:rPr lang="sv-SE" dirty="0">
                <a:latin typeface="Calibri" panose="020F0502020204030204" pitchFamily="34" charset="0"/>
              </a:rPr>
              <a:t>Senaste nederbörd 21 och 21 juli, sammanlagt 13 mm</a:t>
            </a:r>
          </a:p>
          <a:p>
            <a:r>
              <a:rPr lang="sv-SE" dirty="0">
                <a:latin typeface="Calibri" panose="020F0502020204030204" pitchFamily="34" charset="0"/>
              </a:rPr>
              <a:t>Perioden maj till </a:t>
            </a:r>
            <a:r>
              <a:rPr lang="sv-SE" dirty="0" err="1">
                <a:latin typeface="Calibri" panose="020F0502020204030204" pitchFamily="34" charset="0"/>
              </a:rPr>
              <a:t>sept</a:t>
            </a:r>
            <a:r>
              <a:rPr lang="sv-SE" dirty="0">
                <a:latin typeface="Calibri" panose="020F0502020204030204" pitchFamily="34" charset="0"/>
              </a:rPr>
              <a:t>: 70 mm (en av de torraste på hela 1900-talet</a:t>
            </a:r>
          </a:p>
          <a:p>
            <a:r>
              <a:rPr lang="sv-SE" dirty="0">
                <a:latin typeface="Calibri" panose="020F0502020204030204" pitchFamily="34" charset="0"/>
              </a:rPr>
              <a:t>1 augusti  - 08:00 </a:t>
            </a:r>
          </a:p>
          <a:p>
            <a:pPr fontAlgn="ctr">
              <a:buFont typeface="Arial" panose="020B0604020202020204" pitchFamily="34" charset="0"/>
              <a:buChar char="§"/>
            </a:pPr>
            <a:r>
              <a:rPr lang="sv-SE" dirty="0">
                <a:latin typeface="Calibri" panose="020F0502020204030204" pitchFamily="34" charset="0"/>
              </a:rPr>
              <a:t>Temp: 21°C</a:t>
            </a:r>
          </a:p>
          <a:p>
            <a:pPr fontAlgn="ctr">
              <a:buFont typeface="Arial" panose="020B0604020202020204" pitchFamily="34" charset="0"/>
              <a:buChar char="§"/>
            </a:pPr>
            <a:r>
              <a:rPr lang="sv-SE" dirty="0">
                <a:latin typeface="Calibri" panose="020F0502020204030204" pitchFamily="34" charset="0"/>
              </a:rPr>
              <a:t>Luftfuktighet: 57%</a:t>
            </a:r>
          </a:p>
          <a:p>
            <a:pPr fontAlgn="ctr">
              <a:buFont typeface="Arial" panose="020B0604020202020204" pitchFamily="34" charset="0"/>
              <a:buChar char="§"/>
            </a:pPr>
            <a:r>
              <a:rPr lang="sv-SE" dirty="0">
                <a:latin typeface="Calibri" panose="020F0502020204030204" pitchFamily="34" charset="0"/>
              </a:rPr>
              <a:t>Vind: 1 m/s O</a:t>
            </a:r>
          </a:p>
          <a:p>
            <a:r>
              <a:rPr lang="sv-SE" dirty="0">
                <a:latin typeface="Calibri" panose="020F0502020204030204" pitchFamily="34" charset="0"/>
              </a:rPr>
              <a:t>1 augusti  - 14:00</a:t>
            </a:r>
          </a:p>
          <a:p>
            <a:pPr fontAlgn="ctr">
              <a:buFont typeface="Arial" panose="020B0604020202020204" pitchFamily="34" charset="0"/>
              <a:buChar char="§"/>
            </a:pPr>
            <a:r>
              <a:rPr lang="sv-SE" dirty="0">
                <a:latin typeface="Calibri" panose="020F0502020204030204" pitchFamily="34" charset="0"/>
              </a:rPr>
              <a:t>Temp: 31°C</a:t>
            </a:r>
          </a:p>
          <a:p>
            <a:pPr fontAlgn="ctr">
              <a:buFont typeface="Arial" panose="020B0604020202020204" pitchFamily="34" charset="0"/>
              <a:buChar char="§"/>
            </a:pPr>
            <a:r>
              <a:rPr lang="sv-SE" dirty="0">
                <a:latin typeface="Calibri" panose="020F0502020204030204" pitchFamily="34" charset="0"/>
              </a:rPr>
              <a:t>Luftfuktighet: 27%</a:t>
            </a:r>
          </a:p>
          <a:p>
            <a:pPr fontAlgn="ctr">
              <a:buFont typeface="Arial" panose="020B0604020202020204" pitchFamily="34" charset="0"/>
              <a:buChar char="§"/>
            </a:pPr>
            <a:r>
              <a:rPr lang="sv-SE" dirty="0">
                <a:latin typeface="Calibri" panose="020F0502020204030204" pitchFamily="34" charset="0"/>
              </a:rPr>
              <a:t>Vind: 3 m/s SSV</a:t>
            </a:r>
          </a:p>
          <a:p>
            <a:r>
              <a:rPr lang="sv-SE" dirty="0">
                <a:latin typeface="Calibri" panose="020F0502020204030204" pitchFamily="34" charset="0"/>
              </a:rPr>
              <a:t>1 augusti  - 20:00</a:t>
            </a:r>
          </a:p>
          <a:p>
            <a:pPr fontAlgn="ctr">
              <a:buFont typeface="Arial" panose="020B0604020202020204" pitchFamily="34" charset="0"/>
              <a:buChar char="•"/>
            </a:pPr>
            <a:r>
              <a:rPr lang="sv-SE" dirty="0">
                <a:latin typeface="Calibri" panose="020F0502020204030204" pitchFamily="34" charset="0"/>
              </a:rPr>
              <a:t>Temp: 26°C</a:t>
            </a:r>
          </a:p>
          <a:p>
            <a:pPr fontAlgn="ctr">
              <a:buFont typeface="Arial" panose="020B0604020202020204" pitchFamily="34" charset="0"/>
              <a:buChar char="•"/>
            </a:pPr>
            <a:r>
              <a:rPr lang="sv-SE" dirty="0">
                <a:latin typeface="Calibri" panose="020F0502020204030204" pitchFamily="34" charset="0"/>
              </a:rPr>
              <a:t>Luftfuktighet: 33%</a:t>
            </a:r>
          </a:p>
          <a:p>
            <a:pPr fontAlgn="ctr">
              <a:buFont typeface="Arial" panose="020B0604020202020204" pitchFamily="34" charset="0"/>
              <a:buChar char="•"/>
            </a:pPr>
            <a:r>
              <a:rPr lang="sv-SE" dirty="0">
                <a:latin typeface="Calibri" panose="020F0502020204030204" pitchFamily="34" charset="0"/>
              </a:rPr>
              <a:t>Vind: 5 m/s S</a:t>
            </a:r>
          </a:p>
          <a:p>
            <a:endParaRPr lang="sv-SE" dirty="0"/>
          </a:p>
        </p:txBody>
      </p:sp>
      <p:sp>
        <p:nvSpPr>
          <p:cNvPr id="4" name="Platshållare för bildnummer 3"/>
          <p:cNvSpPr>
            <a:spLocks noGrp="1"/>
          </p:cNvSpPr>
          <p:nvPr>
            <p:ph type="sldNum" sz="quarter" idx="5"/>
          </p:nvPr>
        </p:nvSpPr>
        <p:spPr/>
        <p:txBody>
          <a:bodyPr/>
          <a:lstStyle/>
          <a:p>
            <a:fld id="{88B5BDE0-2AF4-4B7F-B8A9-D7264DA66EE4}" type="slidenum">
              <a:rPr lang="sv-SE" smtClean="0"/>
              <a:t>99</a:t>
            </a:fld>
            <a:endParaRPr lang="sv-SE"/>
          </a:p>
        </p:txBody>
      </p:sp>
    </p:spTree>
    <p:extLst>
      <p:ext uri="{BB962C8B-B14F-4D97-AF65-F5344CB8AC3E}">
        <p14:creationId xmlns:p14="http://schemas.microsoft.com/office/powerpoint/2010/main" val="196565095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a:t>
            </a:r>
          </a:p>
          <a:p>
            <a:r>
              <a:rPr lang="sv-SE" dirty="0"/>
              <a:t>Sammanfattning…</a:t>
            </a:r>
          </a:p>
          <a:p>
            <a:r>
              <a:rPr lang="sv-SE" dirty="0"/>
              <a:t>Frågor?</a:t>
            </a:r>
          </a:p>
        </p:txBody>
      </p:sp>
      <p:sp>
        <p:nvSpPr>
          <p:cNvPr id="4" name="Platshållare för bildnummer 3"/>
          <p:cNvSpPr>
            <a:spLocks noGrp="1"/>
          </p:cNvSpPr>
          <p:nvPr>
            <p:ph type="sldNum" sz="quarter" idx="5"/>
          </p:nvPr>
        </p:nvSpPr>
        <p:spPr/>
        <p:txBody>
          <a:bodyPr/>
          <a:lstStyle/>
          <a:p>
            <a:fld id="{88B5BDE0-2AF4-4B7F-B8A9-D7264DA66EE4}" type="slidenum">
              <a:rPr lang="sv-SE" smtClean="0"/>
              <a:t>101</a:t>
            </a:fld>
            <a:endParaRPr lang="sv-SE"/>
          </a:p>
        </p:txBody>
      </p:sp>
    </p:spTree>
    <p:extLst>
      <p:ext uri="{BB962C8B-B14F-4D97-AF65-F5344CB8AC3E}">
        <p14:creationId xmlns:p14="http://schemas.microsoft.com/office/powerpoint/2010/main" val="395162414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K&amp;H</a:t>
            </a:r>
          </a:p>
        </p:txBody>
      </p:sp>
      <p:sp>
        <p:nvSpPr>
          <p:cNvPr id="4" name="Platshållare för bildnummer 3"/>
          <p:cNvSpPr>
            <a:spLocks noGrp="1"/>
          </p:cNvSpPr>
          <p:nvPr>
            <p:ph type="sldNum" sz="quarter" idx="5"/>
          </p:nvPr>
        </p:nvSpPr>
        <p:spPr/>
        <p:txBody>
          <a:bodyPr/>
          <a:lstStyle/>
          <a:p>
            <a:fld id="{88B5BDE0-2AF4-4B7F-B8A9-D7264DA66EE4}" type="slidenum">
              <a:rPr lang="sv-SE" smtClean="0"/>
              <a:t>102</a:t>
            </a:fld>
            <a:endParaRPr lang="sv-SE"/>
          </a:p>
        </p:txBody>
      </p:sp>
    </p:spTree>
    <p:extLst>
      <p:ext uri="{BB962C8B-B14F-4D97-AF65-F5344CB8AC3E}">
        <p14:creationId xmlns:p14="http://schemas.microsoft.com/office/powerpoint/2010/main" val="17512868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tartsida">
    <p:spTree>
      <p:nvGrpSpPr>
        <p:cNvPr id="1" name=""/>
        <p:cNvGrpSpPr/>
        <p:nvPr/>
      </p:nvGrpSpPr>
      <p:grpSpPr>
        <a:xfrm>
          <a:off x="0" y="0"/>
          <a:ext cx="0" cy="0"/>
          <a:chOff x="0" y="0"/>
          <a:chExt cx="0" cy="0"/>
        </a:xfrm>
      </p:grpSpPr>
      <p:pic>
        <p:nvPicPr>
          <p:cNvPr id="11" name="Bildobjekt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00980" y="620688"/>
            <a:ext cx="8316416" cy="6237312"/>
          </a:xfrm>
          <a:prstGeom prst="rect">
            <a:avLst/>
          </a:prstGeom>
        </p:spPr>
      </p:pic>
      <p:sp>
        <p:nvSpPr>
          <p:cNvPr id="7" name="Rubrik 1"/>
          <p:cNvSpPr>
            <a:spLocks noGrp="1"/>
          </p:cNvSpPr>
          <p:nvPr>
            <p:ph type="ctrTitle" hasCustomPrompt="1"/>
          </p:nvPr>
        </p:nvSpPr>
        <p:spPr>
          <a:xfrm>
            <a:off x="914400" y="2130426"/>
            <a:ext cx="10363200" cy="1470025"/>
          </a:xfrm>
          <a:prstGeom prst="rect">
            <a:avLst/>
          </a:prstGeom>
        </p:spPr>
        <p:txBody>
          <a:bodyPr/>
          <a:lstStyle>
            <a:lvl1pPr>
              <a:defRPr/>
            </a:lvl1pPr>
          </a:lstStyle>
          <a:p>
            <a:r>
              <a:rPr lang="sv-SE" dirty="0"/>
              <a:t>Presentationsrubrik</a:t>
            </a:r>
          </a:p>
        </p:txBody>
      </p:sp>
      <p:sp>
        <p:nvSpPr>
          <p:cNvPr id="8" name="Underrubrik 2"/>
          <p:cNvSpPr>
            <a:spLocks noGrp="1"/>
          </p:cNvSpPr>
          <p:nvPr>
            <p:ph type="subTitle" idx="1" hasCustomPrompt="1"/>
          </p:nvPr>
        </p:nvSpPr>
        <p:spPr>
          <a:xfrm>
            <a:off x="911424" y="3886200"/>
            <a:ext cx="10369152" cy="1752600"/>
          </a:xfrm>
          <a:prstGeom prst="rect">
            <a:avLst/>
          </a:prstGeom>
        </p:spPr>
        <p:txBody>
          <a:bodyPr/>
          <a:lstStyle>
            <a:lvl1pPr marL="0" indent="0" algn="ctr">
              <a:buNone/>
              <a:defRPr sz="280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marL="0" indent="0"/>
            <a:r>
              <a:rPr lang="sv-SE" altLang="sv-SE" sz="1600" dirty="0"/>
              <a:t>Avsändare (Ange här de länsstyrelser, stödfunktion </a:t>
            </a:r>
            <a:br>
              <a:rPr lang="sv-SE" altLang="sv-SE" sz="1600" dirty="0"/>
            </a:br>
            <a:r>
              <a:rPr lang="sv-SE" altLang="sv-SE" sz="1600" dirty="0"/>
              <a:t>eller projekt som står bakom presentationen).</a:t>
            </a:r>
            <a:endParaRPr lang="sv-SE" altLang="sv-SE" sz="1400" dirty="0"/>
          </a:p>
        </p:txBody>
      </p:sp>
      <p:sp>
        <p:nvSpPr>
          <p:cNvPr id="10" name="Rectangle 8"/>
          <p:cNvSpPr>
            <a:spLocks noChangeArrowheads="1"/>
          </p:cNvSpPr>
          <p:nvPr userDrawn="1"/>
        </p:nvSpPr>
        <p:spPr bwMode="auto">
          <a:xfrm>
            <a:off x="4232" y="6597651"/>
            <a:ext cx="12236451" cy="36513"/>
          </a:xfrm>
          <a:prstGeom prst="rect">
            <a:avLst/>
          </a:prstGeom>
          <a:solidFill>
            <a:schemeClr val="accent1"/>
          </a:solidFill>
          <a:ln>
            <a:noFill/>
          </a:ln>
          <a:effectLst/>
        </p:spPr>
        <p:txBody>
          <a:bodyPr wrap="none" anchor="ctr"/>
          <a:lstStyle/>
          <a:p>
            <a:endParaRPr lang="sv-SE"/>
          </a:p>
        </p:txBody>
      </p:sp>
    </p:spTree>
    <p:extLst>
      <p:ext uri="{BB962C8B-B14F-4D97-AF65-F5344CB8AC3E}">
        <p14:creationId xmlns:p14="http://schemas.microsoft.com/office/powerpoint/2010/main" val="2024147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Kapitelsida">
    <p:spTree>
      <p:nvGrpSpPr>
        <p:cNvPr id="1" name=""/>
        <p:cNvGrpSpPr/>
        <p:nvPr/>
      </p:nvGrpSpPr>
      <p:grpSpPr>
        <a:xfrm>
          <a:off x="0" y="0"/>
          <a:ext cx="0" cy="0"/>
          <a:chOff x="0" y="0"/>
          <a:chExt cx="0" cy="0"/>
        </a:xfrm>
      </p:grpSpPr>
      <p:sp>
        <p:nvSpPr>
          <p:cNvPr id="2" name="Rubrik 1"/>
          <p:cNvSpPr>
            <a:spLocks noGrp="1"/>
          </p:cNvSpPr>
          <p:nvPr>
            <p:ph type="ctrTitle"/>
          </p:nvPr>
        </p:nvSpPr>
        <p:spPr>
          <a:xfrm>
            <a:off x="914400" y="2130426"/>
            <a:ext cx="10363200" cy="1470025"/>
          </a:xfrm>
          <a:prstGeom prst="rect">
            <a:avLst/>
          </a:prstGeom>
        </p:spPr>
        <p:txBody>
          <a:bodyPr/>
          <a:lstStyle>
            <a:lvl1pPr>
              <a:defRPr/>
            </a:lvl1pPr>
          </a:lstStyle>
          <a:p>
            <a:r>
              <a:rPr lang="sv-SE"/>
              <a:t>Klicka här för att ändra mall för rubrikformat</a:t>
            </a:r>
            <a:endParaRPr lang="sv-SE" dirty="0"/>
          </a:p>
        </p:txBody>
      </p:sp>
      <p:sp>
        <p:nvSpPr>
          <p:cNvPr id="3" name="Underrubrik 2"/>
          <p:cNvSpPr>
            <a:spLocks noGrp="1"/>
          </p:cNvSpPr>
          <p:nvPr>
            <p:ph type="subTitle" idx="1" hasCustomPrompt="1"/>
          </p:nvPr>
        </p:nvSpPr>
        <p:spPr>
          <a:xfrm>
            <a:off x="911424" y="3886200"/>
            <a:ext cx="10369152" cy="1752600"/>
          </a:xfrm>
          <a:prstGeom prst="rect">
            <a:avLst/>
          </a:prstGeom>
        </p:spPr>
        <p:txBody>
          <a:bodyPr/>
          <a:lstStyle>
            <a:lvl1pPr marL="0" indent="0" algn="ctr">
              <a:buNone/>
              <a:defRPr sz="280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lvl="0"/>
            <a:r>
              <a:rPr lang="sv-SE" dirty="0"/>
              <a:t>Klicka här för att ändra format på bakgrundstexten</a:t>
            </a:r>
          </a:p>
        </p:txBody>
      </p:sp>
    </p:spTree>
    <p:extLst>
      <p:ext uri="{BB962C8B-B14F-4D97-AF65-F5344CB8AC3E}">
        <p14:creationId xmlns:p14="http://schemas.microsoft.com/office/powerpoint/2010/main" val="163301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Standardsida">
    <p:spTree>
      <p:nvGrpSpPr>
        <p:cNvPr id="1" name=""/>
        <p:cNvGrpSpPr/>
        <p:nvPr/>
      </p:nvGrpSpPr>
      <p:grpSpPr>
        <a:xfrm>
          <a:off x="0" y="0"/>
          <a:ext cx="0" cy="0"/>
          <a:chOff x="0" y="0"/>
          <a:chExt cx="0" cy="0"/>
        </a:xfrm>
      </p:grpSpPr>
      <p:sp>
        <p:nvSpPr>
          <p:cNvPr id="2" name="Rubrik 1"/>
          <p:cNvSpPr>
            <a:spLocks noGrp="1"/>
          </p:cNvSpPr>
          <p:nvPr>
            <p:ph type="title"/>
          </p:nvPr>
        </p:nvSpPr>
        <p:spPr>
          <a:xfrm>
            <a:off x="623392" y="1167334"/>
            <a:ext cx="10972800" cy="1143000"/>
          </a:xfrm>
          <a:prstGeom prst="rect">
            <a:avLst/>
          </a:prstGeom>
        </p:spPr>
        <p:txBody>
          <a:bodyPr/>
          <a:lstStyle>
            <a:lvl1pPr algn="l">
              <a:defRPr/>
            </a:lvl1pPr>
          </a:lstStyle>
          <a:p>
            <a:r>
              <a:rPr lang="sv-SE"/>
              <a:t>Klicka här för att ändra mall för rubrikformat</a:t>
            </a:r>
          </a:p>
        </p:txBody>
      </p:sp>
      <p:sp>
        <p:nvSpPr>
          <p:cNvPr id="3" name="Platshållare för innehåll 2"/>
          <p:cNvSpPr>
            <a:spLocks noGrp="1"/>
          </p:cNvSpPr>
          <p:nvPr>
            <p:ph idx="1"/>
          </p:nvPr>
        </p:nvSpPr>
        <p:spPr>
          <a:xfrm>
            <a:off x="623392" y="2492897"/>
            <a:ext cx="10972800" cy="3888432"/>
          </a:xfrm>
          <a:prstGeom prst="rect">
            <a:avLst/>
          </a:prstGeo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Tree>
    <p:extLst>
      <p:ext uri="{BB962C8B-B14F-4D97-AF65-F5344CB8AC3E}">
        <p14:creationId xmlns:p14="http://schemas.microsoft.com/office/powerpoint/2010/main" val="1568528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våspalt">
    <p:spTree>
      <p:nvGrpSpPr>
        <p:cNvPr id="1" name=""/>
        <p:cNvGrpSpPr/>
        <p:nvPr/>
      </p:nvGrpSpPr>
      <p:grpSpPr>
        <a:xfrm>
          <a:off x="0" y="0"/>
          <a:ext cx="0" cy="0"/>
          <a:chOff x="0" y="0"/>
          <a:chExt cx="0" cy="0"/>
        </a:xfrm>
      </p:grpSpPr>
      <p:sp>
        <p:nvSpPr>
          <p:cNvPr id="2" name="Rubrik 1"/>
          <p:cNvSpPr>
            <a:spLocks noGrp="1"/>
          </p:cNvSpPr>
          <p:nvPr>
            <p:ph type="title"/>
          </p:nvPr>
        </p:nvSpPr>
        <p:spPr>
          <a:xfrm>
            <a:off x="623392" y="1177875"/>
            <a:ext cx="10972800" cy="1143000"/>
          </a:xfrm>
          <a:prstGeom prst="rect">
            <a:avLst/>
          </a:prstGeom>
        </p:spPr>
        <p:txBody>
          <a:bodyPr/>
          <a:lstStyle>
            <a:lvl1pPr algn="l">
              <a:defRPr/>
            </a:lvl1pPr>
          </a:lstStyle>
          <a:p>
            <a:r>
              <a:rPr lang="sv-SE"/>
              <a:t>Klicka här för att ändra mall för rubrikformat</a:t>
            </a:r>
          </a:p>
        </p:txBody>
      </p:sp>
      <p:sp>
        <p:nvSpPr>
          <p:cNvPr id="3" name="Platshållare för innehåll 2"/>
          <p:cNvSpPr>
            <a:spLocks noGrp="1"/>
          </p:cNvSpPr>
          <p:nvPr>
            <p:ph sz="half" idx="1"/>
          </p:nvPr>
        </p:nvSpPr>
        <p:spPr>
          <a:xfrm>
            <a:off x="623392" y="2503438"/>
            <a:ext cx="5384800" cy="394989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4" name="Platshållare för innehåll 3"/>
          <p:cNvSpPr>
            <a:spLocks noGrp="1"/>
          </p:cNvSpPr>
          <p:nvPr>
            <p:ph sz="half" idx="2"/>
          </p:nvPr>
        </p:nvSpPr>
        <p:spPr>
          <a:xfrm>
            <a:off x="6211392" y="2503438"/>
            <a:ext cx="5384800" cy="394989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Tree>
    <p:extLst>
      <p:ext uri="{BB962C8B-B14F-4D97-AF65-F5344CB8AC3E}">
        <p14:creationId xmlns:p14="http://schemas.microsoft.com/office/powerpoint/2010/main" val="101532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våspalt 2">
    <p:spTree>
      <p:nvGrpSpPr>
        <p:cNvPr id="1" name=""/>
        <p:cNvGrpSpPr/>
        <p:nvPr/>
      </p:nvGrpSpPr>
      <p:grpSpPr>
        <a:xfrm>
          <a:off x="0" y="0"/>
          <a:ext cx="0" cy="0"/>
          <a:chOff x="0" y="0"/>
          <a:chExt cx="0" cy="0"/>
        </a:xfrm>
      </p:grpSpPr>
      <p:sp>
        <p:nvSpPr>
          <p:cNvPr id="3" name="Platshållare för text 2"/>
          <p:cNvSpPr>
            <a:spLocks noGrp="1"/>
          </p:cNvSpPr>
          <p:nvPr>
            <p:ph type="body" idx="1"/>
          </p:nvPr>
        </p:nvSpPr>
        <p:spPr>
          <a:xfrm>
            <a:off x="620407" y="2438350"/>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p:cNvSpPr>
            <a:spLocks noGrp="1"/>
          </p:cNvSpPr>
          <p:nvPr>
            <p:ph sz="half" idx="2"/>
          </p:nvPr>
        </p:nvSpPr>
        <p:spPr>
          <a:xfrm>
            <a:off x="620407" y="3078112"/>
            <a:ext cx="5386917" cy="3375224"/>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p:cNvSpPr>
            <a:spLocks noGrp="1"/>
          </p:cNvSpPr>
          <p:nvPr>
            <p:ph type="body" sz="quarter" idx="3"/>
          </p:nvPr>
        </p:nvSpPr>
        <p:spPr>
          <a:xfrm>
            <a:off x="6204174" y="2438350"/>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p:cNvSpPr>
            <a:spLocks noGrp="1"/>
          </p:cNvSpPr>
          <p:nvPr>
            <p:ph sz="quarter" idx="4"/>
          </p:nvPr>
        </p:nvSpPr>
        <p:spPr>
          <a:xfrm>
            <a:off x="6204174" y="3078112"/>
            <a:ext cx="5389033" cy="3375224"/>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Rubrik 1"/>
          <p:cNvSpPr txBox="1">
            <a:spLocks/>
          </p:cNvSpPr>
          <p:nvPr userDrawn="1"/>
        </p:nvSpPr>
        <p:spPr>
          <a:xfrm>
            <a:off x="623392" y="1167334"/>
            <a:ext cx="10972800" cy="1143000"/>
          </a:xfrm>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marL="0" indent="0" algn="l"/>
            <a:r>
              <a:rPr lang="sv-SE" sz="4400" kern="0" dirty="0"/>
              <a:t>Klicka här för att ändra format</a:t>
            </a:r>
          </a:p>
        </p:txBody>
      </p:sp>
    </p:spTree>
    <p:extLst>
      <p:ext uri="{BB962C8B-B14F-4D97-AF65-F5344CB8AC3E}">
        <p14:creationId xmlns:p14="http://schemas.microsoft.com/office/powerpoint/2010/main" val="15892935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Helsida med bild/diagram...">
    <p:spTree>
      <p:nvGrpSpPr>
        <p:cNvPr id="1" name=""/>
        <p:cNvGrpSpPr/>
        <p:nvPr/>
      </p:nvGrpSpPr>
      <p:grpSpPr>
        <a:xfrm>
          <a:off x="0" y="0"/>
          <a:ext cx="0" cy="0"/>
          <a:chOff x="0" y="0"/>
          <a:chExt cx="0" cy="0"/>
        </a:xfrm>
      </p:grpSpPr>
      <p:sp>
        <p:nvSpPr>
          <p:cNvPr id="2" name="Platshållare för innehåll 3"/>
          <p:cNvSpPr>
            <a:spLocks noGrp="1"/>
          </p:cNvSpPr>
          <p:nvPr>
            <p:ph sz="half" idx="2" hasCustomPrompt="1"/>
          </p:nvPr>
        </p:nvSpPr>
        <p:spPr>
          <a:xfrm>
            <a:off x="0" y="620688"/>
            <a:ext cx="12192000" cy="5976664"/>
          </a:xfrm>
          <a:prstGeom prst="rect">
            <a:avLst/>
          </a:prstGeom>
        </p:spPr>
        <p:txBody>
          <a:bodyPr/>
          <a:lstStyle>
            <a:lvl1pPr marL="0" indent="0">
              <a:buNone/>
              <a:defRPr sz="2400" baseline="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dirty="0"/>
              <a:t>Infoga bild, diagram, film…</a:t>
            </a:r>
          </a:p>
        </p:txBody>
      </p:sp>
    </p:spTree>
    <p:extLst>
      <p:ext uri="{BB962C8B-B14F-4D97-AF65-F5344CB8AC3E}">
        <p14:creationId xmlns:p14="http://schemas.microsoft.com/office/powerpoint/2010/main" val="89404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om sida">
    <p:spTree>
      <p:nvGrpSpPr>
        <p:cNvPr id="1" name=""/>
        <p:cNvGrpSpPr/>
        <p:nvPr/>
      </p:nvGrpSpPr>
      <p:grpSpPr>
        <a:xfrm>
          <a:off x="0" y="0"/>
          <a:ext cx="0" cy="0"/>
          <a:chOff x="0" y="0"/>
          <a:chExt cx="0" cy="0"/>
        </a:xfrm>
      </p:grpSpPr>
    </p:spTree>
    <p:extLst>
      <p:ext uri="{BB962C8B-B14F-4D97-AF65-F5344CB8AC3E}">
        <p14:creationId xmlns:p14="http://schemas.microsoft.com/office/powerpoint/2010/main" val="724840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Tom">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C1BAC553-EAEC-4FB0-B308-383968B6BDCC}" type="datetimeFigureOut">
              <a:rPr lang="sv-SE" smtClean="0"/>
              <a:t>2025-06-04</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ABBDCB28-60F7-4D42-B874-15FE0C47E720}" type="slidenum">
              <a:rPr lang="sv-SE" smtClean="0"/>
              <a:t>‹#›</a:t>
            </a:fld>
            <a:endParaRPr lang="sv-SE"/>
          </a:p>
        </p:txBody>
      </p:sp>
    </p:spTree>
    <p:extLst>
      <p:ext uri="{BB962C8B-B14F-4D97-AF65-F5344CB8AC3E}">
        <p14:creationId xmlns:p14="http://schemas.microsoft.com/office/powerpoint/2010/main" val="4032001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110"/>
        <p:cNvGrpSpPr/>
        <p:nvPr/>
      </p:nvGrpSpPr>
      <p:grpSpPr>
        <a:xfrm>
          <a:off x="0" y="0"/>
          <a:ext cx="0" cy="0"/>
          <a:chOff x="0" y="0"/>
          <a:chExt cx="0" cy="0"/>
        </a:xfrm>
      </p:grpSpPr>
      <p:sp>
        <p:nvSpPr>
          <p:cNvPr id="111" name="Google Shape;111;p29"/>
          <p:cNvSpPr txBox="1">
            <a:spLocks noGrp="1"/>
          </p:cNvSpPr>
          <p:nvPr>
            <p:ph type="ctrTitle"/>
          </p:nvPr>
        </p:nvSpPr>
        <p:spPr>
          <a:xfrm>
            <a:off x="914400" y="2130429"/>
            <a:ext cx="10363200" cy="1470000"/>
          </a:xfrm>
          <a:prstGeom prst="rect">
            <a:avLst/>
          </a:prstGeom>
          <a:noFill/>
          <a:ln>
            <a:noFill/>
          </a:ln>
        </p:spPr>
        <p:txBody>
          <a:bodyPr spcFirstLastPara="1" wrap="square" lIns="91425" tIns="91425" rIns="91425" bIns="91425" anchor="ctr" anchorCtr="0">
            <a:noAutofit/>
          </a:bodyPr>
          <a:lstStyle>
            <a:lvl1pPr marL="0" marR="0" lvl="0" indent="0" algn="l" rtl="0">
              <a:spcBef>
                <a:spcPts val="0"/>
              </a:spcBef>
              <a:spcAft>
                <a:spcPts val="0"/>
              </a:spcAft>
              <a:buClr>
                <a:schemeClr val="lt1"/>
              </a:buClr>
              <a:buSzPts val="3600"/>
              <a:buFont typeface="Calibri"/>
              <a:buNone/>
              <a:defRPr/>
            </a:lvl1pPr>
            <a:lvl2pPr marL="0" marR="0" lvl="1" indent="0" algn="l" rtl="0">
              <a:spcBef>
                <a:spcPts val="0"/>
              </a:spcBef>
              <a:spcAft>
                <a:spcPts val="0"/>
              </a:spcAft>
              <a:buSzPts val="3600"/>
              <a:buNone/>
              <a:defRPr/>
            </a:lvl2pPr>
            <a:lvl3pPr marL="0" marR="0" lvl="2" indent="0" algn="l" rtl="0">
              <a:spcBef>
                <a:spcPts val="0"/>
              </a:spcBef>
              <a:spcAft>
                <a:spcPts val="0"/>
              </a:spcAft>
              <a:buSzPts val="3600"/>
              <a:buNone/>
              <a:defRPr/>
            </a:lvl3pPr>
            <a:lvl4pPr marL="0" marR="0" lvl="3" indent="0" algn="l" rtl="0">
              <a:spcBef>
                <a:spcPts val="0"/>
              </a:spcBef>
              <a:spcAft>
                <a:spcPts val="0"/>
              </a:spcAft>
              <a:buSzPts val="3600"/>
              <a:buNone/>
              <a:defRPr/>
            </a:lvl4pPr>
            <a:lvl5pPr marL="0" marR="0" lvl="4" indent="0" algn="l" rtl="0">
              <a:spcBef>
                <a:spcPts val="0"/>
              </a:spcBef>
              <a:spcAft>
                <a:spcPts val="0"/>
              </a:spcAft>
              <a:buSzPts val="3600"/>
              <a:buNone/>
              <a:defRPr/>
            </a:lvl5pPr>
            <a:lvl6pPr marL="0" marR="0" lvl="5" indent="0" algn="l" rtl="0">
              <a:spcBef>
                <a:spcPts val="0"/>
              </a:spcBef>
              <a:spcAft>
                <a:spcPts val="0"/>
              </a:spcAft>
              <a:buSzPts val="3600"/>
              <a:buNone/>
              <a:defRPr/>
            </a:lvl6pPr>
            <a:lvl7pPr marL="0" marR="0" lvl="6" indent="0" algn="l" rtl="0">
              <a:spcBef>
                <a:spcPts val="0"/>
              </a:spcBef>
              <a:spcAft>
                <a:spcPts val="0"/>
              </a:spcAft>
              <a:buSzPts val="3600"/>
              <a:buNone/>
              <a:defRPr/>
            </a:lvl7pPr>
            <a:lvl8pPr marL="0" marR="0" lvl="7" indent="0" algn="l" rtl="0">
              <a:spcBef>
                <a:spcPts val="0"/>
              </a:spcBef>
              <a:spcAft>
                <a:spcPts val="0"/>
              </a:spcAft>
              <a:buSzPts val="3600"/>
              <a:buNone/>
              <a:defRPr/>
            </a:lvl8pPr>
            <a:lvl9pPr marL="0" marR="0" lvl="8" indent="0" algn="l" rtl="0">
              <a:spcBef>
                <a:spcPts val="0"/>
              </a:spcBef>
              <a:spcAft>
                <a:spcPts val="0"/>
              </a:spcAft>
              <a:buSzPts val="3600"/>
              <a:buNone/>
              <a:defRPr/>
            </a:lvl9pPr>
          </a:lstStyle>
          <a:p>
            <a:endParaRPr/>
          </a:p>
        </p:txBody>
      </p:sp>
      <p:sp>
        <p:nvSpPr>
          <p:cNvPr id="112" name="Google Shape;112;p29"/>
          <p:cNvSpPr txBox="1">
            <a:spLocks noGrp="1"/>
          </p:cNvSpPr>
          <p:nvPr>
            <p:ph type="subTitle" idx="1"/>
          </p:nvPr>
        </p:nvSpPr>
        <p:spPr>
          <a:xfrm>
            <a:off x="1828800" y="3886200"/>
            <a:ext cx="8534400" cy="1752800"/>
          </a:xfrm>
          <a:prstGeom prst="rect">
            <a:avLst/>
          </a:prstGeom>
          <a:noFill/>
          <a:ln>
            <a:noFill/>
          </a:ln>
        </p:spPr>
        <p:txBody>
          <a:bodyPr spcFirstLastPara="1" wrap="square" lIns="91425" tIns="91425" rIns="91425" bIns="91425" anchor="t" anchorCtr="0">
            <a:noAutofit/>
          </a:bodyPr>
          <a:lstStyle>
            <a:lvl1pPr marL="0" marR="0" lvl="0" indent="0" algn="ctr" rtl="0">
              <a:spcBef>
                <a:spcPts val="960"/>
              </a:spcBef>
              <a:spcAft>
                <a:spcPts val="0"/>
              </a:spcAft>
              <a:buClr>
                <a:srgbClr val="888888"/>
              </a:buClr>
              <a:buSzPts val="3000"/>
              <a:buFont typeface="Arial"/>
              <a:buNone/>
              <a:defRPr/>
            </a:lvl1pPr>
            <a:lvl2pPr marL="812637" marR="0" lvl="1" indent="-16790" algn="ctr" rtl="0">
              <a:spcBef>
                <a:spcPts val="853"/>
              </a:spcBef>
              <a:spcAft>
                <a:spcPts val="0"/>
              </a:spcAft>
              <a:buClr>
                <a:srgbClr val="888888"/>
              </a:buClr>
              <a:buSzPts val="2400"/>
              <a:buFont typeface="Arial"/>
              <a:buNone/>
              <a:defRPr/>
            </a:lvl2pPr>
            <a:lvl3pPr marL="1625274" marR="0" lvl="2" indent="-16648" algn="ctr" rtl="0">
              <a:spcBef>
                <a:spcPts val="640"/>
              </a:spcBef>
              <a:spcAft>
                <a:spcPts val="0"/>
              </a:spcAft>
              <a:buClr>
                <a:srgbClr val="888888"/>
              </a:buClr>
              <a:buSzPts val="2400"/>
              <a:buFont typeface="Arial"/>
              <a:buNone/>
              <a:defRPr/>
            </a:lvl3pPr>
            <a:lvl4pPr marL="2437911" marR="0" lvl="3" indent="-16505" algn="ctr" rtl="0">
              <a:spcBef>
                <a:spcPts val="533"/>
              </a:spcBef>
              <a:spcAft>
                <a:spcPts val="0"/>
              </a:spcAft>
              <a:buClr>
                <a:srgbClr val="888888"/>
              </a:buClr>
              <a:buSzPts val="1800"/>
              <a:buFont typeface="Arial"/>
              <a:buNone/>
              <a:defRPr/>
            </a:lvl4pPr>
            <a:lvl5pPr marL="3250549" marR="0" lvl="4" indent="-16364" algn="ctr" rtl="0">
              <a:spcBef>
                <a:spcPts val="533"/>
              </a:spcBef>
              <a:spcAft>
                <a:spcPts val="0"/>
              </a:spcAft>
              <a:buClr>
                <a:srgbClr val="888888"/>
              </a:buClr>
              <a:buSzPts val="1800"/>
              <a:buFont typeface="Arial"/>
              <a:buNone/>
              <a:defRPr/>
            </a:lvl5pPr>
            <a:lvl6pPr marL="4063186" marR="0" lvl="5" indent="-16221" algn="ctr" rtl="0">
              <a:spcBef>
                <a:spcPts val="720"/>
              </a:spcBef>
              <a:spcAft>
                <a:spcPts val="0"/>
              </a:spcAft>
              <a:buClr>
                <a:srgbClr val="888888"/>
              </a:buClr>
              <a:buSzPts val="1800"/>
              <a:buFont typeface="Arial"/>
              <a:buNone/>
              <a:defRPr/>
            </a:lvl6pPr>
            <a:lvl7pPr marL="4875823" marR="0" lvl="6" indent="-16078" algn="ctr" rtl="0">
              <a:spcBef>
                <a:spcPts val="720"/>
              </a:spcBef>
              <a:spcAft>
                <a:spcPts val="0"/>
              </a:spcAft>
              <a:buClr>
                <a:srgbClr val="888888"/>
              </a:buClr>
              <a:buSzPts val="1800"/>
              <a:buFont typeface="Arial"/>
              <a:buNone/>
              <a:defRPr/>
            </a:lvl7pPr>
            <a:lvl8pPr marL="5688462" marR="0" lvl="7" indent="-15937" algn="ctr" rtl="0">
              <a:spcBef>
                <a:spcPts val="720"/>
              </a:spcBef>
              <a:spcAft>
                <a:spcPts val="0"/>
              </a:spcAft>
              <a:buClr>
                <a:srgbClr val="888888"/>
              </a:buClr>
              <a:buSzPts val="1800"/>
              <a:buFont typeface="Arial"/>
              <a:buNone/>
              <a:defRPr/>
            </a:lvl8pPr>
            <a:lvl9pPr marL="6501099" marR="0" lvl="8" indent="-15794" algn="ctr" rtl="0">
              <a:spcBef>
                <a:spcPts val="720"/>
              </a:spcBef>
              <a:spcAft>
                <a:spcPts val="0"/>
              </a:spcAft>
              <a:buClr>
                <a:srgbClr val="888888"/>
              </a:buClr>
              <a:buSzPts val="1800"/>
              <a:buFont typeface="Arial"/>
              <a:buNone/>
              <a:defRPr/>
            </a:lvl9pPr>
          </a:lstStyle>
          <a:p>
            <a:endParaRPr/>
          </a:p>
        </p:txBody>
      </p:sp>
      <p:sp>
        <p:nvSpPr>
          <p:cNvPr id="113" name="Google Shape;113;p29"/>
          <p:cNvSpPr txBox="1">
            <a:spLocks noGrp="1"/>
          </p:cNvSpPr>
          <p:nvPr>
            <p:ph type="dt" idx="10"/>
          </p:nvPr>
        </p:nvSpPr>
        <p:spPr>
          <a:xfrm>
            <a:off x="609600" y="6165304"/>
            <a:ext cx="2844800" cy="365200"/>
          </a:xfrm>
          <a:prstGeom prst="rect">
            <a:avLst/>
          </a:prstGeom>
          <a:noFill/>
          <a:ln>
            <a:noFill/>
          </a:ln>
        </p:spPr>
        <p:txBody>
          <a:bodyPr spcFirstLastPara="1" wrap="square" lIns="91425" tIns="91425" rIns="91425" bIns="91425" anchor="ctr" anchorCtr="0">
            <a:noAutofit/>
          </a:bodyPr>
          <a:lstStyle>
            <a:lvl1pPr marL="0" marR="0" lvl="0" indent="-118530" algn="l" rtl="0">
              <a:spcBef>
                <a:spcPts val="0"/>
              </a:spcBef>
              <a:spcAft>
                <a:spcPts val="0"/>
              </a:spcAft>
              <a:buSzPts val="1400"/>
              <a:buChar char="●"/>
              <a:defRPr/>
            </a:lvl1pPr>
            <a:lvl2pPr marL="812637" marR="0" lvl="1" indent="-135321" algn="l" rtl="0">
              <a:spcBef>
                <a:spcPts val="0"/>
              </a:spcBef>
              <a:spcAft>
                <a:spcPts val="0"/>
              </a:spcAft>
              <a:buSzPts val="1400"/>
              <a:buChar char="○"/>
              <a:defRPr/>
            </a:lvl2pPr>
            <a:lvl3pPr marL="1625274" marR="0" lvl="2" indent="-135178" algn="l" rtl="0">
              <a:spcBef>
                <a:spcPts val="0"/>
              </a:spcBef>
              <a:spcAft>
                <a:spcPts val="0"/>
              </a:spcAft>
              <a:buSzPts val="1400"/>
              <a:buChar char="■"/>
              <a:defRPr/>
            </a:lvl3pPr>
            <a:lvl4pPr marL="2437911" marR="0" lvl="3" indent="-135035" algn="l" rtl="0">
              <a:spcBef>
                <a:spcPts val="0"/>
              </a:spcBef>
              <a:spcAft>
                <a:spcPts val="0"/>
              </a:spcAft>
              <a:buSzPts val="1400"/>
              <a:buChar char="●"/>
              <a:defRPr/>
            </a:lvl4pPr>
            <a:lvl5pPr marL="3250549" marR="0" lvl="4" indent="-134894" algn="l" rtl="0">
              <a:spcBef>
                <a:spcPts val="0"/>
              </a:spcBef>
              <a:spcAft>
                <a:spcPts val="0"/>
              </a:spcAft>
              <a:buSzPts val="1400"/>
              <a:buChar char="○"/>
              <a:defRPr/>
            </a:lvl5pPr>
            <a:lvl6pPr marL="4063186" marR="0" lvl="5" indent="-134751" algn="l" rtl="0">
              <a:spcBef>
                <a:spcPts val="0"/>
              </a:spcBef>
              <a:spcAft>
                <a:spcPts val="0"/>
              </a:spcAft>
              <a:buSzPts val="1400"/>
              <a:buChar char="■"/>
              <a:defRPr/>
            </a:lvl6pPr>
            <a:lvl7pPr marL="4875823" marR="0" lvl="6" indent="-134609" algn="l" rtl="0">
              <a:spcBef>
                <a:spcPts val="0"/>
              </a:spcBef>
              <a:spcAft>
                <a:spcPts val="0"/>
              </a:spcAft>
              <a:buSzPts val="1400"/>
              <a:buChar char="●"/>
              <a:defRPr/>
            </a:lvl7pPr>
            <a:lvl8pPr marL="5688462" marR="0" lvl="7" indent="-134467" algn="l" rtl="0">
              <a:spcBef>
                <a:spcPts val="0"/>
              </a:spcBef>
              <a:spcAft>
                <a:spcPts val="0"/>
              </a:spcAft>
              <a:buSzPts val="1400"/>
              <a:buChar char="○"/>
              <a:defRPr/>
            </a:lvl8pPr>
            <a:lvl9pPr marL="6501099" marR="0" lvl="8" indent="-134325" algn="l" rtl="0">
              <a:spcBef>
                <a:spcPts val="0"/>
              </a:spcBef>
              <a:spcAft>
                <a:spcPts val="0"/>
              </a:spcAft>
              <a:buSzPts val="1400"/>
              <a:buChar char="■"/>
              <a:defRPr/>
            </a:lvl9pPr>
          </a:lstStyle>
          <a:p>
            <a:endParaRPr/>
          </a:p>
        </p:txBody>
      </p:sp>
      <p:sp>
        <p:nvSpPr>
          <p:cNvPr id="114" name="Google Shape;114;p29"/>
          <p:cNvSpPr txBox="1">
            <a:spLocks noGrp="1"/>
          </p:cNvSpPr>
          <p:nvPr>
            <p:ph type="ftr" idx="11"/>
          </p:nvPr>
        </p:nvSpPr>
        <p:spPr>
          <a:xfrm>
            <a:off x="4165600" y="6165304"/>
            <a:ext cx="3860800" cy="365200"/>
          </a:xfrm>
          <a:prstGeom prst="rect">
            <a:avLst/>
          </a:prstGeom>
          <a:noFill/>
          <a:ln>
            <a:noFill/>
          </a:ln>
        </p:spPr>
        <p:txBody>
          <a:bodyPr spcFirstLastPara="1" wrap="square" lIns="91425" tIns="91425" rIns="91425" bIns="91425" anchor="ctr" anchorCtr="0">
            <a:noAutofit/>
          </a:bodyPr>
          <a:lstStyle>
            <a:lvl1pPr marL="0" marR="0" lvl="0" indent="-118530" algn="ctr" rtl="0">
              <a:spcBef>
                <a:spcPts val="0"/>
              </a:spcBef>
              <a:spcAft>
                <a:spcPts val="0"/>
              </a:spcAft>
              <a:buSzPts val="1400"/>
              <a:buChar char="●"/>
              <a:defRPr/>
            </a:lvl1pPr>
            <a:lvl2pPr marL="812637" marR="0" lvl="1" indent="-135321" algn="l" rtl="0">
              <a:spcBef>
                <a:spcPts val="0"/>
              </a:spcBef>
              <a:spcAft>
                <a:spcPts val="0"/>
              </a:spcAft>
              <a:buSzPts val="1400"/>
              <a:buChar char="○"/>
              <a:defRPr/>
            </a:lvl2pPr>
            <a:lvl3pPr marL="1625274" marR="0" lvl="2" indent="-135178" algn="l" rtl="0">
              <a:spcBef>
                <a:spcPts val="0"/>
              </a:spcBef>
              <a:spcAft>
                <a:spcPts val="0"/>
              </a:spcAft>
              <a:buSzPts val="1400"/>
              <a:buChar char="■"/>
              <a:defRPr/>
            </a:lvl3pPr>
            <a:lvl4pPr marL="2437911" marR="0" lvl="3" indent="-135035" algn="l" rtl="0">
              <a:spcBef>
                <a:spcPts val="0"/>
              </a:spcBef>
              <a:spcAft>
                <a:spcPts val="0"/>
              </a:spcAft>
              <a:buSzPts val="1400"/>
              <a:buChar char="●"/>
              <a:defRPr/>
            </a:lvl4pPr>
            <a:lvl5pPr marL="3250549" marR="0" lvl="4" indent="-134894" algn="l" rtl="0">
              <a:spcBef>
                <a:spcPts val="0"/>
              </a:spcBef>
              <a:spcAft>
                <a:spcPts val="0"/>
              </a:spcAft>
              <a:buSzPts val="1400"/>
              <a:buChar char="○"/>
              <a:defRPr/>
            </a:lvl5pPr>
            <a:lvl6pPr marL="4063186" marR="0" lvl="5" indent="-134751" algn="l" rtl="0">
              <a:spcBef>
                <a:spcPts val="0"/>
              </a:spcBef>
              <a:spcAft>
                <a:spcPts val="0"/>
              </a:spcAft>
              <a:buSzPts val="1400"/>
              <a:buChar char="■"/>
              <a:defRPr/>
            </a:lvl6pPr>
            <a:lvl7pPr marL="4875823" marR="0" lvl="6" indent="-134609" algn="l" rtl="0">
              <a:spcBef>
                <a:spcPts val="0"/>
              </a:spcBef>
              <a:spcAft>
                <a:spcPts val="0"/>
              </a:spcAft>
              <a:buSzPts val="1400"/>
              <a:buChar char="●"/>
              <a:defRPr/>
            </a:lvl7pPr>
            <a:lvl8pPr marL="5688462" marR="0" lvl="7" indent="-134467" algn="l" rtl="0">
              <a:spcBef>
                <a:spcPts val="0"/>
              </a:spcBef>
              <a:spcAft>
                <a:spcPts val="0"/>
              </a:spcAft>
              <a:buSzPts val="1400"/>
              <a:buChar char="○"/>
              <a:defRPr/>
            </a:lvl8pPr>
            <a:lvl9pPr marL="6501099" marR="0" lvl="8" indent="-134325" algn="l" rtl="0">
              <a:spcBef>
                <a:spcPts val="0"/>
              </a:spcBef>
              <a:spcAft>
                <a:spcPts val="0"/>
              </a:spcAft>
              <a:buSzPts val="1400"/>
              <a:buChar char="■"/>
              <a:defRPr/>
            </a:lvl9pPr>
          </a:lstStyle>
          <a:p>
            <a:endParaRPr/>
          </a:p>
        </p:txBody>
      </p:sp>
      <p:sp>
        <p:nvSpPr>
          <p:cNvPr id="115" name="Google Shape;115;p29"/>
          <p:cNvSpPr txBox="1">
            <a:spLocks noGrp="1"/>
          </p:cNvSpPr>
          <p:nvPr>
            <p:ph type="sldNum" idx="12"/>
          </p:nvPr>
        </p:nvSpPr>
        <p:spPr>
          <a:xfrm>
            <a:off x="8737601" y="6165304"/>
            <a:ext cx="2844800" cy="365200"/>
          </a:xfrm>
          <a:prstGeom prst="rect">
            <a:avLst/>
          </a:prstGeom>
          <a:noFill/>
          <a:ln>
            <a:noFill/>
          </a:ln>
        </p:spPr>
        <p:txBody>
          <a:bodyPr spcFirstLastPara="1" wrap="square" lIns="121875" tIns="60925" rIns="121875" bIns="60925" anchor="ctr" anchorCtr="0">
            <a:noAutofit/>
          </a:bodyPr>
          <a:lstStyle>
            <a:lvl1pPr marL="0" marR="0" lvl="0" indent="0" algn="r" rtl="0">
              <a:spcBef>
                <a:spcPts val="0"/>
              </a:spcBef>
              <a:buNone/>
              <a:defRPr sz="2133" b="0" i="0" u="none" strike="noStrike" cap="none">
                <a:solidFill>
                  <a:srgbClr val="888888"/>
                </a:solidFill>
                <a:latin typeface="Calibri"/>
                <a:ea typeface="Calibri"/>
                <a:cs typeface="Calibri"/>
                <a:sym typeface="Calibri"/>
              </a:defRPr>
            </a:lvl1pPr>
            <a:lvl2pPr marL="0" marR="0" lvl="1" indent="0" algn="r" rtl="0">
              <a:spcBef>
                <a:spcPts val="0"/>
              </a:spcBef>
              <a:buNone/>
              <a:defRPr sz="2133" b="0" i="0" u="none" strike="noStrike" cap="none">
                <a:solidFill>
                  <a:srgbClr val="888888"/>
                </a:solidFill>
                <a:latin typeface="Calibri"/>
                <a:ea typeface="Calibri"/>
                <a:cs typeface="Calibri"/>
                <a:sym typeface="Calibri"/>
              </a:defRPr>
            </a:lvl2pPr>
            <a:lvl3pPr marL="0" marR="0" lvl="2" indent="0" algn="r" rtl="0">
              <a:spcBef>
                <a:spcPts val="0"/>
              </a:spcBef>
              <a:buNone/>
              <a:defRPr sz="2133" b="0" i="0" u="none" strike="noStrike" cap="none">
                <a:solidFill>
                  <a:srgbClr val="888888"/>
                </a:solidFill>
                <a:latin typeface="Calibri"/>
                <a:ea typeface="Calibri"/>
                <a:cs typeface="Calibri"/>
                <a:sym typeface="Calibri"/>
              </a:defRPr>
            </a:lvl3pPr>
            <a:lvl4pPr marL="0" marR="0" lvl="3" indent="0" algn="r" rtl="0">
              <a:spcBef>
                <a:spcPts val="0"/>
              </a:spcBef>
              <a:buNone/>
              <a:defRPr sz="2133" b="0" i="0" u="none" strike="noStrike" cap="none">
                <a:solidFill>
                  <a:srgbClr val="888888"/>
                </a:solidFill>
                <a:latin typeface="Calibri"/>
                <a:ea typeface="Calibri"/>
                <a:cs typeface="Calibri"/>
                <a:sym typeface="Calibri"/>
              </a:defRPr>
            </a:lvl4pPr>
            <a:lvl5pPr marL="0" marR="0" lvl="4" indent="0" algn="r" rtl="0">
              <a:spcBef>
                <a:spcPts val="0"/>
              </a:spcBef>
              <a:buNone/>
              <a:defRPr sz="2133" b="0" i="0" u="none" strike="noStrike" cap="none">
                <a:solidFill>
                  <a:srgbClr val="888888"/>
                </a:solidFill>
                <a:latin typeface="Calibri"/>
                <a:ea typeface="Calibri"/>
                <a:cs typeface="Calibri"/>
                <a:sym typeface="Calibri"/>
              </a:defRPr>
            </a:lvl5pPr>
            <a:lvl6pPr marL="0" marR="0" lvl="5" indent="0" algn="r" rtl="0">
              <a:spcBef>
                <a:spcPts val="0"/>
              </a:spcBef>
              <a:buNone/>
              <a:defRPr sz="2133" b="0" i="0" u="none" strike="noStrike" cap="none">
                <a:solidFill>
                  <a:srgbClr val="888888"/>
                </a:solidFill>
                <a:latin typeface="Calibri"/>
                <a:ea typeface="Calibri"/>
                <a:cs typeface="Calibri"/>
                <a:sym typeface="Calibri"/>
              </a:defRPr>
            </a:lvl6pPr>
            <a:lvl7pPr marL="0" marR="0" lvl="6" indent="0" algn="r" rtl="0">
              <a:spcBef>
                <a:spcPts val="0"/>
              </a:spcBef>
              <a:buNone/>
              <a:defRPr sz="2133" b="0" i="0" u="none" strike="noStrike" cap="none">
                <a:solidFill>
                  <a:srgbClr val="888888"/>
                </a:solidFill>
                <a:latin typeface="Calibri"/>
                <a:ea typeface="Calibri"/>
                <a:cs typeface="Calibri"/>
                <a:sym typeface="Calibri"/>
              </a:defRPr>
            </a:lvl7pPr>
            <a:lvl8pPr marL="0" marR="0" lvl="7" indent="0" algn="r" rtl="0">
              <a:spcBef>
                <a:spcPts val="0"/>
              </a:spcBef>
              <a:buNone/>
              <a:defRPr sz="2133" b="0" i="0" u="none" strike="noStrike" cap="none">
                <a:solidFill>
                  <a:srgbClr val="888888"/>
                </a:solidFill>
                <a:latin typeface="Calibri"/>
                <a:ea typeface="Calibri"/>
                <a:cs typeface="Calibri"/>
                <a:sym typeface="Calibri"/>
              </a:defRPr>
            </a:lvl8pPr>
            <a:lvl9pPr marL="0" marR="0" lvl="8" indent="0" algn="r" rtl="0">
              <a:spcBef>
                <a:spcPts val="0"/>
              </a:spcBef>
              <a:buNone/>
              <a:defRPr sz="2133" b="0" i="0" u="none" strike="noStrike" cap="none">
                <a:solidFill>
                  <a:srgbClr val="888888"/>
                </a:solidFill>
                <a:latin typeface="Calibri"/>
                <a:ea typeface="Calibri"/>
                <a:cs typeface="Calibri"/>
                <a:sym typeface="Calibri"/>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967302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7">
            <a:extLst>
              <a:ext uri="{C183D7F6-B498-43B3-948B-1728B52AA6E4}">
                <adec:decorative xmlns:adec="http://schemas.microsoft.com/office/drawing/2017/decorative" val="1"/>
              </a:ext>
            </a:extLst>
          </p:cNvPr>
          <p:cNvSpPr>
            <a:spLocks noChangeArrowheads="1"/>
          </p:cNvSpPr>
          <p:nvPr/>
        </p:nvSpPr>
        <p:spPr bwMode="auto">
          <a:xfrm>
            <a:off x="1" y="1"/>
            <a:ext cx="12192000" cy="620713"/>
          </a:xfrm>
          <a:prstGeom prst="rect">
            <a:avLst/>
          </a:prstGeom>
          <a:solidFill>
            <a:schemeClr val="accent1"/>
          </a:solidFill>
          <a:ln>
            <a:noFill/>
          </a:ln>
          <a:effectLst/>
        </p:spPr>
        <p:txBody>
          <a:bodyPr wrap="none" anchor="ctr"/>
          <a:lstStyle/>
          <a:p>
            <a:endParaRPr lang="sv-SE"/>
          </a:p>
        </p:txBody>
      </p:sp>
      <p:sp>
        <p:nvSpPr>
          <p:cNvPr id="1032" name="Rectangle 8"/>
          <p:cNvSpPr>
            <a:spLocks noChangeArrowheads="1"/>
          </p:cNvSpPr>
          <p:nvPr/>
        </p:nvSpPr>
        <p:spPr bwMode="auto">
          <a:xfrm>
            <a:off x="0" y="6597651"/>
            <a:ext cx="12236451" cy="36513"/>
          </a:xfrm>
          <a:prstGeom prst="rect">
            <a:avLst/>
          </a:prstGeom>
          <a:solidFill>
            <a:schemeClr val="accent1"/>
          </a:solidFill>
          <a:ln>
            <a:noFill/>
          </a:ln>
          <a:effectLst/>
        </p:spPr>
        <p:txBody>
          <a:bodyPr wrap="none" anchor="ctr"/>
          <a:lstStyle/>
          <a:p>
            <a:endParaRPr lang="sv-SE"/>
          </a:p>
        </p:txBody>
      </p:sp>
      <p:pic>
        <p:nvPicPr>
          <p:cNvPr id="5" name="Bildobjekt 4">
            <a:extLst>
              <a:ext uri="{FF2B5EF4-FFF2-40B4-BE49-F238E27FC236}">
                <a16:creationId xmlns:a16="http://schemas.microsoft.com/office/drawing/2014/main" id="{77A677D1-A619-4DEE-9431-981EAE472B54}"/>
              </a:ext>
              <a:ext uri="{C183D7F6-B498-43B3-948B-1728B52AA6E4}">
                <adec:decorative xmlns:adec="http://schemas.microsoft.com/office/drawing/2017/decorative" val="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5578225" y="63306"/>
            <a:ext cx="1080000" cy="494100"/>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49" r:id="rId2"/>
    <p:sldLayoutId id="2147483650" r:id="rId3"/>
    <p:sldLayoutId id="2147483652" r:id="rId4"/>
    <p:sldLayoutId id="2147483653" r:id="rId5"/>
    <p:sldLayoutId id="2147483655" r:id="rId6"/>
    <p:sldLayoutId id="2147483656" r:id="rId7"/>
    <p:sldLayoutId id="2147483657" r:id="rId8"/>
    <p:sldLayoutId id="2147483658" r:id="rId9"/>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41.png"/><Relationship Id="rId3" Type="http://schemas.openxmlformats.org/officeDocument/2006/relationships/image" Target="../media/image27.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40.png"/><Relationship Id="rId2" Type="http://schemas.openxmlformats.org/officeDocument/2006/relationships/notesSlide" Target="../notesSlides/notesSlide10.xml"/><Relationship Id="rId16" Type="http://schemas.openxmlformats.org/officeDocument/2006/relationships/image" Target="../media/image39.jpeg"/><Relationship Id="rId20"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29.png"/><Relationship Id="rId11" Type="http://schemas.openxmlformats.org/officeDocument/2006/relationships/image" Target="../media/image34.png"/><Relationship Id="rId5" Type="http://schemas.microsoft.com/office/2007/relationships/hdphoto" Target="../media/hdphoto4.wdp"/><Relationship Id="rId15" Type="http://schemas.openxmlformats.org/officeDocument/2006/relationships/image" Target="../media/image38.jpeg"/><Relationship Id="rId10" Type="http://schemas.openxmlformats.org/officeDocument/2006/relationships/image" Target="../media/image33.png"/><Relationship Id="rId19" Type="http://schemas.openxmlformats.org/officeDocument/2006/relationships/image" Target="../media/image42.png"/><Relationship Id="rId4" Type="http://schemas.openxmlformats.org/officeDocument/2006/relationships/image" Target="../media/image28.png"/><Relationship Id="rId9" Type="http://schemas.openxmlformats.org/officeDocument/2006/relationships/image" Target="../media/image32.png"/><Relationship Id="rId14" Type="http://schemas.openxmlformats.org/officeDocument/2006/relationships/image" Target="../media/image37.jpeg"/></Relationships>
</file>

<file path=ppt/slides/_rels/slide100.xml.rels><?xml version="1.0" encoding="UTF-8" standalone="yes"?>
<Relationships xmlns="http://schemas.openxmlformats.org/package/2006/relationships"><Relationship Id="rId2" Type="http://schemas.openxmlformats.org/officeDocument/2006/relationships/image" Target="../media/image228.png"/><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8" Type="http://schemas.openxmlformats.org/officeDocument/2006/relationships/image" Target="../media/image232.png"/><Relationship Id="rId3" Type="http://schemas.openxmlformats.org/officeDocument/2006/relationships/image" Target="../media/image229.png"/><Relationship Id="rId7" Type="http://schemas.openxmlformats.org/officeDocument/2006/relationships/image" Target="../media/image231.png"/><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image" Target="../media/image230.png"/><Relationship Id="rId5" Type="http://schemas.openxmlformats.org/officeDocument/2006/relationships/image" Target="../media/image158.png"/><Relationship Id="rId4" Type="http://schemas.openxmlformats.org/officeDocument/2006/relationships/image" Target="../media/image224.png"/></Relationships>
</file>

<file path=ppt/slides/_rels/slide102.xml.rels><?xml version="1.0" encoding="UTF-8" standalone="yes"?>
<Relationships xmlns="http://schemas.openxmlformats.org/package/2006/relationships"><Relationship Id="rId3" Type="http://schemas.openxmlformats.org/officeDocument/2006/relationships/hyperlink" Target="mailto:brandgis@lansstyrelsen.se" TargetMode="External"/><Relationship Id="rId2" Type="http://schemas.openxmlformats.org/officeDocument/2006/relationships/notesSlide" Target="../notesSlides/notesSlide97.xml"/><Relationship Id="rId1" Type="http://schemas.openxmlformats.org/officeDocument/2006/relationships/slideLayout" Target="../slideLayouts/slideLayout4.xml"/><Relationship Id="rId5" Type="http://schemas.openxmlformats.org/officeDocument/2006/relationships/image" Target="../media/image234.png"/><Relationship Id="rId4" Type="http://schemas.openxmlformats.org/officeDocument/2006/relationships/image" Target="../media/image233.jpeg"/></Relationships>
</file>

<file path=ppt/slides/_rels/slide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microsoft.com/office/2007/relationships/hdphoto" Target="../media/hdphoto5.wdp"/><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7.png"/><Relationship Id="rId7"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hyperlink" Target="https://www.smhi.se/brandrisk"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4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microsoft.com/office/2007/relationships/hdphoto" Target="../media/hdphoto5.wdp"/><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microsoft.com/office/2007/relationships/hdphoto" Target="../media/hdphoto5.wdp"/><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image" Target="../media/image58.jpg"/></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59.jpg"/></Relationships>
</file>

<file path=ppt/slides/_rels/slide2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image" Target="../media/image61.jpeg"/></Relationships>
</file>

<file path=ppt/slides/_rels/slide2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image" Target="../media/image63.jpeg"/></Relationships>
</file>

<file path=ppt/slides/_rels/slide2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image" Target="../media/image67.png"/></Relationships>
</file>

<file path=ppt/slides/_rels/slide28.xml.rels><?xml version="1.0" encoding="UTF-8" standalone="yes"?>
<Relationships xmlns="http://schemas.openxmlformats.org/package/2006/relationships"><Relationship Id="rId3" Type="http://schemas.openxmlformats.org/officeDocument/2006/relationships/hyperlink" Target="https://www.svtplay.se/video/eDmarQp/vetenskapens-varld-megabranderna"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microsoft.com/office/2007/relationships/hdphoto" Target="../media/hdphoto5.wdp"/><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69.jpeg"/><Relationship Id="rId7"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72.png"/><Relationship Id="rId5" Type="http://schemas.openxmlformats.org/officeDocument/2006/relationships/image" Target="../media/image71.jpeg"/><Relationship Id="rId4" Type="http://schemas.openxmlformats.org/officeDocument/2006/relationships/image" Target="../media/image70.jpeg"/></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image" Target="../media/image75.png"/></Relationships>
</file>

<file path=ppt/slides/_rels/slide33.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76.jpeg"/><Relationship Id="rId7" Type="http://schemas.openxmlformats.org/officeDocument/2006/relationships/image" Target="../media/image79.jp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78.jpeg"/><Relationship Id="rId4" Type="http://schemas.openxmlformats.org/officeDocument/2006/relationships/image" Target="../media/image77.jpeg"/></Relationships>
</file>

<file path=ppt/slides/_rels/slide34.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3.jp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82.png"/><Relationship Id="rId4" Type="http://schemas.openxmlformats.org/officeDocument/2006/relationships/image" Target="../media/image81.png"/></Relationships>
</file>

<file path=ppt/slides/_rels/slide3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microsoft.com/office/2007/relationships/hdphoto" Target="../media/hdphoto5.wdp"/><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6.xml"/><Relationship Id="rId1" Type="http://schemas.openxmlformats.org/officeDocument/2006/relationships/slideLayout" Target="../slideLayouts/slideLayout3.xml"/><Relationship Id="rId5" Type="http://schemas.openxmlformats.org/officeDocument/2006/relationships/image" Target="../media/image86.png"/><Relationship Id="rId4" Type="http://schemas.openxmlformats.org/officeDocument/2006/relationships/image" Target="../media/image85.png"/></Relationships>
</file>

<file path=ppt/slides/_rels/slide37.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7.png"/><Relationship Id="rId7" Type="http://schemas.openxmlformats.org/officeDocument/2006/relationships/image" Target="../media/image90.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png"/><Relationship Id="rId10" Type="http://schemas.openxmlformats.org/officeDocument/2006/relationships/image" Target="../media/image92.png"/><Relationship Id="rId4" Type="http://schemas.microsoft.com/office/2007/relationships/hdphoto" Target="../media/hdphoto6.wdp"/><Relationship Id="rId9" Type="http://schemas.openxmlformats.org/officeDocument/2006/relationships/image" Target="../media/image86.png"/></Relationships>
</file>

<file path=ppt/slides/_rels/slide38.xml.rels><?xml version="1.0" encoding="UTF-8" standalone="yes"?>
<Relationships xmlns="http://schemas.openxmlformats.org/package/2006/relationships"><Relationship Id="rId8" Type="http://schemas.openxmlformats.org/officeDocument/2006/relationships/image" Target="../media/image97.svg"/><Relationship Id="rId13" Type="http://schemas.openxmlformats.org/officeDocument/2006/relationships/image" Target="../media/image86.png"/><Relationship Id="rId3" Type="http://schemas.openxmlformats.org/officeDocument/2006/relationships/oleObject" Target="../embeddings/oleObject1.bin"/><Relationship Id="rId7" Type="http://schemas.openxmlformats.org/officeDocument/2006/relationships/image" Target="../media/image96.png"/><Relationship Id="rId12" Type="http://schemas.openxmlformats.org/officeDocument/2006/relationships/image" Target="../media/image101.sv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95.png"/><Relationship Id="rId11" Type="http://schemas.openxmlformats.org/officeDocument/2006/relationships/image" Target="../media/image100.png"/><Relationship Id="rId5" Type="http://schemas.openxmlformats.org/officeDocument/2006/relationships/image" Target="../media/image94.png"/><Relationship Id="rId10" Type="http://schemas.openxmlformats.org/officeDocument/2006/relationships/image" Target="../media/image99.svg"/><Relationship Id="rId4" Type="http://schemas.openxmlformats.org/officeDocument/2006/relationships/image" Target="../media/image93.png"/><Relationship Id="rId9" Type="http://schemas.openxmlformats.org/officeDocument/2006/relationships/image" Target="../media/image98.png"/></Relationships>
</file>

<file path=ppt/slides/_rels/slide39.xml.rels><?xml version="1.0" encoding="UTF-8" standalone="yes"?>
<Relationships xmlns="http://schemas.openxmlformats.org/package/2006/relationships"><Relationship Id="rId8" Type="http://schemas.openxmlformats.org/officeDocument/2006/relationships/image" Target="../media/image107.svg"/><Relationship Id="rId13" Type="http://schemas.openxmlformats.org/officeDocument/2006/relationships/image" Target="../media/image112.png"/><Relationship Id="rId18" Type="http://schemas.openxmlformats.org/officeDocument/2006/relationships/image" Target="../media/image117.svg"/><Relationship Id="rId26" Type="http://schemas.openxmlformats.org/officeDocument/2006/relationships/image" Target="../media/image125.svg"/><Relationship Id="rId3" Type="http://schemas.openxmlformats.org/officeDocument/2006/relationships/image" Target="../media/image102.png"/><Relationship Id="rId21" Type="http://schemas.openxmlformats.org/officeDocument/2006/relationships/image" Target="../media/image120.png"/><Relationship Id="rId7" Type="http://schemas.openxmlformats.org/officeDocument/2006/relationships/image" Target="../media/image106.png"/><Relationship Id="rId12" Type="http://schemas.openxmlformats.org/officeDocument/2006/relationships/image" Target="../media/image111.svg"/><Relationship Id="rId17" Type="http://schemas.openxmlformats.org/officeDocument/2006/relationships/image" Target="../media/image116.png"/><Relationship Id="rId25" Type="http://schemas.openxmlformats.org/officeDocument/2006/relationships/image" Target="../media/image124.png"/><Relationship Id="rId2" Type="http://schemas.openxmlformats.org/officeDocument/2006/relationships/notesSlide" Target="../notesSlides/notesSlide39.xml"/><Relationship Id="rId16" Type="http://schemas.openxmlformats.org/officeDocument/2006/relationships/image" Target="../media/image115.svg"/><Relationship Id="rId20" Type="http://schemas.openxmlformats.org/officeDocument/2006/relationships/image" Target="../media/image119.svg"/><Relationship Id="rId1" Type="http://schemas.openxmlformats.org/officeDocument/2006/relationships/slideLayout" Target="../slideLayouts/slideLayout2.xml"/><Relationship Id="rId6" Type="http://schemas.openxmlformats.org/officeDocument/2006/relationships/image" Target="../media/image105.svg"/><Relationship Id="rId11" Type="http://schemas.openxmlformats.org/officeDocument/2006/relationships/image" Target="../media/image110.png"/><Relationship Id="rId24" Type="http://schemas.openxmlformats.org/officeDocument/2006/relationships/image" Target="../media/image123.svg"/><Relationship Id="rId5" Type="http://schemas.openxmlformats.org/officeDocument/2006/relationships/image" Target="../media/image104.png"/><Relationship Id="rId15" Type="http://schemas.openxmlformats.org/officeDocument/2006/relationships/image" Target="../media/image114.png"/><Relationship Id="rId23" Type="http://schemas.openxmlformats.org/officeDocument/2006/relationships/image" Target="../media/image122.png"/><Relationship Id="rId10" Type="http://schemas.openxmlformats.org/officeDocument/2006/relationships/image" Target="../media/image109.svg"/><Relationship Id="rId19" Type="http://schemas.openxmlformats.org/officeDocument/2006/relationships/image" Target="../media/image118.png"/><Relationship Id="rId4" Type="http://schemas.openxmlformats.org/officeDocument/2006/relationships/image" Target="../media/image103.png"/><Relationship Id="rId9" Type="http://schemas.openxmlformats.org/officeDocument/2006/relationships/image" Target="../media/image108.png"/><Relationship Id="rId14" Type="http://schemas.openxmlformats.org/officeDocument/2006/relationships/image" Target="../media/image113.svg"/><Relationship Id="rId22" Type="http://schemas.openxmlformats.org/officeDocument/2006/relationships/image" Target="../media/image121.svg"/><Relationship Id="rId27" Type="http://schemas.openxmlformats.org/officeDocument/2006/relationships/image" Target="../media/image86.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microsoft.com/office/2007/relationships/hdphoto" Target="../media/hdphoto3.wdp"/><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8" Type="http://schemas.openxmlformats.org/officeDocument/2006/relationships/image" Target="../media/image131.svg"/><Relationship Id="rId13" Type="http://schemas.openxmlformats.org/officeDocument/2006/relationships/image" Target="../media/image136.png"/><Relationship Id="rId18" Type="http://schemas.openxmlformats.org/officeDocument/2006/relationships/image" Target="../media/image141.svg"/><Relationship Id="rId3" Type="http://schemas.openxmlformats.org/officeDocument/2006/relationships/image" Target="../media/image126.png"/><Relationship Id="rId7" Type="http://schemas.openxmlformats.org/officeDocument/2006/relationships/image" Target="../media/image130.png"/><Relationship Id="rId12" Type="http://schemas.openxmlformats.org/officeDocument/2006/relationships/image" Target="../media/image135.svg"/><Relationship Id="rId17" Type="http://schemas.openxmlformats.org/officeDocument/2006/relationships/image" Target="../media/image140.png"/><Relationship Id="rId2" Type="http://schemas.openxmlformats.org/officeDocument/2006/relationships/notesSlide" Target="../notesSlides/notesSlide40.xml"/><Relationship Id="rId16" Type="http://schemas.openxmlformats.org/officeDocument/2006/relationships/image" Target="../media/image139.svg"/><Relationship Id="rId1" Type="http://schemas.openxmlformats.org/officeDocument/2006/relationships/slideLayout" Target="../slideLayouts/slideLayout3.xml"/><Relationship Id="rId6" Type="http://schemas.openxmlformats.org/officeDocument/2006/relationships/image" Target="../media/image129.svg"/><Relationship Id="rId11" Type="http://schemas.openxmlformats.org/officeDocument/2006/relationships/image" Target="../media/image134.png"/><Relationship Id="rId5" Type="http://schemas.openxmlformats.org/officeDocument/2006/relationships/image" Target="../media/image128.png"/><Relationship Id="rId15" Type="http://schemas.openxmlformats.org/officeDocument/2006/relationships/image" Target="../media/image138.png"/><Relationship Id="rId10" Type="http://schemas.openxmlformats.org/officeDocument/2006/relationships/image" Target="../media/image133.svg"/><Relationship Id="rId19" Type="http://schemas.openxmlformats.org/officeDocument/2006/relationships/image" Target="../media/image86.png"/><Relationship Id="rId4" Type="http://schemas.openxmlformats.org/officeDocument/2006/relationships/image" Target="../media/image127.svg"/><Relationship Id="rId9" Type="http://schemas.openxmlformats.org/officeDocument/2006/relationships/image" Target="../media/image132.png"/><Relationship Id="rId14" Type="http://schemas.openxmlformats.org/officeDocument/2006/relationships/image" Target="../media/image137.svg"/></Relationships>
</file>

<file path=ppt/slides/_rels/slide41.xml.rels><?xml version="1.0" encoding="UTF-8" standalone="yes"?>
<Relationships xmlns="http://schemas.openxmlformats.org/package/2006/relationships"><Relationship Id="rId8" Type="http://schemas.openxmlformats.org/officeDocument/2006/relationships/image" Target="../media/image147.svg"/><Relationship Id="rId13" Type="http://schemas.openxmlformats.org/officeDocument/2006/relationships/image" Target="../media/image152.png"/><Relationship Id="rId3" Type="http://schemas.openxmlformats.org/officeDocument/2006/relationships/image" Target="../media/image142.png"/><Relationship Id="rId7" Type="http://schemas.openxmlformats.org/officeDocument/2006/relationships/image" Target="../media/image146.png"/><Relationship Id="rId12" Type="http://schemas.openxmlformats.org/officeDocument/2006/relationships/image" Target="../media/image151.svg"/><Relationship Id="rId17" Type="http://schemas.openxmlformats.org/officeDocument/2006/relationships/image" Target="../media/image86.png"/><Relationship Id="rId2" Type="http://schemas.openxmlformats.org/officeDocument/2006/relationships/notesSlide" Target="../notesSlides/notesSlide41.xml"/><Relationship Id="rId16" Type="http://schemas.openxmlformats.org/officeDocument/2006/relationships/image" Target="../media/image155.svg"/><Relationship Id="rId1" Type="http://schemas.openxmlformats.org/officeDocument/2006/relationships/slideLayout" Target="../slideLayouts/slideLayout2.xml"/><Relationship Id="rId6" Type="http://schemas.openxmlformats.org/officeDocument/2006/relationships/image" Target="../media/image145.svg"/><Relationship Id="rId11" Type="http://schemas.openxmlformats.org/officeDocument/2006/relationships/image" Target="../media/image150.png"/><Relationship Id="rId5" Type="http://schemas.openxmlformats.org/officeDocument/2006/relationships/image" Target="../media/image144.png"/><Relationship Id="rId15" Type="http://schemas.openxmlformats.org/officeDocument/2006/relationships/image" Target="../media/image154.png"/><Relationship Id="rId10" Type="http://schemas.openxmlformats.org/officeDocument/2006/relationships/image" Target="../media/image149.svg"/><Relationship Id="rId4" Type="http://schemas.openxmlformats.org/officeDocument/2006/relationships/image" Target="../media/image143.svg"/><Relationship Id="rId9" Type="http://schemas.openxmlformats.org/officeDocument/2006/relationships/image" Target="../media/image148.png"/><Relationship Id="rId14" Type="http://schemas.openxmlformats.org/officeDocument/2006/relationships/image" Target="../media/image153.svg"/></Relationships>
</file>

<file path=ppt/slides/_rels/slide4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56.png"/></Relationships>
</file>

<file path=ppt/slides/_rels/slide43.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158.png"/></Relationships>
</file>

<file path=ppt/slides/_rels/slide4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microsoft.com/office/2007/relationships/hdphoto" Target="../media/hdphoto7.wdp"/></Relationships>
</file>

<file path=ppt/slides/_rels/slide45.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45.xml"/><Relationship Id="rId1" Type="http://schemas.openxmlformats.org/officeDocument/2006/relationships/slideLayout" Target="../slideLayouts/slideLayout3.xml"/><Relationship Id="rId5" Type="http://schemas.microsoft.com/office/2007/relationships/hdphoto" Target="../media/hdphoto7.wdp"/><Relationship Id="rId4" Type="http://schemas.openxmlformats.org/officeDocument/2006/relationships/image" Target="../media/image159.png"/></Relationships>
</file>

<file path=ppt/slides/_rels/slide4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162.jpeg"/></Relationships>
</file>

<file path=ppt/slides/_rels/slide47.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163.png"/></Relationships>
</file>

<file path=ppt/slides/_rels/slide4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164.png"/></Relationships>
</file>

<file path=ppt/slides/_rels/slide49.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53.xml"/><Relationship Id="rId1" Type="http://schemas.openxmlformats.org/officeDocument/2006/relationships/slideLayout" Target="../slideLayouts/slideLayout3.xml"/><Relationship Id="rId6" Type="http://schemas.openxmlformats.org/officeDocument/2006/relationships/image" Target="../media/image161.png"/><Relationship Id="rId5" Type="http://schemas.openxmlformats.org/officeDocument/2006/relationships/image" Target="../media/image169.svg"/><Relationship Id="rId4" Type="http://schemas.openxmlformats.org/officeDocument/2006/relationships/image" Target="../media/image168.png"/></Relationships>
</file>

<file path=ppt/slides/_rels/slide5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54.xml"/><Relationship Id="rId1" Type="http://schemas.openxmlformats.org/officeDocument/2006/relationships/slideLayout" Target="../slideLayouts/slideLayout3.xml"/><Relationship Id="rId6" Type="http://schemas.openxmlformats.org/officeDocument/2006/relationships/image" Target="../media/image171.svg"/><Relationship Id="rId5" Type="http://schemas.openxmlformats.org/officeDocument/2006/relationships/image" Target="../media/image170.png"/><Relationship Id="rId4" Type="http://schemas.microsoft.com/office/2007/relationships/hdphoto" Target="../media/hdphoto7.wdp"/></Relationships>
</file>

<file path=ppt/slides/_rels/slide55.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56.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176.png"/><Relationship Id="rId5" Type="http://schemas.openxmlformats.org/officeDocument/2006/relationships/image" Target="../media/image175.png"/><Relationship Id="rId4" Type="http://schemas.openxmlformats.org/officeDocument/2006/relationships/image" Target="../media/image174.png"/></Relationships>
</file>

<file path=ppt/slides/_rels/slide57.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177.jpg"/></Relationships>
</file>

<file path=ppt/slides/_rels/slide58.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notesSlide" Target="../notesSlides/notesSlide58.xml"/><Relationship Id="rId1" Type="http://schemas.openxmlformats.org/officeDocument/2006/relationships/slideLayout" Target="../slideLayouts/slideLayout3.xml"/><Relationship Id="rId5" Type="http://schemas.microsoft.com/office/2007/relationships/hdphoto" Target="../media/hdphoto7.wdp"/><Relationship Id="rId4" Type="http://schemas.openxmlformats.org/officeDocument/2006/relationships/image" Target="../media/image159.png"/></Relationships>
</file>

<file path=ppt/slides/_rels/slide59.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59.xml"/><Relationship Id="rId1" Type="http://schemas.openxmlformats.org/officeDocument/2006/relationships/slideLayout" Target="../slideLayouts/slideLayout3.xml"/><Relationship Id="rId4" Type="http://schemas.openxmlformats.org/officeDocument/2006/relationships/image" Target="../media/image161.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60.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161.png"/></Relationships>
</file>

<file path=ppt/slides/_rels/slide61.xml.rels><?xml version="1.0" encoding="UTF-8" standalone="yes"?>
<Relationships xmlns="http://schemas.openxmlformats.org/package/2006/relationships"><Relationship Id="rId3" Type="http://schemas.openxmlformats.org/officeDocument/2006/relationships/image" Target="../media/image180.jpg"/><Relationship Id="rId2" Type="http://schemas.openxmlformats.org/officeDocument/2006/relationships/notesSlide" Target="../notesSlides/notesSlide61.xml"/><Relationship Id="rId1" Type="http://schemas.openxmlformats.org/officeDocument/2006/relationships/slideLayout" Target="../slideLayouts/slideLayout3.xml"/><Relationship Id="rId5" Type="http://schemas.microsoft.com/office/2007/relationships/hdphoto" Target="../media/hdphoto7.wdp"/><Relationship Id="rId4" Type="http://schemas.openxmlformats.org/officeDocument/2006/relationships/image" Target="../media/image159.png"/></Relationships>
</file>

<file path=ppt/slides/_rels/slide62.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62.xml"/><Relationship Id="rId1" Type="http://schemas.openxmlformats.org/officeDocument/2006/relationships/slideLayout" Target="../slideLayouts/slideLayout4.xml"/><Relationship Id="rId4" Type="http://schemas.openxmlformats.org/officeDocument/2006/relationships/image" Target="../media/image86.png"/></Relationships>
</file>

<file path=ppt/slides/_rels/slide63.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63.xml"/><Relationship Id="rId1" Type="http://schemas.openxmlformats.org/officeDocument/2006/relationships/slideLayout" Target="../slideLayouts/slideLayout4.xml"/><Relationship Id="rId4" Type="http://schemas.openxmlformats.org/officeDocument/2006/relationships/image" Target="../media/image86.png"/></Relationships>
</file>

<file path=ppt/slides/_rels/slide6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5.xml"/><Relationship Id="rId1" Type="http://schemas.openxmlformats.org/officeDocument/2006/relationships/slideLayout" Target="../slideLayouts/slideLayout3.xml"/><Relationship Id="rId5" Type="http://schemas.microsoft.com/office/2007/relationships/hdphoto" Target="../media/hdphoto5.wdp"/><Relationship Id="rId4" Type="http://schemas.openxmlformats.org/officeDocument/2006/relationships/image" Target="../media/image43.png"/></Relationships>
</file>

<file path=ppt/slides/_rels/slide66.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notesSlide" Target="../notesSlides/notesSlide67.xml"/><Relationship Id="rId1" Type="http://schemas.openxmlformats.org/officeDocument/2006/relationships/slideLayout" Target="../slideLayouts/slideLayout3.xml"/><Relationship Id="rId5" Type="http://schemas.microsoft.com/office/2007/relationships/hdphoto" Target="../media/hdphoto7.wdp"/><Relationship Id="rId4" Type="http://schemas.openxmlformats.org/officeDocument/2006/relationships/image" Target="../media/image159.png"/></Relationships>
</file>

<file path=ppt/slides/_rels/slide68.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68.xml"/><Relationship Id="rId1" Type="http://schemas.openxmlformats.org/officeDocument/2006/relationships/slideLayout" Target="../slideLayouts/slideLayout3.xml"/><Relationship Id="rId4" Type="http://schemas.openxmlformats.org/officeDocument/2006/relationships/image" Target="../media/image186.png"/></Relationships>
</file>

<file path=ppt/slides/_rels/slide69.xml.rels><?xml version="1.0" encoding="UTF-8" standalone="yes"?>
<Relationships xmlns="http://schemas.openxmlformats.org/package/2006/relationships"><Relationship Id="rId3" Type="http://schemas.openxmlformats.org/officeDocument/2006/relationships/hyperlink" Target="https://tinyurl.com/BrandGISweb" TargetMode="External"/><Relationship Id="rId2" Type="http://schemas.openxmlformats.org/officeDocument/2006/relationships/notesSlide" Target="../notesSlides/notesSlide69.xml"/><Relationship Id="rId1" Type="http://schemas.openxmlformats.org/officeDocument/2006/relationships/slideLayout" Target="../slideLayouts/slideLayout3.xml"/><Relationship Id="rId5" Type="http://schemas.openxmlformats.org/officeDocument/2006/relationships/image" Target="../media/image187.png"/><Relationship Id="rId4" Type="http://schemas.openxmlformats.org/officeDocument/2006/relationships/image" Target="../media/image158.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70.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72.xml"/><Relationship Id="rId1" Type="http://schemas.openxmlformats.org/officeDocument/2006/relationships/slideLayout" Target="../slideLayouts/slideLayout4.xml"/><Relationship Id="rId4" Type="http://schemas.openxmlformats.org/officeDocument/2006/relationships/image" Target="../media/image188.png"/></Relationships>
</file>

<file path=ppt/slides/_rels/slide73.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73.xml"/><Relationship Id="rId1" Type="http://schemas.openxmlformats.org/officeDocument/2006/relationships/slideLayout" Target="../slideLayouts/slideLayout4.xml"/><Relationship Id="rId6" Type="http://schemas.openxmlformats.org/officeDocument/2006/relationships/image" Target="../media/image191.PNG"/><Relationship Id="rId5" Type="http://schemas.openxmlformats.org/officeDocument/2006/relationships/image" Target="../media/image190.PNG"/><Relationship Id="rId4" Type="http://schemas.openxmlformats.org/officeDocument/2006/relationships/image" Target="../media/image158.png"/></Relationships>
</file>

<file path=ppt/slides/_rels/slide74.xml.rels><?xml version="1.0" encoding="UTF-8" standalone="yes"?>
<Relationships xmlns="http://schemas.openxmlformats.org/package/2006/relationships"><Relationship Id="rId3" Type="http://schemas.openxmlformats.org/officeDocument/2006/relationships/image" Target="../media/image158.png"/><Relationship Id="rId7" Type="http://schemas.openxmlformats.org/officeDocument/2006/relationships/image" Target="../media/image195.png"/><Relationship Id="rId2" Type="http://schemas.openxmlformats.org/officeDocument/2006/relationships/notesSlide" Target="../notesSlides/notesSlide74.xml"/><Relationship Id="rId1" Type="http://schemas.openxmlformats.org/officeDocument/2006/relationships/slideLayout" Target="../slideLayouts/slideLayout4.xml"/><Relationship Id="rId6" Type="http://schemas.openxmlformats.org/officeDocument/2006/relationships/image" Target="../media/image194.png"/><Relationship Id="rId5" Type="http://schemas.openxmlformats.org/officeDocument/2006/relationships/image" Target="../media/image193.png"/><Relationship Id="rId4" Type="http://schemas.openxmlformats.org/officeDocument/2006/relationships/image" Target="../media/image192.png"/></Relationships>
</file>

<file path=ppt/slides/_rels/slide75.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notesSlide" Target="../notesSlides/notesSlide75.xml"/><Relationship Id="rId1" Type="http://schemas.openxmlformats.org/officeDocument/2006/relationships/slideLayout" Target="../slideLayouts/slideLayout3.xml"/><Relationship Id="rId5" Type="http://schemas.microsoft.com/office/2007/relationships/hdphoto" Target="../media/hdphoto7.wdp"/><Relationship Id="rId4" Type="http://schemas.openxmlformats.org/officeDocument/2006/relationships/image" Target="../media/image159.png"/></Relationships>
</file>

<file path=ppt/slides/_rels/slide7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76.xml"/><Relationship Id="rId1" Type="http://schemas.openxmlformats.org/officeDocument/2006/relationships/slideLayout" Target="../slideLayouts/slideLayout3.xml"/><Relationship Id="rId5" Type="http://schemas.openxmlformats.org/officeDocument/2006/relationships/image" Target="../media/image197.png"/><Relationship Id="rId4" Type="http://schemas.openxmlformats.org/officeDocument/2006/relationships/image" Target="../media/image196.png"/></Relationships>
</file>

<file path=ppt/slides/_rels/slide77.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77.xml"/><Relationship Id="rId1" Type="http://schemas.openxmlformats.org/officeDocument/2006/relationships/slideLayout" Target="../slideLayouts/slideLayout3.xml"/><Relationship Id="rId5" Type="http://schemas.microsoft.com/office/2007/relationships/hdphoto" Target="../media/hdphoto8.wdp"/><Relationship Id="rId4" Type="http://schemas.openxmlformats.org/officeDocument/2006/relationships/image" Target="../media/image199.png"/></Relationships>
</file>

<file path=ppt/slides/_rels/slide78.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78.xml"/><Relationship Id="rId1" Type="http://schemas.openxmlformats.org/officeDocument/2006/relationships/slideLayout" Target="../slideLayouts/slideLayout4.xml"/><Relationship Id="rId6" Type="http://schemas.openxmlformats.org/officeDocument/2006/relationships/image" Target="../media/image158.png"/><Relationship Id="rId5" Type="http://schemas.openxmlformats.org/officeDocument/2006/relationships/image" Target="../media/image202.png"/><Relationship Id="rId4" Type="http://schemas.openxmlformats.org/officeDocument/2006/relationships/image" Target="../media/image201.png"/></Relationships>
</file>

<file path=ppt/slides/_rels/slide7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image" Target="../media/image25.png"/><Relationship Id="rId5" Type="http://schemas.openxmlformats.org/officeDocument/2006/relationships/diagramQuickStyle" Target="../diagrams/quickStyle1.xml"/><Relationship Id="rId10" Type="http://schemas.openxmlformats.org/officeDocument/2006/relationships/image" Target="../media/image24.png"/><Relationship Id="rId4" Type="http://schemas.openxmlformats.org/officeDocument/2006/relationships/diagramLayout" Target="../diagrams/layout1.xml"/><Relationship Id="rId9" Type="http://schemas.openxmlformats.org/officeDocument/2006/relationships/image" Target="../media/image12.jpeg"/></Relationships>
</file>

<file path=ppt/slides/_rels/slide80.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80.xml"/><Relationship Id="rId1" Type="http://schemas.openxmlformats.org/officeDocument/2006/relationships/slideLayout" Target="../slideLayouts/slideLayout4.xml"/><Relationship Id="rId5" Type="http://schemas.openxmlformats.org/officeDocument/2006/relationships/image" Target="../media/image158.png"/><Relationship Id="rId4" Type="http://schemas.openxmlformats.org/officeDocument/2006/relationships/image" Target="../media/image204.png"/></Relationships>
</file>

<file path=ppt/slides/_rels/slide81.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notesSlide" Target="../notesSlides/notesSlide81.xml"/><Relationship Id="rId1" Type="http://schemas.openxmlformats.org/officeDocument/2006/relationships/slideLayout" Target="../slideLayouts/slideLayout3.xml"/><Relationship Id="rId5" Type="http://schemas.openxmlformats.org/officeDocument/2006/relationships/image" Target="../media/image158.png"/><Relationship Id="rId4" Type="http://schemas.openxmlformats.org/officeDocument/2006/relationships/image" Target="../media/image206.png"/></Relationships>
</file>

<file path=ppt/slides/_rels/slide82.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83.xml"/><Relationship Id="rId1" Type="http://schemas.openxmlformats.org/officeDocument/2006/relationships/slideLayout" Target="../slideLayouts/slideLayout3.xml"/><Relationship Id="rId4" Type="http://schemas.openxmlformats.org/officeDocument/2006/relationships/image" Target="../media/image208.svg"/></Relationships>
</file>

<file path=ppt/slides/_rels/slide84.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84.xml"/><Relationship Id="rId1" Type="http://schemas.openxmlformats.org/officeDocument/2006/relationships/slideLayout" Target="../slideLayouts/slideLayout3.xml"/><Relationship Id="rId5" Type="http://schemas.openxmlformats.org/officeDocument/2006/relationships/image" Target="../media/image210.png"/><Relationship Id="rId4" Type="http://schemas.openxmlformats.org/officeDocument/2006/relationships/image" Target="../media/image86.png"/></Relationships>
</file>

<file path=ppt/slides/_rels/slide85.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85.xml"/><Relationship Id="rId1" Type="http://schemas.openxmlformats.org/officeDocument/2006/relationships/slideLayout" Target="../slideLayouts/slideLayout3.xml"/><Relationship Id="rId6" Type="http://schemas.openxmlformats.org/officeDocument/2006/relationships/image" Target="../media/image86.png"/><Relationship Id="rId5" Type="http://schemas.openxmlformats.org/officeDocument/2006/relationships/image" Target="../media/image213.png"/><Relationship Id="rId4" Type="http://schemas.openxmlformats.org/officeDocument/2006/relationships/image" Target="../media/image212.jpeg"/></Relationships>
</file>

<file path=ppt/slides/_rels/slide86.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86.xml"/><Relationship Id="rId1" Type="http://schemas.openxmlformats.org/officeDocument/2006/relationships/slideLayout" Target="../slideLayouts/slideLayout3.xml"/><Relationship Id="rId6" Type="http://schemas.openxmlformats.org/officeDocument/2006/relationships/image" Target="../media/image217.png"/><Relationship Id="rId5" Type="http://schemas.openxmlformats.org/officeDocument/2006/relationships/image" Target="../media/image216.png"/><Relationship Id="rId4" Type="http://schemas.openxmlformats.org/officeDocument/2006/relationships/image" Target="../media/image215.png"/></Relationships>
</file>

<file path=ppt/slides/_rels/slide8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88.xml"/><Relationship Id="rId1" Type="http://schemas.openxmlformats.org/officeDocument/2006/relationships/slideLayout" Target="../slideLayouts/slideLayout4.xml"/><Relationship Id="rId5" Type="http://schemas.openxmlformats.org/officeDocument/2006/relationships/image" Target="../media/image219.png"/><Relationship Id="rId4" Type="http://schemas.openxmlformats.org/officeDocument/2006/relationships/image" Target="../media/image218.png"/></Relationships>
</file>

<file path=ppt/slides/_rels/slide8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89.xml"/><Relationship Id="rId1" Type="http://schemas.openxmlformats.org/officeDocument/2006/relationships/slideLayout" Target="../slideLayouts/slideLayout4.xml"/><Relationship Id="rId5" Type="http://schemas.openxmlformats.org/officeDocument/2006/relationships/image" Target="../media/image221.png"/><Relationship Id="rId4" Type="http://schemas.openxmlformats.org/officeDocument/2006/relationships/image" Target="../media/image220.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0.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90.xml"/><Relationship Id="rId1" Type="http://schemas.openxmlformats.org/officeDocument/2006/relationships/slideLayout" Target="../slideLayouts/slideLayout4.xml"/><Relationship Id="rId4" Type="http://schemas.openxmlformats.org/officeDocument/2006/relationships/image" Target="../media/image222.png"/></Relationships>
</file>

<file path=ppt/slides/_rels/slide91.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1.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223.PNG"/></Relationships>
</file>

<file path=ppt/slides/_rels/slide92.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92.xml"/><Relationship Id="rId1" Type="http://schemas.openxmlformats.org/officeDocument/2006/relationships/slideLayout" Target="../slideLayouts/slideLayout3.xml"/><Relationship Id="rId5" Type="http://schemas.microsoft.com/office/2007/relationships/hdphoto" Target="../media/hdphoto5.wdp"/><Relationship Id="rId4" Type="http://schemas.openxmlformats.org/officeDocument/2006/relationships/image" Target="../media/image43.png"/></Relationships>
</file>

<file path=ppt/slides/_rels/slide93.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image" Target="../media/image226.png"/><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image" Target="../media/image227.png"/><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Bildobjekt 5" descr="En bild som visar utomhus, dimma, skog, Granskog&#10;&#10;Automatiskt genererad beskrivning">
            <a:extLst>
              <a:ext uri="{FF2B5EF4-FFF2-40B4-BE49-F238E27FC236}">
                <a16:creationId xmlns:a16="http://schemas.microsoft.com/office/drawing/2014/main" id="{5F6ADE6E-7AA9-4705-BDD8-BD48D21976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7791" y="-1683568"/>
            <a:ext cx="13252106" cy="9939080"/>
          </a:xfrm>
          <a:prstGeom prst="rect">
            <a:avLst/>
          </a:prstGeom>
        </p:spPr>
      </p:pic>
      <p:sp>
        <p:nvSpPr>
          <p:cNvPr id="5" name="Rubrik 4"/>
          <p:cNvSpPr>
            <a:spLocks noGrp="1"/>
          </p:cNvSpPr>
          <p:nvPr>
            <p:ph type="ctrTitle"/>
          </p:nvPr>
        </p:nvSpPr>
        <p:spPr>
          <a:xfrm>
            <a:off x="-702445" y="168163"/>
            <a:ext cx="12936760" cy="2882750"/>
          </a:xfrm>
          <a:effectLst>
            <a:outerShdw blurRad="127000" dist="114300" dir="3900000" algn="ctr" rotWithShape="0">
              <a:schemeClr val="tx1"/>
            </a:outerShdw>
          </a:effectLst>
        </p:spPr>
        <p:txBody>
          <a:bodyPr/>
          <a:lstStyle/>
          <a:p>
            <a:r>
              <a:rPr lang="sv-SE" sz="8000" b="1" dirty="0">
                <a:solidFill>
                  <a:srgbClr val="D76600"/>
                </a:solidFill>
                <a:effectLst>
                  <a:outerShdw blurRad="38100" dist="38100" dir="2700000" algn="tl">
                    <a:srgbClr val="000000">
                      <a:alpha val="43137"/>
                    </a:srgbClr>
                  </a:outerShdw>
                </a:effectLst>
              </a:rPr>
              <a:t>Projekt BrandGIS</a:t>
            </a:r>
            <a:br>
              <a:rPr lang="sv-SE" sz="5400" b="1" dirty="0">
                <a:solidFill>
                  <a:srgbClr val="D76600"/>
                </a:solidFill>
                <a:effectLst>
                  <a:outerShdw blurRad="38100" dist="38100" dir="2700000" algn="tl">
                    <a:srgbClr val="000000">
                      <a:alpha val="43137"/>
                    </a:srgbClr>
                  </a:outerShdw>
                </a:effectLst>
              </a:rPr>
            </a:br>
            <a:r>
              <a:rPr lang="sv-SE" sz="3600" b="1" dirty="0">
                <a:solidFill>
                  <a:srgbClr val="D76600"/>
                </a:solidFill>
                <a:effectLst>
                  <a:outerShdw blurRad="38100" dist="38100" dir="2700000" algn="tl">
                    <a:srgbClr val="000000">
                      <a:alpha val="43137"/>
                    </a:srgbClr>
                  </a:outerShdw>
                </a:effectLst>
              </a:rPr>
              <a:t>stöd för lägesbild och analys</a:t>
            </a:r>
            <a:br>
              <a:rPr lang="sv-SE" sz="3600" b="1" dirty="0">
                <a:solidFill>
                  <a:srgbClr val="D76600"/>
                </a:solidFill>
                <a:effectLst>
                  <a:outerShdw blurRad="38100" dist="38100" dir="2700000" algn="tl">
                    <a:srgbClr val="000000">
                      <a:alpha val="43137"/>
                    </a:srgbClr>
                  </a:outerShdw>
                </a:effectLst>
              </a:rPr>
            </a:br>
            <a:r>
              <a:rPr lang="sv-SE" sz="3600" b="1" dirty="0">
                <a:solidFill>
                  <a:srgbClr val="D76600"/>
                </a:solidFill>
                <a:effectLst>
                  <a:outerShdw blurRad="38100" dist="38100" dir="2700000" algn="tl">
                    <a:srgbClr val="000000">
                      <a:alpha val="43137"/>
                    </a:srgbClr>
                  </a:outerShdw>
                </a:effectLst>
              </a:rPr>
              <a:t> vid brand i skog och mark</a:t>
            </a:r>
            <a:br>
              <a:rPr lang="sv-SE" sz="4800" b="1" dirty="0">
                <a:solidFill>
                  <a:srgbClr val="D76600"/>
                </a:solidFill>
                <a:effectLst>
                  <a:outerShdw blurRad="38100" dist="38100" dir="2700000" algn="tl">
                    <a:srgbClr val="000000">
                      <a:alpha val="43137"/>
                    </a:srgbClr>
                  </a:outerShdw>
                </a:effectLst>
              </a:rPr>
            </a:br>
            <a:r>
              <a:rPr lang="sv-SE" sz="4800" b="1" dirty="0">
                <a:solidFill>
                  <a:srgbClr val="D76600"/>
                </a:solidFill>
                <a:effectLst>
                  <a:outerShdw blurRad="38100" dist="38100" dir="2700000" algn="tl">
                    <a:srgbClr val="000000">
                      <a:alpha val="43137"/>
                    </a:srgbClr>
                  </a:outerShdw>
                </a:effectLst>
              </a:rPr>
              <a:t>Utbildningspaket</a:t>
            </a:r>
            <a:br>
              <a:rPr lang="sv-SE" sz="4800" b="1" dirty="0">
                <a:solidFill>
                  <a:srgbClr val="D76600"/>
                </a:solidFill>
                <a:effectLst>
                  <a:outerShdw blurRad="38100" dist="38100" dir="2700000" algn="tl">
                    <a:srgbClr val="000000">
                      <a:alpha val="43137"/>
                    </a:srgbClr>
                  </a:outerShdw>
                </a:effectLst>
              </a:rPr>
            </a:br>
            <a:endParaRPr lang="sv-SE" sz="5400" b="1" dirty="0">
              <a:solidFill>
                <a:srgbClr val="D76600"/>
              </a:solidFill>
              <a:effectLst>
                <a:outerShdw blurRad="38100" dist="38100" dir="2700000" algn="tl">
                  <a:srgbClr val="000000">
                    <a:alpha val="43137"/>
                  </a:srgbClr>
                </a:outerShdw>
              </a:effectLst>
            </a:endParaRPr>
          </a:p>
        </p:txBody>
      </p:sp>
      <p:pic>
        <p:nvPicPr>
          <p:cNvPr id="4" name="Bildobjekt 3">
            <a:extLst>
              <a:ext uri="{FF2B5EF4-FFF2-40B4-BE49-F238E27FC236}">
                <a16:creationId xmlns:a16="http://schemas.microsoft.com/office/drawing/2014/main" id="{F6FAF0BF-C27F-4FFC-B799-F639FE8AA1D3}"/>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backgroundMark x1="7866" y1="12015" x2="7866" y2="12015"/>
                      </a14:backgroundRemoval>
                    </a14:imgEffect>
                  </a14:imgLayer>
                </a14:imgProps>
              </a:ext>
              <a:ext uri="{28A0092B-C50C-407E-A947-70E740481C1C}">
                <a14:useLocalDpi xmlns:a14="http://schemas.microsoft.com/office/drawing/2010/main" val="0"/>
              </a:ext>
            </a:extLst>
          </a:blip>
          <a:stretch>
            <a:fillRect/>
          </a:stretch>
        </p:blipFill>
        <p:spPr>
          <a:xfrm>
            <a:off x="10170622" y="0"/>
            <a:ext cx="1788895" cy="1788895"/>
          </a:xfrm>
          <a:prstGeom prst="rect">
            <a:avLst/>
          </a:prstGeom>
          <a:effectLst>
            <a:outerShdw blurRad="127000" dist="114300" dir="3900000" algn="ctr" rotWithShape="0">
              <a:schemeClr val="tx1"/>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upp 4">
            <a:extLst>
              <a:ext uri="{FF2B5EF4-FFF2-40B4-BE49-F238E27FC236}">
                <a16:creationId xmlns:a16="http://schemas.microsoft.com/office/drawing/2014/main" id="{733F8E04-4E91-4245-8673-A59165883600}"/>
              </a:ext>
            </a:extLst>
          </p:cNvPr>
          <p:cNvGrpSpPr/>
          <p:nvPr/>
        </p:nvGrpSpPr>
        <p:grpSpPr>
          <a:xfrm>
            <a:off x="434562" y="1132334"/>
            <a:ext cx="2465025" cy="2800298"/>
            <a:chOff x="434562" y="821940"/>
            <a:chExt cx="2738256" cy="3110692"/>
          </a:xfrm>
        </p:grpSpPr>
        <p:pic>
          <p:nvPicPr>
            <p:cNvPr id="4" name="Bildobjekt 3">
              <a:extLst>
                <a:ext uri="{FF2B5EF4-FFF2-40B4-BE49-F238E27FC236}">
                  <a16:creationId xmlns:a16="http://schemas.microsoft.com/office/drawing/2014/main" id="{FBB2E45D-5403-4878-B4B3-D39D336E483F}"/>
                </a:ext>
              </a:extLst>
            </p:cNvPr>
            <p:cNvPicPr>
              <a:picLocks noChangeAspect="1"/>
            </p:cNvPicPr>
            <p:nvPr/>
          </p:nvPicPr>
          <p:blipFill>
            <a:blip r:embed="rId3"/>
            <a:stretch>
              <a:fillRect/>
            </a:stretch>
          </p:blipFill>
          <p:spPr>
            <a:xfrm>
              <a:off x="434562" y="821940"/>
              <a:ext cx="2738256" cy="3110692"/>
            </a:xfrm>
            <a:prstGeom prst="rect">
              <a:avLst/>
            </a:prstGeom>
          </p:spPr>
        </p:pic>
        <p:pic>
          <p:nvPicPr>
            <p:cNvPr id="1042" name="Picture 18" descr="Fire Vertical Smoke - Fire And Smoke Png, Transparent Png - kindpng">
              <a:extLst>
                <a:ext uri="{FF2B5EF4-FFF2-40B4-BE49-F238E27FC236}">
                  <a16:creationId xmlns:a16="http://schemas.microsoft.com/office/drawing/2014/main" id="{2E679533-001A-4104-AB9E-465A62F33C01}"/>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backgroundMark x1="15233" y1="88221" x2="15233" y2="88221"/>
                        </a14:backgroundRemoval>
                      </a14:imgEffect>
                    </a14:imgLayer>
                  </a14:imgProps>
                </a:ext>
                <a:ext uri="{28A0092B-C50C-407E-A947-70E740481C1C}">
                  <a14:useLocalDpi xmlns:a14="http://schemas.microsoft.com/office/drawing/2010/main" val="0"/>
                </a:ext>
              </a:extLst>
            </a:blip>
            <a:srcRect/>
            <a:stretch>
              <a:fillRect/>
            </a:stretch>
          </p:blipFill>
          <p:spPr bwMode="auto">
            <a:xfrm>
              <a:off x="1055334" y="2095206"/>
              <a:ext cx="416977" cy="59686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upp 6">
            <a:extLst>
              <a:ext uri="{FF2B5EF4-FFF2-40B4-BE49-F238E27FC236}">
                <a16:creationId xmlns:a16="http://schemas.microsoft.com/office/drawing/2014/main" id="{9698DD27-D311-4A7A-9746-D9C4D4054786}"/>
              </a:ext>
            </a:extLst>
          </p:cNvPr>
          <p:cNvGrpSpPr/>
          <p:nvPr/>
        </p:nvGrpSpPr>
        <p:grpSpPr>
          <a:xfrm>
            <a:off x="580147" y="3896154"/>
            <a:ext cx="2225693" cy="2092991"/>
            <a:chOff x="2618982" y="1268760"/>
            <a:chExt cx="2225693" cy="2092991"/>
          </a:xfrm>
        </p:grpSpPr>
        <p:pic>
          <p:nvPicPr>
            <p:cNvPr id="1028" name="Picture 4" descr="Firetruck Icon Fire - Free image on Pixabay">
              <a:extLst>
                <a:ext uri="{FF2B5EF4-FFF2-40B4-BE49-F238E27FC236}">
                  <a16:creationId xmlns:a16="http://schemas.microsoft.com/office/drawing/2014/main" id="{DE4B173F-F8AB-420C-98D9-846D0B37BC6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18982" y="1268760"/>
              <a:ext cx="1556792" cy="1556792"/>
            </a:xfrm>
            <a:prstGeom prst="rect">
              <a:avLst/>
            </a:prstGeom>
            <a:noFill/>
            <a:extLst>
              <a:ext uri="{909E8E84-426E-40DD-AFC4-6F175D3DCCD1}">
                <a14:hiddenFill xmlns:a14="http://schemas.microsoft.com/office/drawing/2010/main">
                  <a:solidFill>
                    <a:srgbClr val="FFFFFF"/>
                  </a:solidFill>
                </a14:hiddenFill>
              </a:ext>
            </a:extLst>
          </p:spPr>
        </p:pic>
        <p:sp>
          <p:nvSpPr>
            <p:cNvPr id="6" name="textruta 5">
              <a:extLst>
                <a:ext uri="{FF2B5EF4-FFF2-40B4-BE49-F238E27FC236}">
                  <a16:creationId xmlns:a16="http://schemas.microsoft.com/office/drawing/2014/main" id="{8CC8B700-D2FE-4E74-B46A-519FC003D9FD}"/>
                </a:ext>
              </a:extLst>
            </p:cNvPr>
            <p:cNvSpPr txBox="1"/>
            <p:nvPr/>
          </p:nvSpPr>
          <p:spPr>
            <a:xfrm>
              <a:off x="2843871" y="2807753"/>
              <a:ext cx="2000804" cy="553998"/>
            </a:xfrm>
            <a:prstGeom prst="rect">
              <a:avLst/>
            </a:prstGeom>
            <a:noFill/>
          </p:spPr>
          <p:txBody>
            <a:bodyPr wrap="none" rtlCol="0">
              <a:spAutoFit/>
            </a:bodyPr>
            <a:lstStyle/>
            <a:p>
              <a:r>
                <a:rPr lang="sv-SE" sz="1600" b="1" dirty="0"/>
                <a:t>30 min </a:t>
              </a:r>
            </a:p>
            <a:p>
              <a:r>
                <a:rPr lang="sv-SE" sz="1400" dirty="0"/>
                <a:t>3 RTJ-enheter på plats</a:t>
              </a:r>
            </a:p>
          </p:txBody>
        </p:sp>
      </p:grpSp>
      <p:grpSp>
        <p:nvGrpSpPr>
          <p:cNvPr id="12" name="Grupp 11">
            <a:extLst>
              <a:ext uri="{FF2B5EF4-FFF2-40B4-BE49-F238E27FC236}">
                <a16:creationId xmlns:a16="http://schemas.microsoft.com/office/drawing/2014/main" id="{55804A6F-00BA-4F02-93E6-19F2B8EC3C96}"/>
              </a:ext>
            </a:extLst>
          </p:cNvPr>
          <p:cNvGrpSpPr/>
          <p:nvPr/>
        </p:nvGrpSpPr>
        <p:grpSpPr>
          <a:xfrm>
            <a:off x="3290289" y="1207559"/>
            <a:ext cx="2432076" cy="2290800"/>
            <a:chOff x="4295800" y="1713134"/>
            <a:chExt cx="2432076" cy="2290800"/>
          </a:xfrm>
        </p:grpSpPr>
        <p:pic>
          <p:nvPicPr>
            <p:cNvPr id="9" name="Bildobjekt 8">
              <a:extLst>
                <a:ext uri="{FF2B5EF4-FFF2-40B4-BE49-F238E27FC236}">
                  <a16:creationId xmlns:a16="http://schemas.microsoft.com/office/drawing/2014/main" id="{F3559FE4-06FC-4E89-9362-FA4EED436F26}"/>
                </a:ext>
              </a:extLst>
            </p:cNvPr>
            <p:cNvPicPr>
              <a:picLocks noChangeAspect="1"/>
            </p:cNvPicPr>
            <p:nvPr/>
          </p:nvPicPr>
          <p:blipFill>
            <a:blip r:embed="rId7"/>
            <a:stretch>
              <a:fillRect/>
            </a:stretch>
          </p:blipFill>
          <p:spPr>
            <a:xfrm>
              <a:off x="5034799" y="1713134"/>
              <a:ext cx="663510" cy="791931"/>
            </a:xfrm>
            <a:prstGeom prst="rect">
              <a:avLst/>
            </a:prstGeom>
          </p:spPr>
        </p:pic>
        <p:sp>
          <p:nvSpPr>
            <p:cNvPr id="10" name="Rektangel: rundade hörn 9">
              <a:extLst>
                <a:ext uri="{FF2B5EF4-FFF2-40B4-BE49-F238E27FC236}">
                  <a16:creationId xmlns:a16="http://schemas.microsoft.com/office/drawing/2014/main" id="{90914262-B1CE-408F-A5A9-266F44B08CC1}"/>
                </a:ext>
              </a:extLst>
            </p:cNvPr>
            <p:cNvSpPr/>
            <p:nvPr/>
          </p:nvSpPr>
          <p:spPr>
            <a:xfrm>
              <a:off x="4579481" y="2572291"/>
              <a:ext cx="1656184" cy="56697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sv-SE" sz="1400" dirty="0"/>
                <a:t>Spridnings-scenarioverktyg</a:t>
              </a:r>
            </a:p>
          </p:txBody>
        </p:sp>
        <p:sp>
          <p:nvSpPr>
            <p:cNvPr id="11" name="textruta 10">
              <a:extLst>
                <a:ext uri="{FF2B5EF4-FFF2-40B4-BE49-F238E27FC236}">
                  <a16:creationId xmlns:a16="http://schemas.microsoft.com/office/drawing/2014/main" id="{C8E7FF56-096F-4869-B698-C1BD2AE0D0E3}"/>
                </a:ext>
              </a:extLst>
            </p:cNvPr>
            <p:cNvSpPr txBox="1"/>
            <p:nvPr/>
          </p:nvSpPr>
          <p:spPr>
            <a:xfrm>
              <a:off x="4295800" y="3265270"/>
              <a:ext cx="2432076" cy="738664"/>
            </a:xfrm>
            <a:prstGeom prst="rect">
              <a:avLst/>
            </a:prstGeom>
            <a:noFill/>
          </p:spPr>
          <p:txBody>
            <a:bodyPr wrap="none" rtlCol="0">
              <a:spAutoFit/>
            </a:bodyPr>
            <a:lstStyle/>
            <a:p>
              <a:r>
                <a:rPr lang="sv-SE" sz="1400" dirty="0"/>
                <a:t>Vind ökar kontinuerligt,</a:t>
              </a:r>
            </a:p>
            <a:p>
              <a:r>
                <a:rPr lang="sv-SE" sz="1400" dirty="0"/>
                <a:t>kantrar om 36 timmar</a:t>
              </a:r>
            </a:p>
            <a:p>
              <a:r>
                <a:rPr lang="sv-SE" sz="1400" dirty="0"/>
                <a:t>Lantbruk och samhälle i fara</a:t>
              </a:r>
            </a:p>
          </p:txBody>
        </p:sp>
      </p:grpSp>
      <p:pic>
        <p:nvPicPr>
          <p:cNvPr id="1032" name="Picture 8" descr="Fireman Icon - Download in Flat Style">
            <a:extLst>
              <a:ext uri="{FF2B5EF4-FFF2-40B4-BE49-F238E27FC236}">
                <a16:creationId xmlns:a16="http://schemas.microsoft.com/office/drawing/2014/main" id="{A8504163-678A-4F76-9BB1-4ED01685B75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1903361" y="3359955"/>
            <a:ext cx="1503425" cy="1503425"/>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upp 15">
            <a:extLst>
              <a:ext uri="{FF2B5EF4-FFF2-40B4-BE49-F238E27FC236}">
                <a16:creationId xmlns:a16="http://schemas.microsoft.com/office/drawing/2014/main" id="{19391E3A-8963-4C10-A6F1-4AE4D48D07AA}"/>
              </a:ext>
            </a:extLst>
          </p:cNvPr>
          <p:cNvGrpSpPr/>
          <p:nvPr/>
        </p:nvGrpSpPr>
        <p:grpSpPr>
          <a:xfrm>
            <a:off x="3481627" y="2962837"/>
            <a:ext cx="2324100" cy="3657602"/>
            <a:chOff x="6096000" y="107151"/>
            <a:chExt cx="2324100" cy="3657602"/>
          </a:xfrm>
        </p:grpSpPr>
        <p:pic>
          <p:nvPicPr>
            <p:cNvPr id="1038" name="Picture 14" descr="Free Clipart: Firestation mimooh 01 | Anonymous">
              <a:extLst>
                <a:ext uri="{FF2B5EF4-FFF2-40B4-BE49-F238E27FC236}">
                  <a16:creationId xmlns:a16="http://schemas.microsoft.com/office/drawing/2014/main" id="{DEE9E211-52DC-48C3-8DED-E2B6886B8CEA}"/>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96000" y="107151"/>
              <a:ext cx="2324100" cy="3285377"/>
            </a:xfrm>
            <a:prstGeom prst="rect">
              <a:avLst/>
            </a:prstGeom>
            <a:noFill/>
            <a:extLst>
              <a:ext uri="{909E8E84-426E-40DD-AFC4-6F175D3DCCD1}">
                <a14:hiddenFill xmlns:a14="http://schemas.microsoft.com/office/drawing/2010/main">
                  <a:solidFill>
                    <a:srgbClr val="FFFFFF"/>
                  </a:solidFill>
                </a14:hiddenFill>
              </a:ext>
            </a:extLst>
          </p:spPr>
        </p:pic>
        <p:sp>
          <p:nvSpPr>
            <p:cNvPr id="15" name="textruta 14">
              <a:extLst>
                <a:ext uri="{FF2B5EF4-FFF2-40B4-BE49-F238E27FC236}">
                  <a16:creationId xmlns:a16="http://schemas.microsoft.com/office/drawing/2014/main" id="{877D129C-9290-4232-A70D-47EFE9C8A978}"/>
                </a:ext>
              </a:extLst>
            </p:cNvPr>
            <p:cNvSpPr txBox="1"/>
            <p:nvPr/>
          </p:nvSpPr>
          <p:spPr>
            <a:xfrm>
              <a:off x="6724223" y="2564424"/>
              <a:ext cx="1527982" cy="1200329"/>
            </a:xfrm>
            <a:prstGeom prst="rect">
              <a:avLst/>
            </a:prstGeom>
            <a:noFill/>
          </p:spPr>
          <p:txBody>
            <a:bodyPr wrap="none" rtlCol="0">
              <a:spAutoFit/>
            </a:bodyPr>
            <a:lstStyle/>
            <a:p>
              <a:r>
                <a:rPr lang="sv-SE" sz="1600" b="1" dirty="0"/>
                <a:t>40 min </a:t>
              </a:r>
            </a:p>
            <a:p>
              <a:r>
                <a:rPr lang="sv-SE" sz="1400" b="1" dirty="0"/>
                <a:t>till VB:</a:t>
              </a:r>
            </a:p>
            <a:p>
              <a:r>
                <a:rPr lang="sv-SE" sz="1400" dirty="0"/>
                <a:t>Mer resurser</a:t>
              </a:r>
            </a:p>
            <a:p>
              <a:r>
                <a:rPr lang="sv-SE" sz="1400" dirty="0"/>
                <a:t>MSB brandflyg</a:t>
              </a:r>
            </a:p>
            <a:p>
              <a:r>
                <a:rPr lang="sv-SE" sz="1400" dirty="0"/>
                <a:t>Lokal GIS-resurs</a:t>
              </a:r>
            </a:p>
          </p:txBody>
        </p:sp>
      </p:grpSp>
      <p:grpSp>
        <p:nvGrpSpPr>
          <p:cNvPr id="35" name="Grupp 34">
            <a:extLst>
              <a:ext uri="{FF2B5EF4-FFF2-40B4-BE49-F238E27FC236}">
                <a16:creationId xmlns:a16="http://schemas.microsoft.com/office/drawing/2014/main" id="{CF2D0FF1-80DB-460E-AF66-3A79A22701DB}"/>
              </a:ext>
            </a:extLst>
          </p:cNvPr>
          <p:cNvGrpSpPr/>
          <p:nvPr/>
        </p:nvGrpSpPr>
        <p:grpSpPr>
          <a:xfrm>
            <a:off x="6397405" y="860510"/>
            <a:ext cx="2244269" cy="2722378"/>
            <a:chOff x="8484751" y="838078"/>
            <a:chExt cx="2244269" cy="2722378"/>
          </a:xfrm>
        </p:grpSpPr>
        <p:grpSp>
          <p:nvGrpSpPr>
            <p:cNvPr id="33" name="Grupp 32">
              <a:extLst>
                <a:ext uri="{FF2B5EF4-FFF2-40B4-BE49-F238E27FC236}">
                  <a16:creationId xmlns:a16="http://schemas.microsoft.com/office/drawing/2014/main" id="{49A9D964-191B-4B1C-B01A-DE59FDD2A780}"/>
                </a:ext>
              </a:extLst>
            </p:cNvPr>
            <p:cNvGrpSpPr/>
            <p:nvPr/>
          </p:nvGrpSpPr>
          <p:grpSpPr>
            <a:xfrm>
              <a:off x="8699144" y="838078"/>
              <a:ext cx="1440160" cy="1743503"/>
              <a:chOff x="7608168" y="3718769"/>
              <a:chExt cx="1656184" cy="2005029"/>
            </a:xfrm>
          </p:grpSpPr>
          <p:pic>
            <p:nvPicPr>
              <p:cNvPr id="22" name="Bildobjekt 21">
                <a:extLst>
                  <a:ext uri="{FF2B5EF4-FFF2-40B4-BE49-F238E27FC236}">
                    <a16:creationId xmlns:a16="http://schemas.microsoft.com/office/drawing/2014/main" id="{2AF9CFA8-28C7-4F5B-9623-D6D07CB9546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08168" y="4067614"/>
                <a:ext cx="1656184" cy="1656184"/>
              </a:xfrm>
              <a:prstGeom prst="rect">
                <a:avLst/>
              </a:prstGeom>
            </p:spPr>
          </p:pic>
          <p:pic>
            <p:nvPicPr>
              <p:cNvPr id="26" name="Bildobjekt 25">
                <a:extLst>
                  <a:ext uri="{FF2B5EF4-FFF2-40B4-BE49-F238E27FC236}">
                    <a16:creationId xmlns:a16="http://schemas.microsoft.com/office/drawing/2014/main" id="{1DF3E6A8-65D6-4F52-B473-6187ED68421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240964" y="3718769"/>
                <a:ext cx="891058" cy="891058"/>
              </a:xfrm>
              <a:prstGeom prst="rect">
                <a:avLst/>
              </a:prstGeom>
            </p:spPr>
          </p:pic>
        </p:grpSp>
        <p:sp>
          <p:nvSpPr>
            <p:cNvPr id="34" name="textruta 33">
              <a:extLst>
                <a:ext uri="{FF2B5EF4-FFF2-40B4-BE49-F238E27FC236}">
                  <a16:creationId xmlns:a16="http://schemas.microsoft.com/office/drawing/2014/main" id="{7943A3F9-4EB8-4997-B459-F40D180CAC5A}"/>
                </a:ext>
              </a:extLst>
            </p:cNvPr>
            <p:cNvSpPr txBox="1"/>
            <p:nvPr/>
          </p:nvSpPr>
          <p:spPr>
            <a:xfrm>
              <a:off x="8484751" y="2514016"/>
              <a:ext cx="2244269" cy="1046440"/>
            </a:xfrm>
            <a:prstGeom prst="rect">
              <a:avLst/>
            </a:prstGeom>
            <a:noFill/>
          </p:spPr>
          <p:txBody>
            <a:bodyPr wrap="none" rtlCol="0">
              <a:spAutoFit/>
            </a:bodyPr>
            <a:lstStyle/>
            <a:p>
              <a:r>
                <a:rPr lang="sv-SE" sz="1600" b="1" dirty="0"/>
                <a:t>90 min</a:t>
              </a:r>
            </a:p>
            <a:p>
              <a:r>
                <a:rPr lang="sv-SE" sz="1400" dirty="0"/>
                <a:t>GIS-resurs på plats</a:t>
              </a:r>
              <a:br>
                <a:rPr lang="sv-SE" sz="1400" dirty="0"/>
              </a:br>
              <a:endParaRPr lang="sv-SE" sz="400" dirty="0"/>
            </a:p>
            <a:p>
              <a:pPr marL="285750" indent="-285750">
                <a:buFont typeface="Wingdings" panose="05000000000000000000" pitchFamily="2" charset="2"/>
                <a:buChar char="ü"/>
              </a:pPr>
              <a:r>
                <a:rPr lang="sv-SE" sz="1400" dirty="0"/>
                <a:t>BrandGIS-modellen</a:t>
              </a:r>
            </a:p>
            <a:p>
              <a:pPr marL="285750" indent="-285750">
                <a:buFont typeface="Wingdings" panose="05000000000000000000" pitchFamily="2" charset="2"/>
                <a:buChar char="ü"/>
              </a:pPr>
              <a:r>
                <a:rPr lang="sv-SE" sz="1400" dirty="0"/>
                <a:t>Router, </a:t>
              </a:r>
              <a:r>
                <a:rPr lang="sv-SE" sz="1400" dirty="0" err="1"/>
                <a:t>WiFi</a:t>
              </a:r>
              <a:r>
                <a:rPr lang="sv-SE" sz="1400" dirty="0"/>
                <a:t>, Geodata</a:t>
              </a:r>
            </a:p>
          </p:txBody>
        </p:sp>
      </p:grpSp>
      <p:grpSp>
        <p:nvGrpSpPr>
          <p:cNvPr id="38" name="Grupp 37">
            <a:extLst>
              <a:ext uri="{FF2B5EF4-FFF2-40B4-BE49-F238E27FC236}">
                <a16:creationId xmlns:a16="http://schemas.microsoft.com/office/drawing/2014/main" id="{487EB0C0-BA83-4CC4-96A5-E55E91B85B25}"/>
              </a:ext>
            </a:extLst>
          </p:cNvPr>
          <p:cNvGrpSpPr/>
          <p:nvPr/>
        </p:nvGrpSpPr>
        <p:grpSpPr>
          <a:xfrm>
            <a:off x="9159809" y="846813"/>
            <a:ext cx="1845377" cy="2936130"/>
            <a:chOff x="9159809" y="846813"/>
            <a:chExt cx="1845377" cy="2936130"/>
          </a:xfrm>
        </p:grpSpPr>
        <p:sp>
          <p:nvSpPr>
            <p:cNvPr id="48" name="textruta 47">
              <a:extLst>
                <a:ext uri="{FF2B5EF4-FFF2-40B4-BE49-F238E27FC236}">
                  <a16:creationId xmlns:a16="http://schemas.microsoft.com/office/drawing/2014/main" id="{799295E4-DFFE-4E24-A5C3-68AB2E12106F}"/>
                </a:ext>
              </a:extLst>
            </p:cNvPr>
            <p:cNvSpPr txBox="1"/>
            <p:nvPr/>
          </p:nvSpPr>
          <p:spPr>
            <a:xfrm>
              <a:off x="9159809" y="2536448"/>
              <a:ext cx="1845377" cy="1246495"/>
            </a:xfrm>
            <a:prstGeom prst="rect">
              <a:avLst/>
            </a:prstGeom>
            <a:noFill/>
          </p:spPr>
          <p:txBody>
            <a:bodyPr wrap="none" rtlCol="0">
              <a:spAutoFit/>
            </a:bodyPr>
            <a:lstStyle/>
            <a:p>
              <a:r>
                <a:rPr lang="sv-SE" sz="1600" b="1" dirty="0"/>
                <a:t>2 dagar</a:t>
              </a:r>
            </a:p>
            <a:p>
              <a:r>
                <a:rPr lang="sv-SE" sz="1400" dirty="0"/>
                <a:t>Kontinuitetsproblem</a:t>
              </a:r>
            </a:p>
            <a:p>
              <a:endParaRPr lang="sv-SE" sz="300" dirty="0"/>
            </a:p>
            <a:p>
              <a:pPr marL="285750" indent="-285750">
                <a:buFont typeface="Wingdings" panose="05000000000000000000" pitchFamily="2" charset="2"/>
                <a:buChar char="ü"/>
              </a:pPr>
              <a:r>
                <a:rPr lang="sv-SE" sz="1400" dirty="0"/>
                <a:t>MSB FSOL</a:t>
              </a:r>
            </a:p>
            <a:p>
              <a:pPr marL="285750" indent="-285750">
                <a:buFont typeface="Wingdings" panose="05000000000000000000" pitchFamily="2" charset="2"/>
                <a:buChar char="ü"/>
              </a:pPr>
              <a:r>
                <a:rPr lang="sv-SE" sz="1400" dirty="0"/>
                <a:t>Andra kommuner</a:t>
              </a:r>
            </a:p>
            <a:p>
              <a:pPr marL="285750" indent="-285750">
                <a:buFont typeface="Wingdings" panose="05000000000000000000" pitchFamily="2" charset="2"/>
                <a:buChar char="ü"/>
              </a:pPr>
              <a:r>
                <a:rPr lang="sv-SE" sz="1400" dirty="0"/>
                <a:t>Länsstyrelsen</a:t>
              </a:r>
            </a:p>
          </p:txBody>
        </p:sp>
        <p:grpSp>
          <p:nvGrpSpPr>
            <p:cNvPr id="54" name="Grupp 53">
              <a:extLst>
                <a:ext uri="{FF2B5EF4-FFF2-40B4-BE49-F238E27FC236}">
                  <a16:creationId xmlns:a16="http://schemas.microsoft.com/office/drawing/2014/main" id="{25973EBA-567B-44B4-B032-C8AF97DD27C1}"/>
                </a:ext>
              </a:extLst>
            </p:cNvPr>
            <p:cNvGrpSpPr/>
            <p:nvPr/>
          </p:nvGrpSpPr>
          <p:grpSpPr>
            <a:xfrm>
              <a:off x="9987478" y="1049140"/>
              <a:ext cx="752119" cy="910539"/>
              <a:chOff x="7608168" y="3718769"/>
              <a:chExt cx="1656184" cy="2005029"/>
            </a:xfrm>
          </p:grpSpPr>
          <p:pic>
            <p:nvPicPr>
              <p:cNvPr id="55" name="Bildobjekt 54">
                <a:extLst>
                  <a:ext uri="{FF2B5EF4-FFF2-40B4-BE49-F238E27FC236}">
                    <a16:creationId xmlns:a16="http://schemas.microsoft.com/office/drawing/2014/main" id="{87121D9D-A312-473B-A232-EB1201645F6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608168" y="4067614"/>
                <a:ext cx="1656184" cy="1656184"/>
              </a:xfrm>
              <a:prstGeom prst="rect">
                <a:avLst/>
              </a:prstGeom>
            </p:spPr>
          </p:pic>
          <p:pic>
            <p:nvPicPr>
              <p:cNvPr id="56" name="Bildobjekt 55">
                <a:extLst>
                  <a:ext uri="{FF2B5EF4-FFF2-40B4-BE49-F238E27FC236}">
                    <a16:creationId xmlns:a16="http://schemas.microsoft.com/office/drawing/2014/main" id="{9796EC2C-6665-4AF1-83BC-FFC09EA684BA}"/>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240964" y="3718769"/>
                <a:ext cx="891058" cy="891058"/>
              </a:xfrm>
              <a:prstGeom prst="rect">
                <a:avLst/>
              </a:prstGeom>
            </p:spPr>
          </p:pic>
        </p:grpSp>
        <p:grpSp>
          <p:nvGrpSpPr>
            <p:cNvPr id="57" name="Grupp 56">
              <a:extLst>
                <a:ext uri="{FF2B5EF4-FFF2-40B4-BE49-F238E27FC236}">
                  <a16:creationId xmlns:a16="http://schemas.microsoft.com/office/drawing/2014/main" id="{79F3F468-7F14-4405-A31D-775D5A0D466F}"/>
                </a:ext>
              </a:extLst>
            </p:cNvPr>
            <p:cNvGrpSpPr/>
            <p:nvPr/>
          </p:nvGrpSpPr>
          <p:grpSpPr>
            <a:xfrm>
              <a:off x="9390474" y="846813"/>
              <a:ext cx="752119" cy="910539"/>
              <a:chOff x="7608168" y="3718769"/>
              <a:chExt cx="1656184" cy="2005029"/>
            </a:xfrm>
          </p:grpSpPr>
          <p:pic>
            <p:nvPicPr>
              <p:cNvPr id="58" name="Bildobjekt 57">
                <a:extLst>
                  <a:ext uri="{FF2B5EF4-FFF2-40B4-BE49-F238E27FC236}">
                    <a16:creationId xmlns:a16="http://schemas.microsoft.com/office/drawing/2014/main" id="{2B15597B-947A-49EC-941D-28C3B389564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608168" y="4067614"/>
                <a:ext cx="1656184" cy="1656184"/>
              </a:xfrm>
              <a:prstGeom prst="rect">
                <a:avLst/>
              </a:prstGeom>
            </p:spPr>
          </p:pic>
          <p:pic>
            <p:nvPicPr>
              <p:cNvPr id="59" name="Bildobjekt 58">
                <a:extLst>
                  <a:ext uri="{FF2B5EF4-FFF2-40B4-BE49-F238E27FC236}">
                    <a16:creationId xmlns:a16="http://schemas.microsoft.com/office/drawing/2014/main" id="{28E72073-EC72-496C-A0BE-0FEB599E41F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240964" y="3718769"/>
                <a:ext cx="891058" cy="891058"/>
              </a:xfrm>
              <a:prstGeom prst="rect">
                <a:avLst/>
              </a:prstGeom>
            </p:spPr>
          </p:pic>
        </p:grpSp>
        <p:grpSp>
          <p:nvGrpSpPr>
            <p:cNvPr id="51" name="Grupp 50">
              <a:extLst>
                <a:ext uri="{FF2B5EF4-FFF2-40B4-BE49-F238E27FC236}">
                  <a16:creationId xmlns:a16="http://schemas.microsoft.com/office/drawing/2014/main" id="{757473B5-FCF6-426D-BEEA-F093466C638F}"/>
                </a:ext>
              </a:extLst>
            </p:cNvPr>
            <p:cNvGrpSpPr/>
            <p:nvPr/>
          </p:nvGrpSpPr>
          <p:grpSpPr>
            <a:xfrm>
              <a:off x="9298311" y="1485462"/>
              <a:ext cx="752119" cy="910539"/>
              <a:chOff x="7608168" y="3718769"/>
              <a:chExt cx="1656184" cy="2005029"/>
            </a:xfrm>
          </p:grpSpPr>
          <p:pic>
            <p:nvPicPr>
              <p:cNvPr id="52" name="Bildobjekt 51">
                <a:extLst>
                  <a:ext uri="{FF2B5EF4-FFF2-40B4-BE49-F238E27FC236}">
                    <a16:creationId xmlns:a16="http://schemas.microsoft.com/office/drawing/2014/main" id="{0AA6F6B5-A426-468E-BB7F-158D7E797D1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608168" y="4067614"/>
                <a:ext cx="1656184" cy="1656184"/>
              </a:xfrm>
              <a:prstGeom prst="rect">
                <a:avLst/>
              </a:prstGeom>
            </p:spPr>
          </p:pic>
          <p:pic>
            <p:nvPicPr>
              <p:cNvPr id="53" name="Bildobjekt 52">
                <a:extLst>
                  <a:ext uri="{FF2B5EF4-FFF2-40B4-BE49-F238E27FC236}">
                    <a16:creationId xmlns:a16="http://schemas.microsoft.com/office/drawing/2014/main" id="{391444C7-1D56-4ECE-A39B-7F2637A485F2}"/>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240964" y="3718769"/>
                <a:ext cx="891058" cy="891058"/>
              </a:xfrm>
              <a:prstGeom prst="rect">
                <a:avLst/>
              </a:prstGeom>
            </p:spPr>
          </p:pic>
        </p:grpSp>
        <p:grpSp>
          <p:nvGrpSpPr>
            <p:cNvPr id="47" name="Grupp 46">
              <a:extLst>
                <a:ext uri="{FF2B5EF4-FFF2-40B4-BE49-F238E27FC236}">
                  <a16:creationId xmlns:a16="http://schemas.microsoft.com/office/drawing/2014/main" id="{4089C60B-FE4C-4C8C-AF72-04EED8DCBD99}"/>
                </a:ext>
              </a:extLst>
            </p:cNvPr>
            <p:cNvGrpSpPr/>
            <p:nvPr/>
          </p:nvGrpSpPr>
          <p:grpSpPr>
            <a:xfrm>
              <a:off x="9971947" y="1678495"/>
              <a:ext cx="752119" cy="910539"/>
              <a:chOff x="7608168" y="3718769"/>
              <a:chExt cx="1656184" cy="2005029"/>
            </a:xfrm>
          </p:grpSpPr>
          <p:pic>
            <p:nvPicPr>
              <p:cNvPr id="49" name="Bildobjekt 48">
                <a:extLst>
                  <a:ext uri="{FF2B5EF4-FFF2-40B4-BE49-F238E27FC236}">
                    <a16:creationId xmlns:a16="http://schemas.microsoft.com/office/drawing/2014/main" id="{BBBE350C-2081-4867-8918-71FD2019A57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608168" y="4067614"/>
                <a:ext cx="1656184" cy="1656184"/>
              </a:xfrm>
              <a:prstGeom prst="rect">
                <a:avLst/>
              </a:prstGeom>
            </p:spPr>
          </p:pic>
          <p:pic>
            <p:nvPicPr>
              <p:cNvPr id="50" name="Bildobjekt 49">
                <a:extLst>
                  <a:ext uri="{FF2B5EF4-FFF2-40B4-BE49-F238E27FC236}">
                    <a16:creationId xmlns:a16="http://schemas.microsoft.com/office/drawing/2014/main" id="{21516787-B960-48EF-9133-E07C76D6028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240964" y="3718769"/>
                <a:ext cx="891058" cy="891058"/>
              </a:xfrm>
              <a:prstGeom prst="rect">
                <a:avLst/>
              </a:prstGeom>
            </p:spPr>
          </p:pic>
        </p:grpSp>
      </p:grpSp>
      <p:grpSp>
        <p:nvGrpSpPr>
          <p:cNvPr id="43" name="Grupp 42">
            <a:extLst>
              <a:ext uri="{FF2B5EF4-FFF2-40B4-BE49-F238E27FC236}">
                <a16:creationId xmlns:a16="http://schemas.microsoft.com/office/drawing/2014/main" id="{46506283-2921-4E2A-9B5B-E7531FFEE865}"/>
              </a:ext>
            </a:extLst>
          </p:cNvPr>
          <p:cNvGrpSpPr/>
          <p:nvPr/>
        </p:nvGrpSpPr>
        <p:grpSpPr>
          <a:xfrm>
            <a:off x="8760296" y="4149080"/>
            <a:ext cx="3040659" cy="2160240"/>
            <a:chOff x="8760296" y="4149080"/>
            <a:chExt cx="3040659" cy="2160240"/>
          </a:xfrm>
        </p:grpSpPr>
        <p:pic>
          <p:nvPicPr>
            <p:cNvPr id="1044" name="Picture 20" descr="Smog icon Images, Stock Photos &amp; Vectors | Shutterstock">
              <a:extLst>
                <a:ext uri="{FF2B5EF4-FFF2-40B4-BE49-F238E27FC236}">
                  <a16:creationId xmlns:a16="http://schemas.microsoft.com/office/drawing/2014/main" id="{FE9B6AF7-F6B1-463C-B44A-ADD09ACC8A7D}"/>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6790" t="12858" r="16334" b="20301"/>
            <a:stretch/>
          </p:blipFill>
          <p:spPr bwMode="auto">
            <a:xfrm>
              <a:off x="8760296" y="4149080"/>
              <a:ext cx="1656184" cy="1782667"/>
            </a:xfrm>
            <a:prstGeom prst="rect">
              <a:avLst/>
            </a:prstGeom>
            <a:noFill/>
            <a:extLst>
              <a:ext uri="{909E8E84-426E-40DD-AFC4-6F175D3DCCD1}">
                <a14:hiddenFill xmlns:a14="http://schemas.microsoft.com/office/drawing/2010/main">
                  <a:solidFill>
                    <a:srgbClr val="FFFFFF"/>
                  </a:solidFill>
                </a14:hiddenFill>
              </a:ext>
            </a:extLst>
          </p:spPr>
        </p:pic>
        <p:sp>
          <p:nvSpPr>
            <p:cNvPr id="36" name="textruta 35">
              <a:extLst>
                <a:ext uri="{FF2B5EF4-FFF2-40B4-BE49-F238E27FC236}">
                  <a16:creationId xmlns:a16="http://schemas.microsoft.com/office/drawing/2014/main" id="{1626A9FC-329C-473F-B7D6-E3BAAE5704EA}"/>
                </a:ext>
              </a:extLst>
            </p:cNvPr>
            <p:cNvSpPr txBox="1"/>
            <p:nvPr/>
          </p:nvSpPr>
          <p:spPr>
            <a:xfrm>
              <a:off x="9984432" y="5324435"/>
              <a:ext cx="1816523" cy="984885"/>
            </a:xfrm>
            <a:prstGeom prst="rect">
              <a:avLst/>
            </a:prstGeom>
            <a:noFill/>
          </p:spPr>
          <p:txBody>
            <a:bodyPr wrap="none" rtlCol="0">
              <a:spAutoFit/>
            </a:bodyPr>
            <a:lstStyle/>
            <a:p>
              <a:r>
                <a:rPr lang="sv-SE" sz="1600" b="1" dirty="0"/>
                <a:t>9 dagar</a:t>
              </a:r>
            </a:p>
            <a:p>
              <a:r>
                <a:rPr lang="sv-SE" sz="1400" dirty="0"/>
                <a:t>Brand släckt</a:t>
              </a:r>
            </a:p>
            <a:p>
              <a:r>
                <a:rPr lang="sv-SE" sz="1400" dirty="0"/>
                <a:t>Efterbevakning</a:t>
              </a:r>
            </a:p>
            <a:p>
              <a:r>
                <a:rPr lang="sv-SE" sz="1400" dirty="0"/>
                <a:t>GIS-stöd hela vägen</a:t>
              </a:r>
            </a:p>
          </p:txBody>
        </p:sp>
      </p:grpSp>
      <p:grpSp>
        <p:nvGrpSpPr>
          <p:cNvPr id="42" name="Grupp 41">
            <a:extLst>
              <a:ext uri="{FF2B5EF4-FFF2-40B4-BE49-F238E27FC236}">
                <a16:creationId xmlns:a16="http://schemas.microsoft.com/office/drawing/2014/main" id="{4EC4F160-CE4A-4273-9BF6-5457E1172A50}"/>
              </a:ext>
            </a:extLst>
          </p:cNvPr>
          <p:cNvGrpSpPr/>
          <p:nvPr/>
        </p:nvGrpSpPr>
        <p:grpSpPr>
          <a:xfrm>
            <a:off x="6532220" y="4044957"/>
            <a:ext cx="2224842" cy="2041351"/>
            <a:chOff x="6532220" y="4044957"/>
            <a:chExt cx="2273558" cy="2086049"/>
          </a:xfrm>
        </p:grpSpPr>
        <p:grpSp>
          <p:nvGrpSpPr>
            <p:cNvPr id="40" name="Grupp 39">
              <a:extLst>
                <a:ext uri="{FF2B5EF4-FFF2-40B4-BE49-F238E27FC236}">
                  <a16:creationId xmlns:a16="http://schemas.microsoft.com/office/drawing/2014/main" id="{C32806AF-E457-412D-947A-AE86CCC201BE}"/>
                </a:ext>
              </a:extLst>
            </p:cNvPr>
            <p:cNvGrpSpPr/>
            <p:nvPr/>
          </p:nvGrpSpPr>
          <p:grpSpPr>
            <a:xfrm>
              <a:off x="6532220" y="4095050"/>
              <a:ext cx="1906320" cy="2035956"/>
              <a:chOff x="6532220" y="4095050"/>
              <a:chExt cx="1906320" cy="2035956"/>
            </a:xfrm>
          </p:grpSpPr>
          <p:pic>
            <p:nvPicPr>
              <p:cNvPr id="1046" name="Picture 22" descr="Quadcopter simple icon on white background Vector Image">
                <a:extLst>
                  <a:ext uri="{FF2B5EF4-FFF2-40B4-BE49-F238E27FC236}">
                    <a16:creationId xmlns:a16="http://schemas.microsoft.com/office/drawing/2014/main" id="{0FA04669-E500-4671-A189-202ADB65FFDD}"/>
                  </a:ext>
                </a:extLst>
              </p:cNvPr>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b="24800"/>
              <a:stretch/>
            </p:blipFill>
            <p:spPr bwMode="auto">
              <a:xfrm>
                <a:off x="6532220" y="4095050"/>
                <a:ext cx="779117" cy="784095"/>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Grupp 38">
                <a:extLst>
                  <a:ext uri="{FF2B5EF4-FFF2-40B4-BE49-F238E27FC236}">
                    <a16:creationId xmlns:a16="http://schemas.microsoft.com/office/drawing/2014/main" id="{9AC7D60F-BC4A-4A4A-910C-0C0805167FEB}"/>
                  </a:ext>
                </a:extLst>
              </p:cNvPr>
              <p:cNvGrpSpPr/>
              <p:nvPr/>
            </p:nvGrpSpPr>
            <p:grpSpPr>
              <a:xfrm>
                <a:off x="6921778" y="4682386"/>
                <a:ext cx="1516762" cy="1448620"/>
                <a:chOff x="6600056" y="4850010"/>
                <a:chExt cx="1516762" cy="1448620"/>
              </a:xfrm>
            </p:grpSpPr>
            <p:pic>
              <p:nvPicPr>
                <p:cNvPr id="1054" name="Picture 30" descr="QField📳🗺️ (@QFieldForQGIS) / Twitter">
                  <a:extLst>
                    <a:ext uri="{FF2B5EF4-FFF2-40B4-BE49-F238E27FC236}">
                      <a16:creationId xmlns:a16="http://schemas.microsoft.com/office/drawing/2014/main" id="{A7E668CE-9D61-4A9C-B9C7-A510D3F09276}"/>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285655" y="4850010"/>
                  <a:ext cx="831163" cy="831163"/>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ArcGIS QuickCapture | Samla in data i farten">
                  <a:extLst>
                    <a:ext uri="{FF2B5EF4-FFF2-40B4-BE49-F238E27FC236}">
                      <a16:creationId xmlns:a16="http://schemas.microsoft.com/office/drawing/2014/main" id="{42D02EFE-C707-473B-B7B3-2D1B15DAFD3F}"/>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600056" y="5344797"/>
                  <a:ext cx="604483" cy="604483"/>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ArcGIS Survey123">
                  <a:extLst>
                    <a:ext uri="{FF2B5EF4-FFF2-40B4-BE49-F238E27FC236}">
                      <a16:creationId xmlns:a16="http://schemas.microsoft.com/office/drawing/2014/main" id="{87EFD929-7AB5-40A7-A0D5-7FF92D1B3198}"/>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995664" y="5519871"/>
                  <a:ext cx="604483" cy="604483"/>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ArcGIS Field Maps | Esri Sverige">
                  <a:extLst>
                    <a:ext uri="{FF2B5EF4-FFF2-40B4-BE49-F238E27FC236}">
                      <a16:creationId xmlns:a16="http://schemas.microsoft.com/office/drawing/2014/main" id="{493EF0AB-1CA5-4A9B-8183-AD461F9B9D3B}"/>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7392144" y="5694146"/>
                  <a:ext cx="604484" cy="60448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1" name="textruta 40">
              <a:extLst>
                <a:ext uri="{FF2B5EF4-FFF2-40B4-BE49-F238E27FC236}">
                  <a16:creationId xmlns:a16="http://schemas.microsoft.com/office/drawing/2014/main" id="{7734962C-D19E-4003-81FB-5F71F2B1BD0D}"/>
                </a:ext>
              </a:extLst>
            </p:cNvPr>
            <p:cNvSpPr txBox="1"/>
            <p:nvPr/>
          </p:nvSpPr>
          <p:spPr>
            <a:xfrm>
              <a:off x="7526261" y="4044957"/>
              <a:ext cx="1279517" cy="584775"/>
            </a:xfrm>
            <a:prstGeom prst="rect">
              <a:avLst/>
            </a:prstGeom>
            <a:noFill/>
          </p:spPr>
          <p:txBody>
            <a:bodyPr wrap="none" rtlCol="0">
              <a:spAutoFit/>
            </a:bodyPr>
            <a:lstStyle/>
            <a:p>
              <a:r>
                <a:rPr lang="sv-SE" sz="1600" dirty="0"/>
                <a:t>Drönare</a:t>
              </a:r>
            </a:p>
            <a:p>
              <a:r>
                <a:rPr lang="sv-SE" sz="1600" dirty="0"/>
                <a:t>Fältresurser</a:t>
              </a:r>
            </a:p>
          </p:txBody>
        </p:sp>
      </p:grpSp>
      <p:sp>
        <p:nvSpPr>
          <p:cNvPr id="73" name="Rubrik 4">
            <a:extLst>
              <a:ext uri="{FF2B5EF4-FFF2-40B4-BE49-F238E27FC236}">
                <a16:creationId xmlns:a16="http://schemas.microsoft.com/office/drawing/2014/main" id="{7DCFF908-560A-4E8D-ACAE-2EEAFAB3D8BB}"/>
              </a:ext>
            </a:extLst>
          </p:cNvPr>
          <p:cNvSpPr>
            <a:spLocks noGrp="1"/>
          </p:cNvSpPr>
          <p:nvPr>
            <p:ph type="title"/>
          </p:nvPr>
        </p:nvSpPr>
        <p:spPr>
          <a:xfrm>
            <a:off x="0" y="-38032"/>
            <a:ext cx="6096000" cy="730728"/>
          </a:xfrm>
        </p:spPr>
        <p:txBody>
          <a:bodyPr/>
          <a:lstStyle/>
          <a:p>
            <a:r>
              <a:rPr lang="sv-SE" sz="3600" dirty="0">
                <a:solidFill>
                  <a:schemeClr val="bg1"/>
                </a:solidFill>
              </a:rPr>
              <a:t>Målbild </a:t>
            </a:r>
          </a:p>
        </p:txBody>
      </p:sp>
      <p:pic>
        <p:nvPicPr>
          <p:cNvPr id="60" name="Bildobjekt 59">
            <a:extLst>
              <a:ext uri="{FF2B5EF4-FFF2-40B4-BE49-F238E27FC236}">
                <a16:creationId xmlns:a16="http://schemas.microsoft.com/office/drawing/2014/main" id="{C7E01671-2087-494E-86BE-C608E97A6D34}"/>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flipH="1">
            <a:off x="11253259" y="0"/>
            <a:ext cx="941178" cy="941178"/>
          </a:xfrm>
          <a:prstGeom prst="rect">
            <a:avLst/>
          </a:prstGeom>
        </p:spPr>
      </p:pic>
      <p:sp>
        <p:nvSpPr>
          <p:cNvPr id="61" name="Rubrik 1">
            <a:extLst>
              <a:ext uri="{FF2B5EF4-FFF2-40B4-BE49-F238E27FC236}">
                <a16:creationId xmlns:a16="http://schemas.microsoft.com/office/drawing/2014/main" id="{AA3E3CF0-B8CB-4038-9E75-47D7640693DE}"/>
              </a:ext>
            </a:extLst>
          </p:cNvPr>
          <p:cNvSpPr txBox="1">
            <a:spLocks/>
          </p:cNvSpPr>
          <p:nvPr/>
        </p:nvSpPr>
        <p:spPr>
          <a:xfrm>
            <a:off x="263352" y="98599"/>
            <a:ext cx="7416824" cy="743979"/>
          </a:xfrm>
          <a:prstGeom prst="rect">
            <a:avLst/>
          </a:prstGeom>
        </p:spPr>
        <p:txBody>
          <a:bodyPr/>
          <a:lstStyle>
            <a:lvl1pPr algn="l"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sv-SE" b="1" kern="0" dirty="0">
                <a:solidFill>
                  <a:srgbClr val="D76600"/>
                </a:solidFill>
                <a:effectLst>
                  <a:outerShdw blurRad="38100" dist="38100" dir="2700000" algn="tl">
                    <a:srgbClr val="000000">
                      <a:alpha val="43137"/>
                    </a:srgbClr>
                  </a:outerShdw>
                </a:effectLst>
              </a:rPr>
              <a:t>BrandGIS </a:t>
            </a:r>
            <a:r>
              <a:rPr lang="sv-SE" sz="3600" b="1" kern="0" dirty="0">
                <a:solidFill>
                  <a:srgbClr val="D76600"/>
                </a:solidFill>
                <a:effectLst>
                  <a:outerShdw blurRad="38100" dist="38100" dir="2700000" algn="tl">
                    <a:srgbClr val="000000">
                      <a:alpha val="43137"/>
                    </a:srgbClr>
                  </a:outerShdw>
                </a:effectLst>
              </a:rPr>
              <a:t>– scenario </a:t>
            </a:r>
            <a:endParaRPr lang="sv-SE" b="1" kern="0" dirty="0">
              <a:solidFill>
                <a:srgbClr val="D766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3590640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objekt 8">
            <a:extLst>
              <a:ext uri="{FF2B5EF4-FFF2-40B4-BE49-F238E27FC236}">
                <a16:creationId xmlns:a16="http://schemas.microsoft.com/office/drawing/2014/main" id="{055BB93E-331D-DBC0-6488-DF0D2BAF4C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3541" y="-2"/>
            <a:ext cx="8592939" cy="6874351"/>
          </a:xfrm>
          <a:prstGeom prst="rect">
            <a:avLst/>
          </a:prstGeom>
        </p:spPr>
      </p:pic>
    </p:spTree>
    <p:extLst>
      <p:ext uri="{BB962C8B-B14F-4D97-AF65-F5344CB8AC3E}">
        <p14:creationId xmlns:p14="http://schemas.microsoft.com/office/powerpoint/2010/main" val="9042890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ubrik 3">
            <a:extLst>
              <a:ext uri="{FF2B5EF4-FFF2-40B4-BE49-F238E27FC236}">
                <a16:creationId xmlns:a16="http://schemas.microsoft.com/office/drawing/2014/main" id="{2614F323-DF0F-43E0-8B61-4D9927A24DE8}"/>
              </a:ext>
            </a:extLst>
          </p:cNvPr>
          <p:cNvSpPr>
            <a:spLocks noGrp="1"/>
          </p:cNvSpPr>
          <p:nvPr>
            <p:ph type="ctrTitle"/>
          </p:nvPr>
        </p:nvSpPr>
        <p:spPr/>
        <p:txBody>
          <a:bodyPr/>
          <a:lstStyle/>
          <a:p>
            <a:r>
              <a:rPr lang="sv-SE" sz="5400" b="1" kern="1200" dirty="0">
                <a:solidFill>
                  <a:srgbClr val="D76600"/>
                </a:solidFill>
                <a:effectLst>
                  <a:outerShdw blurRad="38100" dist="38100" dir="2700000" algn="tl">
                    <a:srgbClr val="000000">
                      <a:alpha val="43137"/>
                    </a:srgbClr>
                  </a:outerShdw>
                </a:effectLst>
              </a:rPr>
              <a:t>Avrundning</a:t>
            </a:r>
          </a:p>
        </p:txBody>
      </p:sp>
      <p:pic>
        <p:nvPicPr>
          <p:cNvPr id="6" name="Bildobjekt 5">
            <a:extLst>
              <a:ext uri="{FF2B5EF4-FFF2-40B4-BE49-F238E27FC236}">
                <a16:creationId xmlns:a16="http://schemas.microsoft.com/office/drawing/2014/main" id="{2BA4AC44-D56C-4D41-A703-7A6A2E017B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081" y="4365104"/>
            <a:ext cx="1800000" cy="1800000"/>
          </a:xfrm>
          <a:prstGeom prst="rect">
            <a:avLst/>
          </a:prstGeom>
        </p:spPr>
      </p:pic>
      <p:pic>
        <p:nvPicPr>
          <p:cNvPr id="7" name="Bildobjekt 6">
            <a:extLst>
              <a:ext uri="{FF2B5EF4-FFF2-40B4-BE49-F238E27FC236}">
                <a16:creationId xmlns:a16="http://schemas.microsoft.com/office/drawing/2014/main" id="{ED47B83B-65C0-48F0-916B-1B0D277782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42163" y="4365104"/>
            <a:ext cx="1800000" cy="1800000"/>
          </a:xfrm>
          <a:prstGeom prst="rect">
            <a:avLst/>
          </a:prstGeom>
        </p:spPr>
      </p:pic>
      <p:pic>
        <p:nvPicPr>
          <p:cNvPr id="8" name="Platshållare för innehåll 3">
            <a:extLst>
              <a:ext uri="{FF2B5EF4-FFF2-40B4-BE49-F238E27FC236}">
                <a16:creationId xmlns:a16="http://schemas.microsoft.com/office/drawing/2014/main" id="{C4B48FFC-A7F7-4B74-92D4-18EB041292F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02"/>
          <a:stretch/>
        </p:blipFill>
        <p:spPr>
          <a:xfrm>
            <a:off x="7969955" y="4365104"/>
            <a:ext cx="1805453" cy="1800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9" name="Platshållare för innehåll 6">
            <a:extLst>
              <a:ext uri="{FF2B5EF4-FFF2-40B4-BE49-F238E27FC236}">
                <a16:creationId xmlns:a16="http://schemas.microsoft.com/office/drawing/2014/main" id="{A2D461A6-CCF9-49E2-BC50-952E43E75B9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02"/>
          <a:stretch/>
        </p:blipFill>
        <p:spPr>
          <a:xfrm>
            <a:off x="6096000" y="4365104"/>
            <a:ext cx="1807200" cy="180174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10" name="Platshållare för innehåll 6">
            <a:extLst>
              <a:ext uri="{FF2B5EF4-FFF2-40B4-BE49-F238E27FC236}">
                <a16:creationId xmlns:a16="http://schemas.microsoft.com/office/drawing/2014/main" id="{61C05418-219D-4299-A651-C1CE8ACA6E5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02"/>
          <a:stretch/>
        </p:blipFill>
        <p:spPr>
          <a:xfrm>
            <a:off x="4222044" y="4365104"/>
            <a:ext cx="1807201" cy="180174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3" name="Bildobjekt 2">
            <a:extLst>
              <a:ext uri="{FF2B5EF4-FFF2-40B4-BE49-F238E27FC236}">
                <a16:creationId xmlns:a16="http://schemas.microsoft.com/office/drawing/2014/main" id="{62029D00-1E57-4756-8D7E-9D4FE4385DE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55289" y="4365104"/>
            <a:ext cx="1800000" cy="1800000"/>
          </a:xfrm>
          <a:prstGeom prst="rect">
            <a:avLst/>
          </a:prstGeom>
        </p:spPr>
      </p:pic>
    </p:spTree>
    <p:extLst>
      <p:ext uri="{BB962C8B-B14F-4D97-AF65-F5344CB8AC3E}">
        <p14:creationId xmlns:p14="http://schemas.microsoft.com/office/powerpoint/2010/main" val="179222432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737F5E5-116D-40C3-9221-F78135A67321}"/>
              </a:ext>
            </a:extLst>
          </p:cNvPr>
          <p:cNvSpPr>
            <a:spLocks noGrp="1"/>
          </p:cNvSpPr>
          <p:nvPr>
            <p:ph type="title"/>
          </p:nvPr>
        </p:nvSpPr>
        <p:spPr>
          <a:xfrm>
            <a:off x="623392" y="720000"/>
            <a:ext cx="10972800" cy="1143000"/>
          </a:xfrm>
        </p:spPr>
        <p:txBody>
          <a:bodyPr/>
          <a:lstStyle/>
          <a:p>
            <a:pPr algn="ctr"/>
            <a:r>
              <a:rPr lang="sv-SE" b="1" kern="1200" dirty="0">
                <a:solidFill>
                  <a:srgbClr val="D76600"/>
                </a:solidFill>
                <a:effectLst>
                  <a:outerShdw blurRad="38100" dist="38100" dir="2700000" algn="tl">
                    <a:srgbClr val="000000">
                      <a:alpha val="43137"/>
                    </a:srgbClr>
                  </a:outerShdw>
                </a:effectLst>
              </a:rPr>
              <a:t>Många tack för idag! </a:t>
            </a:r>
          </a:p>
        </p:txBody>
      </p:sp>
      <p:sp>
        <p:nvSpPr>
          <p:cNvPr id="3" name="Platshållare för innehåll 2">
            <a:extLst>
              <a:ext uri="{FF2B5EF4-FFF2-40B4-BE49-F238E27FC236}">
                <a16:creationId xmlns:a16="http://schemas.microsoft.com/office/drawing/2014/main" id="{2F2795D2-1EFE-4837-9B70-9492A388AD79}"/>
              </a:ext>
            </a:extLst>
          </p:cNvPr>
          <p:cNvSpPr>
            <a:spLocks noGrp="1"/>
          </p:cNvSpPr>
          <p:nvPr>
            <p:ph sz="half" idx="1"/>
          </p:nvPr>
        </p:nvSpPr>
        <p:spPr/>
        <p:txBody>
          <a:bodyPr/>
          <a:lstStyle/>
          <a:p>
            <a:pPr marL="0" indent="0">
              <a:buNone/>
            </a:pPr>
            <a:r>
              <a:rPr lang="sv-SE" dirty="0"/>
              <a:t>Sista frågor?</a:t>
            </a:r>
          </a:p>
          <a:p>
            <a:pPr marL="0" indent="0">
              <a:buNone/>
            </a:pPr>
            <a:endParaRPr lang="sv-SE" dirty="0"/>
          </a:p>
          <a:p>
            <a:pPr marL="0" indent="0">
              <a:buNone/>
            </a:pPr>
            <a:r>
              <a:rPr lang="sv-SE" dirty="0"/>
              <a:t>Det går alltid fint att kontakta oss i projektgruppen </a:t>
            </a:r>
            <a:endParaRPr lang="sv-SE" dirty="0">
              <a:hlinkClick r:id="rId3">
                <a:extLst>
                  <a:ext uri="{A12FA001-AC4F-418D-AE19-62706E023703}">
                    <ahyp:hlinkClr xmlns:ahyp="http://schemas.microsoft.com/office/drawing/2018/hyperlinkcolor" val="tx"/>
                  </a:ext>
                </a:extLst>
              </a:hlinkClick>
            </a:endParaRPr>
          </a:p>
          <a:p>
            <a:pPr marL="0" indent="0">
              <a:buNone/>
            </a:pPr>
            <a:r>
              <a:rPr lang="sv-SE" sz="2400" dirty="0">
                <a:hlinkClick r:id="rId3"/>
              </a:rPr>
              <a:t>brandgis@lansstyrelsen.se</a:t>
            </a:r>
            <a:r>
              <a:rPr lang="sv-SE" sz="2400" dirty="0"/>
              <a:t> </a:t>
            </a:r>
          </a:p>
          <a:p>
            <a:pPr marL="0" indent="0">
              <a:buNone/>
            </a:pPr>
            <a:endParaRPr lang="sv-SE" sz="2400" dirty="0"/>
          </a:p>
        </p:txBody>
      </p:sp>
      <p:pic>
        <p:nvPicPr>
          <p:cNvPr id="4" name="Picture 2" descr="\\lansstyrelsen.se\JON\Media\Bilder\5 - Naturvård och miljöskydd\51\512\5122 skötsel naturtyper och landskap\Slättö sand Bränning 2014\Anders Hildingssons bilder\IMG_7333.JPG">
            <a:extLst>
              <a:ext uri="{FF2B5EF4-FFF2-40B4-BE49-F238E27FC236}">
                <a16:creationId xmlns:a16="http://schemas.microsoft.com/office/drawing/2014/main" id="{A612C64A-E93D-489E-93CD-DE24475BB481}"/>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96000" y="2488714"/>
            <a:ext cx="5723199" cy="3460566"/>
          </a:xfrm>
          <a:prstGeom prst="rect">
            <a:avLst/>
          </a:prstGeom>
          <a:noFill/>
          <a:extLst>
            <a:ext uri="{909E8E84-426E-40DD-AFC4-6F175D3DCCD1}">
              <a14:hiddenFill xmlns:a14="http://schemas.microsoft.com/office/drawing/2010/main">
                <a:solidFill>
                  <a:srgbClr val="FFFFFF"/>
                </a:solidFill>
              </a14:hiddenFill>
            </a:ext>
          </a:extLst>
        </p:spPr>
      </p:pic>
      <p:pic>
        <p:nvPicPr>
          <p:cNvPr id="5" name="Bildobjekt 4">
            <a:extLst>
              <a:ext uri="{FF2B5EF4-FFF2-40B4-BE49-F238E27FC236}">
                <a16:creationId xmlns:a16="http://schemas.microsoft.com/office/drawing/2014/main" id="{41DC04E3-0725-4D93-AF2E-04E48B59BC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92000" y="14401"/>
            <a:ext cx="900000" cy="900000"/>
          </a:xfrm>
          <a:prstGeom prst="rect">
            <a:avLst/>
          </a:prstGeom>
        </p:spPr>
      </p:pic>
    </p:spTree>
    <p:extLst>
      <p:ext uri="{BB962C8B-B14F-4D97-AF65-F5344CB8AC3E}">
        <p14:creationId xmlns:p14="http://schemas.microsoft.com/office/powerpoint/2010/main" val="5909251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a:extLst>
              <a:ext uri="{FF2B5EF4-FFF2-40B4-BE49-F238E27FC236}">
                <a16:creationId xmlns:a16="http://schemas.microsoft.com/office/drawing/2014/main" id="{354980D2-E85F-482F-BE89-20F65A17BFA6}"/>
              </a:ext>
            </a:extLst>
          </p:cNvPr>
          <p:cNvSpPr>
            <a:spLocks noGrp="1"/>
          </p:cNvSpPr>
          <p:nvPr>
            <p:ph type="ctrTitle"/>
          </p:nvPr>
        </p:nvSpPr>
        <p:spPr>
          <a:xfrm>
            <a:off x="914400" y="1412776"/>
            <a:ext cx="10363200" cy="1470025"/>
          </a:xfrm>
        </p:spPr>
        <p:txBody>
          <a:bodyPr/>
          <a:lstStyle/>
          <a:p>
            <a:r>
              <a:rPr lang="sv-SE" sz="6000" b="1" dirty="0">
                <a:solidFill>
                  <a:srgbClr val="D76600"/>
                </a:solidFill>
                <a:effectLst>
                  <a:outerShdw blurRad="38100" dist="38100" dir="2700000" algn="tl">
                    <a:srgbClr val="000000">
                      <a:alpha val="43137"/>
                    </a:srgbClr>
                  </a:outerShdw>
                </a:effectLst>
              </a:rPr>
              <a:t>Block 2</a:t>
            </a:r>
            <a:br>
              <a:rPr lang="sv-SE" sz="6000" b="1" dirty="0">
                <a:solidFill>
                  <a:srgbClr val="D76600"/>
                </a:solidFill>
                <a:effectLst>
                  <a:outerShdw blurRad="38100" dist="38100" dir="2700000" algn="tl">
                    <a:srgbClr val="000000">
                      <a:alpha val="43137"/>
                    </a:srgbClr>
                  </a:outerShdw>
                </a:effectLst>
              </a:rPr>
            </a:br>
            <a:endParaRPr lang="sv-SE" sz="6000" b="1" dirty="0">
              <a:solidFill>
                <a:srgbClr val="D76600"/>
              </a:solidFill>
              <a:effectLst>
                <a:outerShdw blurRad="38100" dist="38100" dir="2700000" algn="tl">
                  <a:srgbClr val="000000">
                    <a:alpha val="43137"/>
                  </a:srgbClr>
                </a:outerShdw>
              </a:effectLst>
            </a:endParaRPr>
          </a:p>
        </p:txBody>
      </p:sp>
      <p:sp>
        <p:nvSpPr>
          <p:cNvPr id="5" name="Underrubrik 4">
            <a:extLst>
              <a:ext uri="{FF2B5EF4-FFF2-40B4-BE49-F238E27FC236}">
                <a16:creationId xmlns:a16="http://schemas.microsoft.com/office/drawing/2014/main" id="{7F94234C-2FE5-48AE-B2C3-98377C48A503}"/>
              </a:ext>
            </a:extLst>
          </p:cNvPr>
          <p:cNvSpPr>
            <a:spLocks noGrp="1"/>
          </p:cNvSpPr>
          <p:nvPr>
            <p:ph type="subTitle" idx="1"/>
          </p:nvPr>
        </p:nvSpPr>
        <p:spPr>
          <a:xfrm>
            <a:off x="911424" y="2492896"/>
            <a:ext cx="10369152" cy="1752600"/>
          </a:xfrm>
        </p:spPr>
        <p:txBody>
          <a:bodyPr/>
          <a:lstStyle/>
          <a:p>
            <a:pPr>
              <a:spcBef>
                <a:spcPct val="0"/>
              </a:spcBef>
            </a:pPr>
            <a:r>
              <a:rPr lang="sv-SE" sz="3200" b="1" dirty="0">
                <a:solidFill>
                  <a:srgbClr val="D76600"/>
                </a:solidFill>
                <a:effectLst>
                  <a:outerShdw blurRad="38100" dist="38100" dir="2700000" algn="tl">
                    <a:srgbClr val="000000">
                      <a:alpha val="43137"/>
                    </a:srgbClr>
                  </a:outerShdw>
                </a:effectLst>
                <a:latin typeface="+mj-lt"/>
                <a:ea typeface="+mj-ea"/>
                <a:cs typeface="+mj-cs"/>
              </a:rPr>
              <a:t>Brandteori och datamodell</a:t>
            </a:r>
          </a:p>
          <a:p>
            <a:pPr>
              <a:spcBef>
                <a:spcPct val="0"/>
              </a:spcBef>
            </a:pPr>
            <a:endParaRPr lang="sv-SE" sz="3200" b="1" dirty="0">
              <a:solidFill>
                <a:srgbClr val="D76600"/>
              </a:solidFill>
              <a:effectLst>
                <a:outerShdw blurRad="38100" dist="38100" dir="2700000" algn="tl">
                  <a:srgbClr val="000000">
                    <a:alpha val="43137"/>
                  </a:srgbClr>
                </a:outerShdw>
              </a:effectLst>
              <a:latin typeface="+mj-lt"/>
              <a:ea typeface="+mj-ea"/>
              <a:cs typeface="+mj-cs"/>
            </a:endParaRPr>
          </a:p>
        </p:txBody>
      </p:sp>
      <p:pic>
        <p:nvPicPr>
          <p:cNvPr id="2" name="Platshållare för innehåll 6">
            <a:extLst>
              <a:ext uri="{FF2B5EF4-FFF2-40B4-BE49-F238E27FC236}">
                <a16:creationId xmlns:a16="http://schemas.microsoft.com/office/drawing/2014/main" id="{2A2572D6-113B-87F3-4851-C92EF706BF69}"/>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271" b="90030" l="10000" r="90000"/>
                    </a14:imgEffect>
                  </a14:imgLayer>
                </a14:imgProps>
              </a:ext>
              <a:ext uri="{28A0092B-C50C-407E-A947-70E740481C1C}">
                <a14:useLocalDpi xmlns:a14="http://schemas.microsoft.com/office/drawing/2010/main" val="0"/>
              </a:ext>
            </a:extLst>
          </a:blip>
          <a:srcRect t="302"/>
          <a:stretch/>
        </p:blipFill>
        <p:spPr>
          <a:xfrm>
            <a:off x="3876199" y="2882800"/>
            <a:ext cx="4265193" cy="4252305"/>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929946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tshållare för innehåll 4" descr="En bild som visar träd, utomhus, växt&#10;&#10;Automatiskt genererad beskrivning">
            <a:extLst>
              <a:ext uri="{FF2B5EF4-FFF2-40B4-BE49-F238E27FC236}">
                <a16:creationId xmlns:a16="http://schemas.microsoft.com/office/drawing/2014/main" id="{0D52B019-E248-42EE-AB9D-627A28E6E72C}"/>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2128" b="704"/>
          <a:stretch/>
        </p:blipFill>
        <p:spPr>
          <a:xfrm>
            <a:off x="0" y="-626"/>
            <a:ext cx="12192000" cy="6858000"/>
          </a:xfrm>
        </p:spPr>
      </p:pic>
      <p:pic>
        <p:nvPicPr>
          <p:cNvPr id="4" name="Platshållare för innehåll 6">
            <a:extLst>
              <a:ext uri="{FF2B5EF4-FFF2-40B4-BE49-F238E27FC236}">
                <a16:creationId xmlns:a16="http://schemas.microsoft.com/office/drawing/2014/main" id="{6C3CE48E-CF88-485C-A6F5-6A3F5EAF197C}"/>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271" b="90030" l="10000" r="90000"/>
                    </a14:imgEffect>
                  </a14:imgLayer>
                </a14:imgProps>
              </a:ext>
              <a:ext uri="{28A0092B-C50C-407E-A947-70E740481C1C}">
                <a14:useLocalDpi xmlns:a14="http://schemas.microsoft.com/office/drawing/2010/main" val="0"/>
              </a:ext>
            </a:extLst>
          </a:blip>
          <a:srcRect t="302"/>
          <a:stretch/>
        </p:blipFill>
        <p:spPr>
          <a:xfrm>
            <a:off x="7968208" y="-171400"/>
            <a:ext cx="4702737" cy="4688527"/>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Rubrik 3">
            <a:extLst>
              <a:ext uri="{FF2B5EF4-FFF2-40B4-BE49-F238E27FC236}">
                <a16:creationId xmlns:a16="http://schemas.microsoft.com/office/drawing/2014/main" id="{F39CE31F-56D4-42AD-96D2-A1CC928DCAB3}"/>
              </a:ext>
            </a:extLst>
          </p:cNvPr>
          <p:cNvSpPr txBox="1">
            <a:spLocks/>
          </p:cNvSpPr>
          <p:nvPr/>
        </p:nvSpPr>
        <p:spPr>
          <a:xfrm>
            <a:off x="1199456" y="1069888"/>
            <a:ext cx="4392488" cy="2376264"/>
          </a:xfrm>
          <a:prstGeom prst="rect">
            <a:avLst/>
          </a:prstGeom>
        </p:spPr>
        <p:txBody>
          <a:bodyPr/>
          <a:lstStyle>
            <a:lvl1pPr algn="l"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sv-SE" sz="6600" b="1" kern="0" dirty="0">
                <a:solidFill>
                  <a:srgbClr val="D76600"/>
                </a:solidFill>
                <a:effectLst>
                  <a:outerShdw blurRad="38100" dist="38100" dir="2700000" algn="tl">
                    <a:srgbClr val="000000">
                      <a:alpha val="43137"/>
                    </a:srgbClr>
                  </a:outerShdw>
                </a:effectLst>
              </a:rPr>
              <a:t>Brandrisk</a:t>
            </a:r>
            <a:br>
              <a:rPr lang="sv-SE" sz="6600" b="1" kern="0" dirty="0">
                <a:solidFill>
                  <a:srgbClr val="D76600"/>
                </a:solidFill>
                <a:effectLst>
                  <a:outerShdw blurRad="38100" dist="38100" dir="2700000" algn="tl">
                    <a:srgbClr val="000000">
                      <a:alpha val="43137"/>
                    </a:srgbClr>
                  </a:outerShdw>
                </a:effectLst>
              </a:rPr>
            </a:br>
            <a:br>
              <a:rPr lang="sv-SE" sz="6600" b="1" kern="0" dirty="0">
                <a:solidFill>
                  <a:srgbClr val="D76600"/>
                </a:solidFill>
                <a:effectLst>
                  <a:outerShdw blurRad="38100" dist="38100" dir="2700000" algn="tl">
                    <a:srgbClr val="000000">
                      <a:alpha val="43137"/>
                    </a:srgbClr>
                  </a:outerShdw>
                </a:effectLst>
              </a:rPr>
            </a:br>
            <a:endParaRPr lang="sv-SE" sz="6600" b="1" kern="0" dirty="0">
              <a:solidFill>
                <a:srgbClr val="D766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320692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ildobjekt 13">
            <a:extLst>
              <a:ext uri="{FF2B5EF4-FFF2-40B4-BE49-F238E27FC236}">
                <a16:creationId xmlns:a16="http://schemas.microsoft.com/office/drawing/2014/main" id="{AACD7FFD-73F0-46EC-B7AE-3C51B5E9C0E9}"/>
              </a:ext>
            </a:extLst>
          </p:cNvPr>
          <p:cNvPicPr>
            <a:picLocks noChangeAspect="1"/>
          </p:cNvPicPr>
          <p:nvPr/>
        </p:nvPicPr>
        <p:blipFill>
          <a:blip r:embed="rId3"/>
          <a:stretch>
            <a:fillRect/>
          </a:stretch>
        </p:blipFill>
        <p:spPr>
          <a:xfrm>
            <a:off x="2067251" y="1648703"/>
            <a:ext cx="6385303" cy="3848862"/>
          </a:xfrm>
          <a:prstGeom prst="rect">
            <a:avLst/>
          </a:prstGeom>
        </p:spPr>
      </p:pic>
      <p:sp>
        <p:nvSpPr>
          <p:cNvPr id="40" name="textruta 39">
            <a:extLst>
              <a:ext uri="{FF2B5EF4-FFF2-40B4-BE49-F238E27FC236}">
                <a16:creationId xmlns:a16="http://schemas.microsoft.com/office/drawing/2014/main" id="{7B5379A0-1774-46E5-A039-AB6FD11A74E0}"/>
              </a:ext>
            </a:extLst>
          </p:cNvPr>
          <p:cNvSpPr txBox="1"/>
          <p:nvPr/>
        </p:nvSpPr>
        <p:spPr>
          <a:xfrm>
            <a:off x="245236" y="5618584"/>
            <a:ext cx="2045401" cy="784830"/>
          </a:xfrm>
          <a:prstGeom prst="rect">
            <a:avLst/>
          </a:prstGeom>
          <a:noFill/>
          <a:ln w="12700">
            <a:solidFill>
              <a:schemeClr val="tx1"/>
            </a:solidFill>
          </a:ln>
        </p:spPr>
        <p:txBody>
          <a:bodyPr wrap="square" rtlCol="0">
            <a:spAutoFit/>
          </a:bodyPr>
          <a:lstStyle/>
          <a:p>
            <a:r>
              <a:rPr lang="sv-SE" sz="900" b="1" dirty="0"/>
              <a:t>FFMC – finbränsle ytan </a:t>
            </a:r>
          </a:p>
          <a:p>
            <a:r>
              <a:rPr lang="sv-SE" sz="900" dirty="0"/>
              <a:t>&gt; 80   brännbart</a:t>
            </a:r>
          </a:p>
          <a:p>
            <a:r>
              <a:rPr lang="sv-SE" sz="900" dirty="0"/>
              <a:t>86-89 kontinuerlig spridning</a:t>
            </a:r>
          </a:p>
          <a:p>
            <a:r>
              <a:rPr lang="sv-SE" sz="900" dirty="0"/>
              <a:t>90-92 hög risk gnistantändning</a:t>
            </a:r>
          </a:p>
          <a:p>
            <a:r>
              <a:rPr lang="sv-SE" sz="900" dirty="0"/>
              <a:t>&gt;93    extremt </a:t>
            </a:r>
          </a:p>
        </p:txBody>
      </p:sp>
      <p:sp>
        <p:nvSpPr>
          <p:cNvPr id="41" name="textruta 40">
            <a:extLst>
              <a:ext uri="{FF2B5EF4-FFF2-40B4-BE49-F238E27FC236}">
                <a16:creationId xmlns:a16="http://schemas.microsoft.com/office/drawing/2014/main" id="{C161F637-E69A-4F6D-94AF-C20E74B79C68}"/>
              </a:ext>
            </a:extLst>
          </p:cNvPr>
          <p:cNvSpPr txBox="1"/>
          <p:nvPr/>
        </p:nvSpPr>
        <p:spPr>
          <a:xfrm>
            <a:off x="2423592" y="5618584"/>
            <a:ext cx="1712785" cy="1061829"/>
          </a:xfrm>
          <a:prstGeom prst="rect">
            <a:avLst/>
          </a:prstGeom>
          <a:noFill/>
          <a:ln w="12700">
            <a:solidFill>
              <a:schemeClr val="tx1"/>
            </a:solidFill>
          </a:ln>
        </p:spPr>
        <p:txBody>
          <a:bodyPr wrap="square" rtlCol="0">
            <a:spAutoFit/>
          </a:bodyPr>
          <a:lstStyle/>
          <a:p>
            <a:r>
              <a:rPr lang="sv-SE" sz="900" b="1" dirty="0"/>
              <a:t>DMC – &gt; 5 cm</a:t>
            </a:r>
          </a:p>
          <a:p>
            <a:r>
              <a:rPr lang="sv-SE" sz="900" dirty="0"/>
              <a:t>&lt; 20   brinner ej</a:t>
            </a:r>
          </a:p>
          <a:p>
            <a:r>
              <a:rPr lang="sv-SE" sz="900" dirty="0"/>
              <a:t>21-30 risk för blixtantändning</a:t>
            </a:r>
          </a:p>
          <a:p>
            <a:r>
              <a:rPr lang="sv-SE" sz="900" dirty="0"/>
              <a:t>31-40 brännbart, bär elden</a:t>
            </a:r>
          </a:p>
          <a:p>
            <a:r>
              <a:rPr lang="sv-SE" sz="900" dirty="0"/>
              <a:t>41-59 hög</a:t>
            </a:r>
          </a:p>
          <a:p>
            <a:r>
              <a:rPr lang="sv-SE" sz="900" dirty="0"/>
              <a:t>&gt; 60   extremt, all bränsle  </a:t>
            </a:r>
            <a:br>
              <a:rPr lang="sv-SE" sz="900" dirty="0"/>
            </a:br>
            <a:r>
              <a:rPr lang="sv-SE" sz="900" dirty="0"/>
              <a:t>          tillgänglig</a:t>
            </a:r>
          </a:p>
        </p:txBody>
      </p:sp>
      <p:sp>
        <p:nvSpPr>
          <p:cNvPr id="42" name="textruta 41">
            <a:extLst>
              <a:ext uri="{FF2B5EF4-FFF2-40B4-BE49-F238E27FC236}">
                <a16:creationId xmlns:a16="http://schemas.microsoft.com/office/drawing/2014/main" id="{A92BC5A2-34F3-4E66-8747-A0AD29306F9C}"/>
              </a:ext>
            </a:extLst>
          </p:cNvPr>
          <p:cNvSpPr txBox="1"/>
          <p:nvPr/>
        </p:nvSpPr>
        <p:spPr>
          <a:xfrm>
            <a:off x="4269332" y="5618584"/>
            <a:ext cx="1854100" cy="784830"/>
          </a:xfrm>
          <a:prstGeom prst="rect">
            <a:avLst/>
          </a:prstGeom>
          <a:noFill/>
          <a:ln w="12700">
            <a:solidFill>
              <a:schemeClr val="tx1"/>
            </a:solidFill>
          </a:ln>
        </p:spPr>
        <p:txBody>
          <a:bodyPr wrap="square" rtlCol="0">
            <a:spAutoFit/>
          </a:bodyPr>
          <a:lstStyle/>
          <a:p>
            <a:r>
              <a:rPr lang="sv-SE" sz="900" b="1" dirty="0"/>
              <a:t>DC – &gt; 20 cm</a:t>
            </a:r>
          </a:p>
          <a:p>
            <a:r>
              <a:rPr lang="sv-SE" sz="900" dirty="0"/>
              <a:t>&gt; 200 brännbart</a:t>
            </a:r>
          </a:p>
          <a:p>
            <a:r>
              <a:rPr lang="sv-SE" sz="900" dirty="0"/>
              <a:t>&gt; 350 problematisk</a:t>
            </a:r>
            <a:br>
              <a:rPr lang="sv-SE" sz="900" dirty="0"/>
            </a:br>
            <a:r>
              <a:rPr lang="sv-SE" sz="900" dirty="0"/>
              <a:t>          eftersläckning med djup   </a:t>
            </a:r>
            <a:br>
              <a:rPr lang="sv-SE" sz="900" dirty="0"/>
            </a:br>
            <a:r>
              <a:rPr lang="sv-SE" sz="900" dirty="0"/>
              <a:t>          glödbrand</a:t>
            </a:r>
          </a:p>
        </p:txBody>
      </p:sp>
      <p:sp>
        <p:nvSpPr>
          <p:cNvPr id="43" name="textruta 42">
            <a:extLst>
              <a:ext uri="{FF2B5EF4-FFF2-40B4-BE49-F238E27FC236}">
                <a16:creationId xmlns:a16="http://schemas.microsoft.com/office/drawing/2014/main" id="{6A169950-E93A-4714-8E87-D0A229E30D59}"/>
              </a:ext>
            </a:extLst>
          </p:cNvPr>
          <p:cNvSpPr txBox="1"/>
          <p:nvPr/>
        </p:nvSpPr>
        <p:spPr>
          <a:xfrm>
            <a:off x="5432311" y="950473"/>
            <a:ext cx="3220650" cy="1107996"/>
          </a:xfrm>
          <a:prstGeom prst="rect">
            <a:avLst/>
          </a:prstGeom>
          <a:solidFill>
            <a:schemeClr val="bg1"/>
          </a:solidFill>
          <a:ln w="12700">
            <a:solidFill>
              <a:schemeClr val="tx1"/>
            </a:solidFill>
          </a:ln>
        </p:spPr>
        <p:txBody>
          <a:bodyPr wrap="square" rtlCol="0">
            <a:spAutoFit/>
          </a:bodyPr>
          <a:lstStyle/>
          <a:p>
            <a:r>
              <a:rPr lang="sv-SE" sz="1100" b="1" dirty="0"/>
              <a:t>ISI – spridning (ungefär meter/min)</a:t>
            </a:r>
          </a:p>
          <a:p>
            <a:r>
              <a:rPr lang="sv-SE" sz="1100" dirty="0"/>
              <a:t>0-3 mycket långsam</a:t>
            </a:r>
          </a:p>
          <a:p>
            <a:r>
              <a:rPr lang="sv-SE" sz="1100" dirty="0"/>
              <a:t>4-9 främst ytbrand</a:t>
            </a:r>
          </a:p>
          <a:p>
            <a:r>
              <a:rPr lang="sv-SE" sz="1100" dirty="0"/>
              <a:t>10-13 snabb spridning och branden börjar klättra</a:t>
            </a:r>
          </a:p>
          <a:p>
            <a:r>
              <a:rPr lang="sv-SE" sz="1100" dirty="0"/>
              <a:t>14-17 stor risk för kronbrand</a:t>
            </a:r>
          </a:p>
          <a:p>
            <a:r>
              <a:rPr lang="sv-SE" sz="1100" dirty="0"/>
              <a:t>&gt;18  extrem spridning</a:t>
            </a:r>
          </a:p>
        </p:txBody>
      </p:sp>
      <p:sp>
        <p:nvSpPr>
          <p:cNvPr id="44" name="textruta 43">
            <a:extLst>
              <a:ext uri="{FF2B5EF4-FFF2-40B4-BE49-F238E27FC236}">
                <a16:creationId xmlns:a16="http://schemas.microsoft.com/office/drawing/2014/main" id="{87BDC7DA-F2B8-439B-B17D-956533D1C559}"/>
              </a:ext>
            </a:extLst>
          </p:cNvPr>
          <p:cNvSpPr txBox="1"/>
          <p:nvPr/>
        </p:nvSpPr>
        <p:spPr>
          <a:xfrm>
            <a:off x="6314733" y="5618584"/>
            <a:ext cx="2338227" cy="923330"/>
          </a:xfrm>
          <a:prstGeom prst="rect">
            <a:avLst/>
          </a:prstGeom>
          <a:noFill/>
          <a:ln w="12700">
            <a:solidFill>
              <a:schemeClr val="tx1"/>
            </a:solidFill>
          </a:ln>
        </p:spPr>
        <p:txBody>
          <a:bodyPr wrap="square" rtlCol="0">
            <a:spAutoFit/>
          </a:bodyPr>
          <a:lstStyle/>
          <a:p>
            <a:r>
              <a:rPr lang="sv-SE" sz="900" b="1" dirty="0"/>
              <a:t>BUI – tillgängligt bränsle (DMC+DC)</a:t>
            </a:r>
          </a:p>
          <a:p>
            <a:r>
              <a:rPr lang="sv-SE" sz="900" dirty="0"/>
              <a:t>0-32 lite bränsle</a:t>
            </a:r>
          </a:p>
          <a:p>
            <a:r>
              <a:rPr lang="sv-SE" sz="900" dirty="0"/>
              <a:t>33-50 viss bränsletillgång</a:t>
            </a:r>
          </a:p>
          <a:p>
            <a:r>
              <a:rPr lang="sv-SE" sz="900" dirty="0"/>
              <a:t>51-68 mer bränsle &gt; intensitet</a:t>
            </a:r>
          </a:p>
          <a:p>
            <a:r>
              <a:rPr lang="sv-SE" sz="900" dirty="0"/>
              <a:t>69-89 potentiella brandbeteendeproblem</a:t>
            </a:r>
          </a:p>
          <a:p>
            <a:r>
              <a:rPr lang="sv-SE" sz="900" dirty="0"/>
              <a:t>&gt;90 extremt</a:t>
            </a:r>
          </a:p>
        </p:txBody>
      </p:sp>
      <p:sp>
        <p:nvSpPr>
          <p:cNvPr id="45" name="textruta 44">
            <a:extLst>
              <a:ext uri="{FF2B5EF4-FFF2-40B4-BE49-F238E27FC236}">
                <a16:creationId xmlns:a16="http://schemas.microsoft.com/office/drawing/2014/main" id="{03AEA7AD-8642-4D54-BA33-8AAC0AAECE9D}"/>
              </a:ext>
            </a:extLst>
          </p:cNvPr>
          <p:cNvSpPr txBox="1"/>
          <p:nvPr/>
        </p:nvSpPr>
        <p:spPr>
          <a:xfrm>
            <a:off x="9192343" y="1551468"/>
            <a:ext cx="2440557" cy="1200329"/>
          </a:xfrm>
          <a:prstGeom prst="rect">
            <a:avLst/>
          </a:prstGeom>
          <a:solidFill>
            <a:schemeClr val="bg1"/>
          </a:solidFill>
          <a:ln w="12700">
            <a:solidFill>
              <a:schemeClr val="tx1"/>
            </a:solidFill>
          </a:ln>
        </p:spPr>
        <p:txBody>
          <a:bodyPr wrap="square" rtlCol="0">
            <a:spAutoFit/>
          </a:bodyPr>
          <a:lstStyle/>
          <a:p>
            <a:r>
              <a:rPr lang="sv-SE" sz="1200" b="1" dirty="0"/>
              <a:t>FWI – index intensitet</a:t>
            </a:r>
          </a:p>
          <a:p>
            <a:r>
              <a:rPr lang="sv-SE" sz="1200" dirty="0"/>
              <a:t>0-5 krypande ytbrand</a:t>
            </a:r>
          </a:p>
          <a:p>
            <a:r>
              <a:rPr lang="sv-SE" sz="1200" dirty="0"/>
              <a:t>6-13 låg ytbrand</a:t>
            </a:r>
          </a:p>
          <a:p>
            <a:r>
              <a:rPr lang="sv-SE" sz="1200" dirty="0"/>
              <a:t>14-23 aktiv ytbrand</a:t>
            </a:r>
          </a:p>
          <a:p>
            <a:r>
              <a:rPr lang="sv-SE" sz="1200" dirty="0"/>
              <a:t>24-32 Stor risk för kronbrand</a:t>
            </a:r>
          </a:p>
          <a:p>
            <a:r>
              <a:rPr lang="sv-SE" sz="1200" dirty="0"/>
              <a:t>&gt;33  Extremt, aktiv kronbrand</a:t>
            </a:r>
          </a:p>
        </p:txBody>
      </p:sp>
      <p:sp>
        <p:nvSpPr>
          <p:cNvPr id="46" name="textruta 45">
            <a:extLst>
              <a:ext uri="{FF2B5EF4-FFF2-40B4-BE49-F238E27FC236}">
                <a16:creationId xmlns:a16="http://schemas.microsoft.com/office/drawing/2014/main" id="{2C96E40E-3B5A-4FA0-BF7B-4B82F67FFB99}"/>
              </a:ext>
            </a:extLst>
          </p:cNvPr>
          <p:cNvSpPr txBox="1"/>
          <p:nvPr/>
        </p:nvSpPr>
        <p:spPr>
          <a:xfrm>
            <a:off x="9192343" y="2934497"/>
            <a:ext cx="2449878" cy="1384995"/>
          </a:xfrm>
          <a:prstGeom prst="rect">
            <a:avLst/>
          </a:prstGeom>
          <a:solidFill>
            <a:schemeClr val="bg1"/>
          </a:solidFill>
          <a:ln w="12700">
            <a:solidFill>
              <a:schemeClr val="tx1"/>
            </a:solidFill>
          </a:ln>
        </p:spPr>
        <p:txBody>
          <a:bodyPr wrap="square" rtlCol="0">
            <a:spAutoFit/>
          </a:bodyPr>
          <a:lstStyle/>
          <a:p>
            <a:r>
              <a:rPr lang="sv-SE" sz="1200" b="1" dirty="0"/>
              <a:t>FWI-värde och brandriskindex </a:t>
            </a:r>
          </a:p>
          <a:p>
            <a:r>
              <a:rPr lang="sv-SE" sz="1200" dirty="0"/>
              <a:t>&lt;1     Mycket liten brandrisk, 1</a:t>
            </a:r>
          </a:p>
          <a:p>
            <a:r>
              <a:rPr lang="sv-SE" sz="1200" dirty="0"/>
              <a:t>1-6    Liten brandrisk, 2</a:t>
            </a:r>
          </a:p>
          <a:p>
            <a:r>
              <a:rPr lang="sv-SE" sz="1200" dirty="0"/>
              <a:t>7-16  Normal brandrisk, 3</a:t>
            </a:r>
          </a:p>
          <a:p>
            <a:r>
              <a:rPr lang="sv-SE" sz="1200" dirty="0"/>
              <a:t>17-21 Stor brandrisk, 4</a:t>
            </a:r>
          </a:p>
          <a:p>
            <a:r>
              <a:rPr lang="sv-SE" sz="1200" dirty="0"/>
              <a:t>22-27 Mycket stor brandrisk, 5</a:t>
            </a:r>
          </a:p>
          <a:p>
            <a:r>
              <a:rPr lang="sv-SE" sz="1200" dirty="0"/>
              <a:t>&gt;28   Extremt stor brandrisk, 5+</a:t>
            </a:r>
          </a:p>
        </p:txBody>
      </p:sp>
      <p:sp>
        <p:nvSpPr>
          <p:cNvPr id="34" name="textruta 33">
            <a:extLst>
              <a:ext uri="{FF2B5EF4-FFF2-40B4-BE49-F238E27FC236}">
                <a16:creationId xmlns:a16="http://schemas.microsoft.com/office/drawing/2014/main" id="{A94D2DE7-FEBF-446A-ABFE-58B3536FA098}"/>
              </a:ext>
            </a:extLst>
          </p:cNvPr>
          <p:cNvSpPr txBox="1"/>
          <p:nvPr/>
        </p:nvSpPr>
        <p:spPr>
          <a:xfrm>
            <a:off x="194892" y="1527684"/>
            <a:ext cx="2516732" cy="1107996"/>
          </a:xfrm>
          <a:prstGeom prst="rect">
            <a:avLst/>
          </a:prstGeom>
          <a:solidFill>
            <a:schemeClr val="bg2">
              <a:lumMod val="50000"/>
            </a:schemeClr>
          </a:solidFill>
          <a:ln w="12700">
            <a:solidFill>
              <a:schemeClr val="tx1"/>
            </a:solidFill>
          </a:ln>
        </p:spPr>
        <p:txBody>
          <a:bodyPr wrap="square" rtlCol="0">
            <a:spAutoFit/>
          </a:bodyPr>
          <a:lstStyle/>
          <a:p>
            <a:r>
              <a:rPr lang="sv-SE" sz="1100" b="1" dirty="0">
                <a:solidFill>
                  <a:schemeClr val="bg1"/>
                </a:solidFill>
              </a:rPr>
              <a:t>RH</a:t>
            </a:r>
          </a:p>
          <a:p>
            <a:r>
              <a:rPr lang="sv-SE" sz="1100" dirty="0">
                <a:solidFill>
                  <a:schemeClr val="bg1"/>
                </a:solidFill>
              </a:rPr>
              <a:t>&gt; 60   elden självdör</a:t>
            </a:r>
          </a:p>
          <a:p>
            <a:r>
              <a:rPr lang="sv-SE" sz="1100" dirty="0">
                <a:solidFill>
                  <a:schemeClr val="bg1"/>
                </a:solidFill>
              </a:rPr>
              <a:t>50-60 svag spridning</a:t>
            </a:r>
          </a:p>
          <a:p>
            <a:r>
              <a:rPr lang="sv-SE" sz="1100" dirty="0">
                <a:solidFill>
                  <a:schemeClr val="bg1"/>
                </a:solidFill>
              </a:rPr>
              <a:t>30-50  ”bär elden”</a:t>
            </a:r>
          </a:p>
          <a:p>
            <a:r>
              <a:rPr lang="sv-SE" sz="1100" dirty="0">
                <a:solidFill>
                  <a:schemeClr val="bg1"/>
                </a:solidFill>
              </a:rPr>
              <a:t>&lt; 30 ”explosivt” vid temp &gt; 30° C. </a:t>
            </a:r>
          </a:p>
          <a:p>
            <a:r>
              <a:rPr lang="sv-SE" sz="1100" dirty="0" err="1">
                <a:solidFill>
                  <a:schemeClr val="bg1"/>
                </a:solidFill>
              </a:rPr>
              <a:t>sk</a:t>
            </a:r>
            <a:r>
              <a:rPr lang="sv-SE" sz="1100" dirty="0">
                <a:solidFill>
                  <a:schemeClr val="bg1"/>
                </a:solidFill>
              </a:rPr>
              <a:t> 30/30 cross over</a:t>
            </a:r>
          </a:p>
        </p:txBody>
      </p:sp>
      <p:sp>
        <p:nvSpPr>
          <p:cNvPr id="5" name="Rektangel 4">
            <a:extLst>
              <a:ext uri="{FF2B5EF4-FFF2-40B4-BE49-F238E27FC236}">
                <a16:creationId xmlns:a16="http://schemas.microsoft.com/office/drawing/2014/main" id="{A072712E-5077-46A2-9CA6-DD9E5BCDDDAF}"/>
              </a:ext>
            </a:extLst>
          </p:cNvPr>
          <p:cNvSpPr/>
          <p:nvPr/>
        </p:nvSpPr>
        <p:spPr>
          <a:xfrm>
            <a:off x="194149" y="3128617"/>
            <a:ext cx="1841971" cy="1323439"/>
          </a:xfrm>
          <a:prstGeom prst="rect">
            <a:avLst/>
          </a:prstGeom>
        </p:spPr>
        <p:txBody>
          <a:bodyPr wrap="square">
            <a:spAutoFit/>
          </a:bodyPr>
          <a:lstStyle/>
          <a:p>
            <a:pPr marL="285750" indent="-285750">
              <a:buFont typeface="Arial" panose="020B0604020202020204" pitchFamily="34" charset="0"/>
              <a:buChar char="•"/>
            </a:pPr>
            <a:r>
              <a:rPr lang="sv-SE" sz="1600" dirty="0"/>
              <a:t>datum</a:t>
            </a:r>
          </a:p>
          <a:p>
            <a:pPr marL="285750" indent="-285750">
              <a:buFont typeface="Arial" panose="020B0604020202020204" pitchFamily="34" charset="0"/>
              <a:buChar char="•"/>
            </a:pPr>
            <a:r>
              <a:rPr lang="sv-SE" sz="1600" dirty="0"/>
              <a:t>temp °C</a:t>
            </a:r>
          </a:p>
          <a:p>
            <a:pPr marL="285750" indent="-285750">
              <a:buFont typeface="Arial" panose="020B0604020202020204" pitchFamily="34" charset="0"/>
              <a:buChar char="•"/>
            </a:pPr>
            <a:r>
              <a:rPr lang="sv-SE" sz="1600" dirty="0"/>
              <a:t>luftfuktighet %</a:t>
            </a:r>
          </a:p>
          <a:p>
            <a:pPr marL="285750" indent="-285750">
              <a:buFont typeface="Arial" panose="020B0604020202020204" pitchFamily="34" charset="0"/>
              <a:buChar char="•"/>
            </a:pPr>
            <a:r>
              <a:rPr lang="sv-SE" sz="1600" dirty="0"/>
              <a:t>regn mm </a:t>
            </a:r>
          </a:p>
          <a:p>
            <a:pPr marL="285750" indent="-285750">
              <a:buFont typeface="Arial" panose="020B0604020202020204" pitchFamily="34" charset="0"/>
              <a:buChar char="•"/>
            </a:pPr>
            <a:r>
              <a:rPr lang="sv-SE" sz="1600" dirty="0"/>
              <a:t>vind m/s </a:t>
            </a:r>
          </a:p>
        </p:txBody>
      </p:sp>
      <p:pic>
        <p:nvPicPr>
          <p:cNvPr id="15" name="Platshållare för innehåll 6">
            <a:extLst>
              <a:ext uri="{FF2B5EF4-FFF2-40B4-BE49-F238E27FC236}">
                <a16:creationId xmlns:a16="http://schemas.microsoft.com/office/drawing/2014/main" id="{E2A97EFA-46F6-4337-B475-99256479E2F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16" name="Rubrik 1">
            <a:extLst>
              <a:ext uri="{FF2B5EF4-FFF2-40B4-BE49-F238E27FC236}">
                <a16:creationId xmlns:a16="http://schemas.microsoft.com/office/drawing/2014/main" id="{E8D93E58-FC11-4829-884D-E311C0F429BF}"/>
              </a:ext>
            </a:extLst>
          </p:cNvPr>
          <p:cNvSpPr txBox="1">
            <a:spLocks/>
          </p:cNvSpPr>
          <p:nvPr/>
        </p:nvSpPr>
        <p:spPr>
          <a:xfrm>
            <a:off x="91718" y="44624"/>
            <a:ext cx="6652354" cy="784830"/>
          </a:xfrm>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algn="l"/>
            <a:r>
              <a:rPr lang="sv-SE" sz="4000" b="1" kern="0" dirty="0">
                <a:solidFill>
                  <a:srgbClr val="D76600"/>
                </a:solidFill>
                <a:effectLst>
                  <a:outerShdw blurRad="38100" dist="38100" dir="2700000" algn="tl">
                    <a:srgbClr val="000000">
                      <a:alpha val="43137"/>
                    </a:srgbClr>
                  </a:outerShdw>
                </a:effectLst>
              </a:rPr>
              <a:t>Brandriskindex </a:t>
            </a:r>
            <a:r>
              <a:rPr lang="sv-SE" sz="3200" b="1" kern="0" dirty="0">
                <a:solidFill>
                  <a:srgbClr val="D76600"/>
                </a:solidFill>
                <a:effectLst>
                  <a:outerShdw blurRad="38100" dist="38100" dir="2700000" algn="tl">
                    <a:srgbClr val="000000">
                      <a:alpha val="43137"/>
                    </a:srgbClr>
                  </a:outerShdw>
                </a:effectLst>
              </a:rPr>
              <a:t>– modell </a:t>
            </a:r>
            <a:endParaRPr lang="sv-SE" sz="4000" b="1" kern="0" dirty="0">
              <a:solidFill>
                <a:srgbClr val="D766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02834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id="{16070E34-F426-463C-B1D2-EECE40B2CF73}"/>
              </a:ext>
            </a:extLst>
          </p:cNvPr>
          <p:cNvPicPr>
            <a:picLocks noChangeAspect="1"/>
          </p:cNvPicPr>
          <p:nvPr/>
        </p:nvPicPr>
        <p:blipFill>
          <a:blip r:embed="rId3"/>
          <a:stretch>
            <a:fillRect/>
          </a:stretch>
        </p:blipFill>
        <p:spPr>
          <a:xfrm>
            <a:off x="5404590" y="234911"/>
            <a:ext cx="5416562" cy="701089"/>
          </a:xfrm>
          <a:prstGeom prst="rect">
            <a:avLst/>
          </a:prstGeom>
        </p:spPr>
      </p:pic>
      <p:sp>
        <p:nvSpPr>
          <p:cNvPr id="7" name="textruta 6">
            <a:extLst>
              <a:ext uri="{FF2B5EF4-FFF2-40B4-BE49-F238E27FC236}">
                <a16:creationId xmlns:a16="http://schemas.microsoft.com/office/drawing/2014/main" id="{9A603573-9126-4EAA-A1D6-EE3DA575A205}"/>
              </a:ext>
            </a:extLst>
          </p:cNvPr>
          <p:cNvSpPr txBox="1"/>
          <p:nvPr/>
        </p:nvSpPr>
        <p:spPr>
          <a:xfrm>
            <a:off x="8484308" y="1822603"/>
            <a:ext cx="3378020" cy="646331"/>
          </a:xfrm>
          <a:prstGeom prst="rect">
            <a:avLst/>
          </a:prstGeom>
          <a:noFill/>
        </p:spPr>
        <p:txBody>
          <a:bodyPr wrap="square">
            <a:spAutoFit/>
          </a:bodyPr>
          <a:lstStyle/>
          <a:p>
            <a:r>
              <a:rPr lang="sv-SE" dirty="0">
                <a:hlinkClick r:id="rId4"/>
              </a:rPr>
              <a:t>https://www.smhi.se/brandrisk</a:t>
            </a:r>
            <a:endParaRPr lang="sv-SE" dirty="0"/>
          </a:p>
          <a:p>
            <a:endParaRPr lang="sv-SE" dirty="0"/>
          </a:p>
        </p:txBody>
      </p:sp>
      <p:pic>
        <p:nvPicPr>
          <p:cNvPr id="9" name="Bildobjekt 8">
            <a:extLst>
              <a:ext uri="{FF2B5EF4-FFF2-40B4-BE49-F238E27FC236}">
                <a16:creationId xmlns:a16="http://schemas.microsoft.com/office/drawing/2014/main" id="{E6024322-2257-4C54-92AD-BBF8723F0480}"/>
              </a:ext>
            </a:extLst>
          </p:cNvPr>
          <p:cNvPicPr>
            <a:picLocks noChangeAspect="1"/>
          </p:cNvPicPr>
          <p:nvPr/>
        </p:nvPicPr>
        <p:blipFill>
          <a:blip r:embed="rId5"/>
          <a:stretch>
            <a:fillRect/>
          </a:stretch>
        </p:blipFill>
        <p:spPr>
          <a:xfrm>
            <a:off x="0" y="5013176"/>
            <a:ext cx="12192000" cy="1454765"/>
          </a:xfrm>
          <a:prstGeom prst="rect">
            <a:avLst/>
          </a:prstGeom>
        </p:spPr>
      </p:pic>
      <p:pic>
        <p:nvPicPr>
          <p:cNvPr id="11" name="Bildobjekt 10">
            <a:extLst>
              <a:ext uri="{FF2B5EF4-FFF2-40B4-BE49-F238E27FC236}">
                <a16:creationId xmlns:a16="http://schemas.microsoft.com/office/drawing/2014/main" id="{B0B3C81A-D98A-420B-A9F0-AA3BFB982416}"/>
              </a:ext>
            </a:extLst>
          </p:cNvPr>
          <p:cNvPicPr>
            <a:picLocks noChangeAspect="1"/>
          </p:cNvPicPr>
          <p:nvPr/>
        </p:nvPicPr>
        <p:blipFill>
          <a:blip r:embed="rId6"/>
          <a:stretch>
            <a:fillRect/>
          </a:stretch>
        </p:blipFill>
        <p:spPr>
          <a:xfrm>
            <a:off x="156321" y="642594"/>
            <a:ext cx="4931568" cy="4312704"/>
          </a:xfrm>
          <a:prstGeom prst="rect">
            <a:avLst/>
          </a:prstGeom>
        </p:spPr>
      </p:pic>
      <p:pic>
        <p:nvPicPr>
          <p:cNvPr id="13" name="Bildobjekt 12">
            <a:extLst>
              <a:ext uri="{FF2B5EF4-FFF2-40B4-BE49-F238E27FC236}">
                <a16:creationId xmlns:a16="http://schemas.microsoft.com/office/drawing/2014/main" id="{EDC92D08-39AF-45D3-BE8D-97D48E18C914}"/>
              </a:ext>
            </a:extLst>
          </p:cNvPr>
          <p:cNvPicPr>
            <a:picLocks noChangeAspect="1"/>
          </p:cNvPicPr>
          <p:nvPr/>
        </p:nvPicPr>
        <p:blipFill>
          <a:blip r:embed="rId7"/>
          <a:stretch>
            <a:fillRect/>
          </a:stretch>
        </p:blipFill>
        <p:spPr>
          <a:xfrm>
            <a:off x="5404590" y="1249286"/>
            <a:ext cx="2650859" cy="3162044"/>
          </a:xfrm>
          <a:prstGeom prst="rect">
            <a:avLst/>
          </a:prstGeom>
        </p:spPr>
      </p:pic>
      <p:pic>
        <p:nvPicPr>
          <p:cNvPr id="8" name="Platshållare för innehåll 6">
            <a:extLst>
              <a:ext uri="{FF2B5EF4-FFF2-40B4-BE49-F238E27FC236}">
                <a16:creationId xmlns:a16="http://schemas.microsoft.com/office/drawing/2014/main" id="{F7DAD026-774D-4EF7-A1F9-24821DF41CD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10" name="textruta 9">
            <a:extLst>
              <a:ext uri="{FF2B5EF4-FFF2-40B4-BE49-F238E27FC236}">
                <a16:creationId xmlns:a16="http://schemas.microsoft.com/office/drawing/2014/main" id="{A1722B66-047D-43A2-B5A7-AD30AF5D27A9}"/>
              </a:ext>
            </a:extLst>
          </p:cNvPr>
          <p:cNvSpPr txBox="1"/>
          <p:nvPr/>
        </p:nvSpPr>
        <p:spPr>
          <a:xfrm>
            <a:off x="8484308" y="2793622"/>
            <a:ext cx="3026282" cy="646331"/>
          </a:xfrm>
          <a:prstGeom prst="rect">
            <a:avLst/>
          </a:prstGeom>
          <a:noFill/>
        </p:spPr>
        <p:txBody>
          <a:bodyPr wrap="square">
            <a:spAutoFit/>
          </a:bodyPr>
          <a:lstStyle/>
          <a:p>
            <a:r>
              <a:rPr lang="sv-SE" dirty="0"/>
              <a:t>Användarnamn: </a:t>
            </a:r>
            <a:r>
              <a:rPr lang="sv-SE" dirty="0">
                <a:solidFill>
                  <a:schemeClr val="bg1"/>
                </a:solidFill>
              </a:rPr>
              <a:t>brandrisk</a:t>
            </a:r>
            <a:r>
              <a:rPr lang="sv-SE" dirty="0"/>
              <a:t> 	</a:t>
            </a:r>
          </a:p>
          <a:p>
            <a:r>
              <a:rPr lang="sv-SE" dirty="0"/>
              <a:t>Lösenord: </a:t>
            </a:r>
            <a:r>
              <a:rPr lang="sv-SE" dirty="0">
                <a:solidFill>
                  <a:schemeClr val="bg1"/>
                </a:solidFill>
              </a:rPr>
              <a:t>Eld23skog</a:t>
            </a:r>
            <a:r>
              <a:rPr lang="sv-SE" dirty="0"/>
              <a:t> </a:t>
            </a:r>
          </a:p>
        </p:txBody>
      </p:sp>
    </p:spTree>
    <p:extLst>
      <p:ext uri="{BB962C8B-B14F-4D97-AF65-F5344CB8AC3E}">
        <p14:creationId xmlns:p14="http://schemas.microsoft.com/office/powerpoint/2010/main" val="3909238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nummer 1">
            <a:extLst>
              <a:ext uri="{FF2B5EF4-FFF2-40B4-BE49-F238E27FC236}">
                <a16:creationId xmlns:a16="http://schemas.microsoft.com/office/drawing/2014/main" id="{FA9E4703-AC68-45EC-B0B8-60B465AA5F1D}"/>
              </a:ext>
            </a:extLst>
          </p:cNvPr>
          <p:cNvSpPr>
            <a:spLocks noGrp="1"/>
          </p:cNvSpPr>
          <p:nvPr>
            <p:ph type="sldNum" sz="quarter" idx="12"/>
          </p:nvPr>
        </p:nvSpPr>
        <p:spPr/>
        <p:txBody>
          <a:bodyPr/>
          <a:lstStyle/>
          <a:p>
            <a:fld id="{9A360E0E-14FE-4101-89BA-4DD2EF04D70A}" type="slidenum">
              <a:rPr lang="sv-SE" smtClean="0"/>
              <a:t>15</a:t>
            </a:fld>
            <a:endParaRPr lang="sv-SE" dirty="0"/>
          </a:p>
        </p:txBody>
      </p:sp>
      <p:pic>
        <p:nvPicPr>
          <p:cNvPr id="4" name="Bildobjekt 3">
            <a:extLst>
              <a:ext uri="{FF2B5EF4-FFF2-40B4-BE49-F238E27FC236}">
                <a16:creationId xmlns:a16="http://schemas.microsoft.com/office/drawing/2014/main" id="{D9B68C16-335C-4684-958A-0F7A49909C0F}"/>
              </a:ext>
            </a:extLst>
          </p:cNvPr>
          <p:cNvPicPr>
            <a:picLocks noChangeAspect="1"/>
          </p:cNvPicPr>
          <p:nvPr/>
        </p:nvPicPr>
        <p:blipFill>
          <a:blip r:embed="rId3"/>
          <a:stretch>
            <a:fillRect/>
          </a:stretch>
        </p:blipFill>
        <p:spPr>
          <a:xfrm>
            <a:off x="0" y="96810"/>
            <a:ext cx="6151836" cy="6255576"/>
          </a:xfrm>
          <a:prstGeom prst="rect">
            <a:avLst/>
          </a:prstGeom>
        </p:spPr>
      </p:pic>
      <p:pic>
        <p:nvPicPr>
          <p:cNvPr id="6" name="Bildobjekt 5">
            <a:extLst>
              <a:ext uri="{FF2B5EF4-FFF2-40B4-BE49-F238E27FC236}">
                <a16:creationId xmlns:a16="http://schemas.microsoft.com/office/drawing/2014/main" id="{70DA1D53-7723-4EF9-8594-B29F3156A73A}"/>
              </a:ext>
            </a:extLst>
          </p:cNvPr>
          <p:cNvPicPr>
            <a:picLocks noChangeAspect="1"/>
          </p:cNvPicPr>
          <p:nvPr/>
        </p:nvPicPr>
        <p:blipFill>
          <a:blip r:embed="rId4"/>
          <a:stretch>
            <a:fillRect/>
          </a:stretch>
        </p:blipFill>
        <p:spPr>
          <a:xfrm>
            <a:off x="6140522" y="96810"/>
            <a:ext cx="6051478" cy="6255576"/>
          </a:xfrm>
          <a:prstGeom prst="rect">
            <a:avLst/>
          </a:prstGeom>
        </p:spPr>
      </p:pic>
    </p:spTree>
    <p:extLst>
      <p:ext uri="{BB962C8B-B14F-4D97-AF65-F5344CB8AC3E}">
        <p14:creationId xmlns:p14="http://schemas.microsoft.com/office/powerpoint/2010/main" val="22279552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pic>
        <p:nvPicPr>
          <p:cNvPr id="4" name="Bildobjekt 3" descr="En bild som visar gräs, vår, utomhus, vattenspridare&#10;&#10;Automatiskt genererad beskrivning">
            <a:extLst>
              <a:ext uri="{FF2B5EF4-FFF2-40B4-BE49-F238E27FC236}">
                <a16:creationId xmlns:a16="http://schemas.microsoft.com/office/drawing/2014/main" id="{DA2BF4B4-780E-405D-B8C8-1730F0966389}"/>
              </a:ext>
            </a:extLst>
          </p:cNvPr>
          <p:cNvPicPr>
            <a:picLocks noChangeAspect="1"/>
          </p:cNvPicPr>
          <p:nvPr/>
        </p:nvPicPr>
        <p:blipFill>
          <a:blip r:embed="rId3" cstate="print">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79" name="Google Shape;679;p93"/>
          <p:cNvSpPr txBox="1"/>
          <p:nvPr/>
        </p:nvSpPr>
        <p:spPr>
          <a:xfrm>
            <a:off x="149600" y="1412776"/>
            <a:ext cx="11892800" cy="1470000"/>
          </a:xfrm>
          <a:prstGeom prst="rect">
            <a:avLst/>
          </a:prstGeom>
          <a:noFill/>
          <a:ln>
            <a:noFill/>
          </a:ln>
        </p:spPr>
        <p:txBody>
          <a:bodyPr spcFirstLastPara="1" wrap="square" lIns="121900" tIns="121900" rIns="121900" bIns="121900" anchor="t" anchorCtr="0">
            <a:noAutofit/>
          </a:bodyPr>
          <a:lstStyle/>
          <a:p>
            <a:r>
              <a:rPr lang="en" sz="4800" b="1" dirty="0">
                <a:latin typeface="Century Gothic" panose="020B0502020202020204" pitchFamily="34" charset="0"/>
              </a:rPr>
              <a:t>FWI: 27   ISI: 16     DMC: 22     TEMP: 27C</a:t>
            </a:r>
            <a:br>
              <a:rPr lang="en" sz="4800" b="1" dirty="0">
                <a:latin typeface="Century Gothic" panose="020B0502020202020204" pitchFamily="34" charset="0"/>
              </a:rPr>
            </a:br>
            <a:r>
              <a:rPr lang="en" sz="4800" b="1" dirty="0">
                <a:latin typeface="Century Gothic" panose="020B0502020202020204" pitchFamily="34" charset="0"/>
              </a:rPr>
              <a:t>BUI: 5    </a:t>
            </a:r>
            <a:r>
              <a:rPr lang="en" sz="4800" b="1" dirty="0">
                <a:solidFill>
                  <a:schemeClr val="dk1"/>
                </a:solidFill>
                <a:latin typeface="Century Gothic" panose="020B0502020202020204" pitchFamily="34" charset="0"/>
              </a:rPr>
              <a:t>DC: 113   FFMC: 91    RH: 55%</a:t>
            </a:r>
            <a:endParaRPr sz="4800" b="1" dirty="0">
              <a:latin typeface="Century Gothic" panose="020B0502020202020204" pitchFamily="34" charset="0"/>
            </a:endParaRPr>
          </a:p>
        </p:txBody>
      </p:sp>
      <p:pic>
        <p:nvPicPr>
          <p:cNvPr id="5" name="Bildobjekt 4">
            <a:extLst>
              <a:ext uri="{FF2B5EF4-FFF2-40B4-BE49-F238E27FC236}">
                <a16:creationId xmlns:a16="http://schemas.microsoft.com/office/drawing/2014/main" id="{A42D33C6-1D6C-4FBE-A45C-F140661F7A1F}"/>
              </a:ext>
            </a:extLst>
          </p:cNvPr>
          <p:cNvPicPr>
            <a:picLocks noChangeAspect="1"/>
          </p:cNvPicPr>
          <p:nvPr/>
        </p:nvPicPr>
        <p:blipFill>
          <a:blip r:embed="rId4"/>
          <a:stretch>
            <a:fillRect/>
          </a:stretch>
        </p:blipFill>
        <p:spPr>
          <a:xfrm>
            <a:off x="6888088" y="3524308"/>
            <a:ext cx="4954801" cy="2986600"/>
          </a:xfrm>
          <a:prstGeom prst="rect">
            <a:avLst/>
          </a:prstGeom>
        </p:spPr>
      </p:pic>
    </p:spTree>
    <p:extLst>
      <p:ext uri="{BB962C8B-B14F-4D97-AF65-F5344CB8AC3E}">
        <p14:creationId xmlns:p14="http://schemas.microsoft.com/office/powerpoint/2010/main" val="1380771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pic>
        <p:nvPicPr>
          <p:cNvPr id="3" name="Bildobjekt 2" descr="En bild som visar gräs, vår, utomhus, vattenspridare&#10;&#10;Automatiskt genererad beskrivning">
            <a:extLst>
              <a:ext uri="{FF2B5EF4-FFF2-40B4-BE49-F238E27FC236}">
                <a16:creationId xmlns:a16="http://schemas.microsoft.com/office/drawing/2014/main" id="{3D3D75DA-4EFF-4946-928F-0799D21BCD73}"/>
              </a:ext>
            </a:extLst>
          </p:cNvPr>
          <p:cNvPicPr>
            <a:picLocks noChangeAspect="1"/>
          </p:cNvPicPr>
          <p:nvPr/>
        </p:nvPicPr>
        <p:blipFill>
          <a:blip r:embed="rId3" cstate="print">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87" name="Google Shape;687;p94"/>
          <p:cNvSpPr txBox="1"/>
          <p:nvPr/>
        </p:nvSpPr>
        <p:spPr>
          <a:xfrm>
            <a:off x="162446" y="1454944"/>
            <a:ext cx="11892800" cy="1470000"/>
          </a:xfrm>
          <a:prstGeom prst="rect">
            <a:avLst/>
          </a:prstGeom>
          <a:noFill/>
          <a:ln>
            <a:noFill/>
          </a:ln>
        </p:spPr>
        <p:txBody>
          <a:bodyPr spcFirstLastPara="1" wrap="square" lIns="121900" tIns="121900" rIns="121900" bIns="121900" anchor="t" anchorCtr="0">
            <a:noAutofit/>
          </a:bodyPr>
          <a:lstStyle/>
          <a:p>
            <a:r>
              <a:rPr lang="en" sz="4800" b="1" dirty="0">
                <a:latin typeface="Century Gothic" panose="020B0502020202020204" pitchFamily="34" charset="0"/>
              </a:rPr>
              <a:t>FWI: 27   ISI: 5       DMC: 67     TEMP: 27C</a:t>
            </a:r>
            <a:br>
              <a:rPr lang="en" sz="4800" b="1" dirty="0">
                <a:latin typeface="Century Gothic" panose="020B0502020202020204" pitchFamily="34" charset="0"/>
              </a:rPr>
            </a:br>
            <a:r>
              <a:rPr lang="en" sz="4800" b="1" dirty="0">
                <a:latin typeface="Century Gothic" panose="020B0502020202020204" pitchFamily="34" charset="0"/>
              </a:rPr>
              <a:t>BUI: 87   </a:t>
            </a:r>
            <a:r>
              <a:rPr lang="en" sz="4800" b="1" dirty="0">
                <a:solidFill>
                  <a:schemeClr val="dk1"/>
                </a:solidFill>
                <a:latin typeface="Century Gothic" panose="020B0502020202020204" pitchFamily="34" charset="0"/>
              </a:rPr>
              <a:t>DC: 493  FFMC: 84    RH: 35%</a:t>
            </a:r>
            <a:endParaRPr sz="4800" b="1" dirty="0">
              <a:latin typeface="Century Gothic" panose="020B0502020202020204" pitchFamily="34" charset="0"/>
            </a:endParaRPr>
          </a:p>
        </p:txBody>
      </p:sp>
      <p:pic>
        <p:nvPicPr>
          <p:cNvPr id="4" name="Bildobjekt 3">
            <a:extLst>
              <a:ext uri="{FF2B5EF4-FFF2-40B4-BE49-F238E27FC236}">
                <a16:creationId xmlns:a16="http://schemas.microsoft.com/office/drawing/2014/main" id="{4CA81AC0-4E50-4843-9BFD-D9CECB2FBD61}"/>
              </a:ext>
            </a:extLst>
          </p:cNvPr>
          <p:cNvPicPr>
            <a:picLocks noChangeAspect="1"/>
          </p:cNvPicPr>
          <p:nvPr/>
        </p:nvPicPr>
        <p:blipFill>
          <a:blip r:embed="rId4"/>
          <a:stretch>
            <a:fillRect/>
          </a:stretch>
        </p:blipFill>
        <p:spPr>
          <a:xfrm>
            <a:off x="6888088" y="3524308"/>
            <a:ext cx="4954801" cy="2986600"/>
          </a:xfrm>
          <a:prstGeom prst="rect">
            <a:avLst/>
          </a:prstGeom>
        </p:spPr>
      </p:pic>
    </p:spTree>
    <p:extLst>
      <p:ext uri="{BB962C8B-B14F-4D97-AF65-F5344CB8AC3E}">
        <p14:creationId xmlns:p14="http://schemas.microsoft.com/office/powerpoint/2010/main" val="9654193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pic>
        <p:nvPicPr>
          <p:cNvPr id="3" name="Bildobjekt 2" descr="En bild som visar gräs, vår, utomhus, vattenspridare&#10;&#10;Automatiskt genererad beskrivning">
            <a:extLst>
              <a:ext uri="{FF2B5EF4-FFF2-40B4-BE49-F238E27FC236}">
                <a16:creationId xmlns:a16="http://schemas.microsoft.com/office/drawing/2014/main" id="{03398021-B7E1-406F-AABB-0EE9407215C3}"/>
              </a:ext>
            </a:extLst>
          </p:cNvPr>
          <p:cNvPicPr>
            <a:picLocks noChangeAspect="1"/>
          </p:cNvPicPr>
          <p:nvPr/>
        </p:nvPicPr>
        <p:blipFill>
          <a:blip r:embed="rId3" cstate="print">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95" name="Google Shape;695;p95"/>
          <p:cNvSpPr txBox="1"/>
          <p:nvPr/>
        </p:nvSpPr>
        <p:spPr>
          <a:xfrm>
            <a:off x="89639" y="1340768"/>
            <a:ext cx="12055033" cy="1470000"/>
          </a:xfrm>
          <a:prstGeom prst="rect">
            <a:avLst/>
          </a:prstGeom>
          <a:noFill/>
          <a:ln>
            <a:noFill/>
          </a:ln>
        </p:spPr>
        <p:txBody>
          <a:bodyPr spcFirstLastPara="1" wrap="square" lIns="121900" tIns="121900" rIns="121900" bIns="121900" anchor="t" anchorCtr="0">
            <a:noAutofit/>
          </a:bodyPr>
          <a:lstStyle/>
          <a:p>
            <a:r>
              <a:rPr lang="en" sz="4800" b="1" dirty="0">
                <a:latin typeface="Century Gothic" panose="020B0502020202020204" pitchFamily="34" charset="0"/>
              </a:rPr>
              <a:t>FWI: 46     ISI: 19     DMC: 67     TEMP: 34C</a:t>
            </a:r>
            <a:br>
              <a:rPr lang="en" sz="4800" b="1" dirty="0">
                <a:latin typeface="Century Gothic" panose="020B0502020202020204" pitchFamily="34" charset="0"/>
              </a:rPr>
            </a:br>
            <a:r>
              <a:rPr lang="en" sz="4800" b="1" dirty="0">
                <a:latin typeface="Century Gothic" panose="020B0502020202020204" pitchFamily="34" charset="0"/>
              </a:rPr>
              <a:t>BUI: 103   </a:t>
            </a:r>
            <a:r>
              <a:rPr lang="en" sz="4800" b="1" dirty="0">
                <a:solidFill>
                  <a:schemeClr val="dk1"/>
                </a:solidFill>
                <a:latin typeface="Century Gothic" panose="020B0502020202020204" pitchFamily="34" charset="0"/>
              </a:rPr>
              <a:t>DC: 486   FFMC: 96    RH: 27%</a:t>
            </a:r>
            <a:endParaRPr sz="4800" b="1" dirty="0">
              <a:latin typeface="Century Gothic" panose="020B0502020202020204" pitchFamily="34" charset="0"/>
            </a:endParaRPr>
          </a:p>
        </p:txBody>
      </p:sp>
      <p:sp>
        <p:nvSpPr>
          <p:cNvPr id="4" name="Google Shape;704;p96">
            <a:extLst>
              <a:ext uri="{FF2B5EF4-FFF2-40B4-BE49-F238E27FC236}">
                <a16:creationId xmlns:a16="http://schemas.microsoft.com/office/drawing/2014/main" id="{A44C13EE-D5A8-430A-B546-F1A406721206}"/>
              </a:ext>
            </a:extLst>
          </p:cNvPr>
          <p:cNvSpPr txBox="1"/>
          <p:nvPr/>
        </p:nvSpPr>
        <p:spPr>
          <a:xfrm>
            <a:off x="191344" y="3703773"/>
            <a:ext cx="7200554" cy="2261222"/>
          </a:xfrm>
          <a:prstGeom prst="rect">
            <a:avLst/>
          </a:prstGeom>
          <a:noFill/>
          <a:ln>
            <a:noFill/>
          </a:ln>
        </p:spPr>
        <p:txBody>
          <a:bodyPr spcFirstLastPara="1" wrap="square" lIns="121900" tIns="121900" rIns="121900" bIns="121900" anchor="t" anchorCtr="0">
            <a:noAutofit/>
          </a:bodyPr>
          <a:lstStyle/>
          <a:p>
            <a:r>
              <a:rPr lang="en" sz="6400" b="1" i="1" dirty="0">
                <a:solidFill>
                  <a:srgbClr val="FF0000"/>
                </a:solidFill>
              </a:rPr>
              <a:t>VÄSTMANLAND</a:t>
            </a:r>
          </a:p>
          <a:p>
            <a:r>
              <a:rPr lang="en" sz="6400" b="1" i="1" dirty="0">
                <a:solidFill>
                  <a:srgbClr val="FF0000"/>
                </a:solidFill>
              </a:rPr>
              <a:t>2014</a:t>
            </a:r>
            <a:endParaRPr sz="6400" b="1" i="1" dirty="0">
              <a:solidFill>
                <a:srgbClr val="FF0000"/>
              </a:solidFill>
            </a:endParaRPr>
          </a:p>
        </p:txBody>
      </p:sp>
      <p:pic>
        <p:nvPicPr>
          <p:cNvPr id="5" name="Bildobjekt 4">
            <a:extLst>
              <a:ext uri="{FF2B5EF4-FFF2-40B4-BE49-F238E27FC236}">
                <a16:creationId xmlns:a16="http://schemas.microsoft.com/office/drawing/2014/main" id="{4BEF41EE-B348-42EA-BB3E-137353AC03BB}"/>
              </a:ext>
            </a:extLst>
          </p:cNvPr>
          <p:cNvPicPr>
            <a:picLocks noChangeAspect="1"/>
          </p:cNvPicPr>
          <p:nvPr/>
        </p:nvPicPr>
        <p:blipFill>
          <a:blip r:embed="rId4"/>
          <a:stretch>
            <a:fillRect/>
          </a:stretch>
        </p:blipFill>
        <p:spPr>
          <a:xfrm>
            <a:off x="6888088" y="3524308"/>
            <a:ext cx="4954801" cy="2986600"/>
          </a:xfrm>
          <a:prstGeom prst="rect">
            <a:avLst/>
          </a:prstGeom>
        </p:spPr>
      </p:pic>
    </p:spTree>
    <p:extLst>
      <p:ext uri="{BB962C8B-B14F-4D97-AF65-F5344CB8AC3E}">
        <p14:creationId xmlns:p14="http://schemas.microsoft.com/office/powerpoint/2010/main" val="189910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Bildobjekt 1" descr="image001"/>
          <p:cNvPicPr>
            <a:picLocks noChangeAspect="1" noChangeArrowheads="1"/>
          </p:cNvPicPr>
          <p:nvPr/>
        </p:nvPicPr>
        <p:blipFill rotWithShape="1">
          <a:blip r:embed="rId3">
            <a:extLst>
              <a:ext uri="{28A0092B-C50C-407E-A947-70E740481C1C}">
                <a14:useLocalDpi xmlns:a14="http://schemas.microsoft.com/office/drawing/2010/main" val="0"/>
              </a:ext>
            </a:extLst>
          </a:blip>
          <a:srcRect t="21136" r="5962" b="3119"/>
          <a:stretch/>
        </p:blipFill>
        <p:spPr bwMode="auto">
          <a:xfrm>
            <a:off x="7111193" y="3599980"/>
            <a:ext cx="5080808" cy="3069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ell 2">
            <a:extLst>
              <a:ext uri="{FF2B5EF4-FFF2-40B4-BE49-F238E27FC236}">
                <a16:creationId xmlns:a16="http://schemas.microsoft.com/office/drawing/2014/main" id="{626D3880-7108-4445-BFC6-A30C4AEE73B1}"/>
              </a:ext>
            </a:extLst>
          </p:cNvPr>
          <p:cNvGraphicFramePr>
            <a:graphicFrameLocks noGrp="1"/>
          </p:cNvGraphicFramePr>
          <p:nvPr/>
        </p:nvGraphicFramePr>
        <p:xfrm>
          <a:off x="335361" y="1319170"/>
          <a:ext cx="6624737" cy="2829910"/>
        </p:xfrm>
        <a:graphic>
          <a:graphicData uri="http://schemas.openxmlformats.org/drawingml/2006/table">
            <a:tbl>
              <a:tblPr firstRow="1" bandRow="1">
                <a:tableStyleId>{5C22544A-7EE6-4342-B048-85BDC9FD1C3A}</a:tableStyleId>
              </a:tblPr>
              <a:tblGrid>
                <a:gridCol w="1575403">
                  <a:extLst>
                    <a:ext uri="{9D8B030D-6E8A-4147-A177-3AD203B41FA5}">
                      <a16:colId xmlns:a16="http://schemas.microsoft.com/office/drawing/2014/main" val="20000"/>
                    </a:ext>
                  </a:extLst>
                </a:gridCol>
                <a:gridCol w="1738036">
                  <a:extLst>
                    <a:ext uri="{9D8B030D-6E8A-4147-A177-3AD203B41FA5}">
                      <a16:colId xmlns:a16="http://schemas.microsoft.com/office/drawing/2014/main" val="20001"/>
                    </a:ext>
                  </a:extLst>
                </a:gridCol>
                <a:gridCol w="1808652">
                  <a:extLst>
                    <a:ext uri="{9D8B030D-6E8A-4147-A177-3AD203B41FA5}">
                      <a16:colId xmlns:a16="http://schemas.microsoft.com/office/drawing/2014/main" val="20002"/>
                    </a:ext>
                  </a:extLst>
                </a:gridCol>
                <a:gridCol w="1502646">
                  <a:extLst>
                    <a:ext uri="{9D8B030D-6E8A-4147-A177-3AD203B41FA5}">
                      <a16:colId xmlns:a16="http://schemas.microsoft.com/office/drawing/2014/main" val="20003"/>
                    </a:ext>
                  </a:extLst>
                </a:gridCol>
              </a:tblGrid>
              <a:tr h="688268">
                <a:tc>
                  <a:txBody>
                    <a:bodyPr/>
                    <a:lstStyle/>
                    <a:p>
                      <a:r>
                        <a:rPr lang="sv-SE" sz="1400" dirty="0"/>
                        <a:t>Brandtyp</a:t>
                      </a:r>
                    </a:p>
                  </a:txBody>
                  <a:tcPr/>
                </a:tc>
                <a:tc>
                  <a:txBody>
                    <a:bodyPr/>
                    <a:lstStyle/>
                    <a:p>
                      <a:r>
                        <a:rPr lang="sv-SE" sz="1400" dirty="0"/>
                        <a:t>Spridning/minut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v-SE" sz="1400" dirty="0"/>
                        <a:t>Spridning/timme</a:t>
                      </a:r>
                    </a:p>
                    <a:p>
                      <a:endParaRPr lang="sv-SE" sz="1400" dirty="0"/>
                    </a:p>
                  </a:txBody>
                  <a:tcPr/>
                </a:tc>
                <a:tc>
                  <a:txBody>
                    <a:bodyPr/>
                    <a:lstStyle/>
                    <a:p>
                      <a:r>
                        <a:rPr lang="sv-SE" sz="1400" dirty="0"/>
                        <a:t>100 meter på</a:t>
                      </a:r>
                    </a:p>
                  </a:txBody>
                  <a:tcPr/>
                </a:tc>
                <a:extLst>
                  <a:ext uri="{0D108BD9-81ED-4DB2-BD59-A6C34878D82A}">
                    <a16:rowId xmlns:a16="http://schemas.microsoft.com/office/drawing/2014/main" val="10000"/>
                  </a:ext>
                </a:extLst>
              </a:tr>
              <a:tr h="417876">
                <a:tc>
                  <a:txBody>
                    <a:bodyPr/>
                    <a:lstStyle/>
                    <a:p>
                      <a:r>
                        <a:rPr lang="sv-SE" sz="1400" dirty="0"/>
                        <a:t>Gräsbrand</a:t>
                      </a:r>
                    </a:p>
                  </a:txBody>
                  <a:tcPr/>
                </a:tc>
                <a:tc>
                  <a:txBody>
                    <a:bodyPr/>
                    <a:lstStyle/>
                    <a:p>
                      <a:r>
                        <a:rPr lang="sv-SE" sz="1400" dirty="0"/>
                        <a:t>15-30 m/min</a:t>
                      </a:r>
                    </a:p>
                  </a:txBody>
                  <a:tcPr/>
                </a:tc>
                <a:tc>
                  <a:txBody>
                    <a:bodyPr/>
                    <a:lstStyle/>
                    <a:p>
                      <a:r>
                        <a:rPr lang="sv-SE" sz="1400" dirty="0"/>
                        <a:t>900-1800 m/h</a:t>
                      </a:r>
                    </a:p>
                  </a:txBody>
                  <a:tcPr/>
                </a:tc>
                <a:tc>
                  <a:txBody>
                    <a:bodyPr/>
                    <a:lstStyle/>
                    <a:p>
                      <a:r>
                        <a:rPr lang="sv-SE" sz="1400" dirty="0"/>
                        <a:t>3-7 min</a:t>
                      </a:r>
                    </a:p>
                  </a:txBody>
                  <a:tcPr/>
                </a:tc>
                <a:extLst>
                  <a:ext uri="{0D108BD9-81ED-4DB2-BD59-A6C34878D82A}">
                    <a16:rowId xmlns:a16="http://schemas.microsoft.com/office/drawing/2014/main" val="10001"/>
                  </a:ext>
                </a:extLst>
              </a:tr>
              <a:tr h="417876">
                <a:tc>
                  <a:txBody>
                    <a:bodyPr/>
                    <a:lstStyle/>
                    <a:p>
                      <a:r>
                        <a:rPr lang="sv-SE" sz="1400" dirty="0"/>
                        <a:t>Låg löpbrand</a:t>
                      </a:r>
                    </a:p>
                  </a:txBody>
                  <a:tcPr/>
                </a:tc>
                <a:tc>
                  <a:txBody>
                    <a:bodyPr/>
                    <a:lstStyle/>
                    <a:p>
                      <a:r>
                        <a:rPr lang="sv-SE" sz="1400" dirty="0"/>
                        <a:t>1-10m/min</a:t>
                      </a:r>
                      <a:r>
                        <a:rPr lang="sv-SE" sz="1400" baseline="0" dirty="0"/>
                        <a:t> </a:t>
                      </a:r>
                      <a:endParaRPr lang="sv-SE" sz="1400" dirty="0"/>
                    </a:p>
                  </a:txBody>
                  <a:tcPr/>
                </a:tc>
                <a:tc>
                  <a:txBody>
                    <a:bodyPr/>
                    <a:lstStyle/>
                    <a:p>
                      <a:r>
                        <a:rPr lang="sv-SE" sz="1400" dirty="0"/>
                        <a:t>60-600 m/h</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v-SE" sz="1400" dirty="0"/>
                        <a:t>10-100 min</a:t>
                      </a:r>
                    </a:p>
                  </a:txBody>
                  <a:tcPr/>
                </a:tc>
                <a:extLst>
                  <a:ext uri="{0D108BD9-81ED-4DB2-BD59-A6C34878D82A}">
                    <a16:rowId xmlns:a16="http://schemas.microsoft.com/office/drawing/2014/main" val="10002"/>
                  </a:ext>
                </a:extLst>
              </a:tr>
              <a:tr h="452717">
                <a:tc>
                  <a:txBody>
                    <a:bodyPr/>
                    <a:lstStyle/>
                    <a:p>
                      <a:r>
                        <a:rPr lang="sv-SE" sz="1400" dirty="0"/>
                        <a:t>Hög löpbrand</a:t>
                      </a:r>
                    </a:p>
                  </a:txBody>
                  <a:tcPr/>
                </a:tc>
                <a:tc>
                  <a:txBody>
                    <a:bodyPr/>
                    <a:lstStyle/>
                    <a:p>
                      <a:r>
                        <a:rPr lang="sv-SE" sz="1400" dirty="0"/>
                        <a:t>10-20 m/min</a:t>
                      </a:r>
                    </a:p>
                  </a:txBody>
                  <a:tcPr/>
                </a:tc>
                <a:tc>
                  <a:txBody>
                    <a:bodyPr/>
                    <a:lstStyle/>
                    <a:p>
                      <a:r>
                        <a:rPr lang="sv-SE" sz="1400" dirty="0"/>
                        <a:t>600-1200</a:t>
                      </a:r>
                      <a:r>
                        <a:rPr lang="sv-SE" sz="1400" baseline="0" dirty="0"/>
                        <a:t> m/h</a:t>
                      </a:r>
                      <a:endParaRPr lang="sv-SE" sz="1400" dirty="0"/>
                    </a:p>
                  </a:txBody>
                  <a:tcPr/>
                </a:tc>
                <a:tc>
                  <a:txBody>
                    <a:bodyPr/>
                    <a:lstStyle/>
                    <a:p>
                      <a:r>
                        <a:rPr lang="sv-SE" sz="1400" dirty="0"/>
                        <a:t>5-10 min</a:t>
                      </a:r>
                    </a:p>
                  </a:txBody>
                  <a:tcPr/>
                </a:tc>
                <a:extLst>
                  <a:ext uri="{0D108BD9-81ED-4DB2-BD59-A6C34878D82A}">
                    <a16:rowId xmlns:a16="http://schemas.microsoft.com/office/drawing/2014/main" val="10003"/>
                  </a:ext>
                </a:extLst>
              </a:tr>
              <a:tr h="435297">
                <a:tc>
                  <a:txBody>
                    <a:bodyPr/>
                    <a:lstStyle/>
                    <a:p>
                      <a:r>
                        <a:rPr lang="sv-SE" sz="1400" dirty="0"/>
                        <a:t>Toppbrand</a:t>
                      </a:r>
                    </a:p>
                  </a:txBody>
                  <a:tcPr/>
                </a:tc>
                <a:tc>
                  <a:txBody>
                    <a:bodyPr/>
                    <a:lstStyle/>
                    <a:p>
                      <a:r>
                        <a:rPr lang="sv-SE" sz="1400" dirty="0"/>
                        <a:t>20-50 m/min</a:t>
                      </a:r>
                    </a:p>
                  </a:txBody>
                  <a:tcPr/>
                </a:tc>
                <a:tc>
                  <a:txBody>
                    <a:bodyPr/>
                    <a:lstStyle/>
                    <a:p>
                      <a:r>
                        <a:rPr lang="sv-SE" sz="1400" dirty="0"/>
                        <a:t>1200-3000 m/h</a:t>
                      </a:r>
                    </a:p>
                  </a:txBody>
                  <a:tcPr/>
                </a:tc>
                <a:tc>
                  <a:txBody>
                    <a:bodyPr/>
                    <a:lstStyle/>
                    <a:p>
                      <a:r>
                        <a:rPr lang="sv-SE" sz="1400" dirty="0"/>
                        <a:t>2-5 min</a:t>
                      </a:r>
                    </a:p>
                  </a:txBody>
                  <a:tcPr/>
                </a:tc>
                <a:extLst>
                  <a:ext uri="{0D108BD9-81ED-4DB2-BD59-A6C34878D82A}">
                    <a16:rowId xmlns:a16="http://schemas.microsoft.com/office/drawing/2014/main" val="10004"/>
                  </a:ext>
                </a:extLst>
              </a:tr>
              <a:tr h="417876">
                <a:tc>
                  <a:txBody>
                    <a:bodyPr/>
                    <a:lstStyle/>
                    <a:p>
                      <a:r>
                        <a:rPr lang="sv-SE" sz="1400" dirty="0"/>
                        <a:t>Glödbrand</a:t>
                      </a:r>
                    </a:p>
                  </a:txBody>
                  <a:tcPr/>
                </a:tc>
                <a:tc>
                  <a:txBody>
                    <a:bodyPr/>
                    <a:lstStyle/>
                    <a:p>
                      <a:endParaRPr lang="sv-SE" sz="1400" dirty="0"/>
                    </a:p>
                  </a:txBody>
                  <a:tcPr/>
                </a:tc>
                <a:tc>
                  <a:txBody>
                    <a:bodyPr/>
                    <a:lstStyle/>
                    <a:p>
                      <a:r>
                        <a:rPr lang="sv-SE" sz="1400" dirty="0"/>
                        <a:t>x cm</a:t>
                      </a:r>
                    </a:p>
                  </a:txBody>
                  <a:tcPr/>
                </a:tc>
                <a:tc>
                  <a:txBody>
                    <a:bodyPr/>
                    <a:lstStyle/>
                    <a:p>
                      <a:endParaRPr lang="sv-SE" sz="1400" dirty="0"/>
                    </a:p>
                  </a:txBody>
                  <a:tcPr/>
                </a:tc>
                <a:extLst>
                  <a:ext uri="{0D108BD9-81ED-4DB2-BD59-A6C34878D82A}">
                    <a16:rowId xmlns:a16="http://schemas.microsoft.com/office/drawing/2014/main" val="10005"/>
                  </a:ext>
                </a:extLst>
              </a:tr>
            </a:tbl>
          </a:graphicData>
        </a:graphic>
      </p:graphicFrame>
      <p:sp>
        <p:nvSpPr>
          <p:cNvPr id="4" name="textruta 3">
            <a:extLst>
              <a:ext uri="{FF2B5EF4-FFF2-40B4-BE49-F238E27FC236}">
                <a16:creationId xmlns:a16="http://schemas.microsoft.com/office/drawing/2014/main" id="{28C050E6-68E4-42EF-BF94-B4176A71E700}"/>
              </a:ext>
            </a:extLst>
          </p:cNvPr>
          <p:cNvSpPr txBox="1"/>
          <p:nvPr/>
        </p:nvSpPr>
        <p:spPr>
          <a:xfrm>
            <a:off x="4713290" y="5093878"/>
            <a:ext cx="2565150" cy="1200329"/>
          </a:xfrm>
          <a:prstGeom prst="rect">
            <a:avLst/>
          </a:prstGeom>
          <a:noFill/>
        </p:spPr>
        <p:txBody>
          <a:bodyPr wrap="square" rtlCol="0">
            <a:spAutoFit/>
          </a:bodyPr>
          <a:lstStyle/>
          <a:p>
            <a:r>
              <a:rPr lang="sv-SE" sz="1200" i="1" dirty="0">
                <a:solidFill>
                  <a:srgbClr val="FF0000"/>
                </a:solidFill>
                <a:latin typeface="+mn-lt"/>
              </a:rPr>
              <a:t>Förväntad spridning</a:t>
            </a:r>
          </a:p>
          <a:p>
            <a:endParaRPr lang="sv-SE" sz="1200" i="1" dirty="0">
              <a:solidFill>
                <a:srgbClr val="FF0000"/>
              </a:solidFill>
              <a:latin typeface="+mn-lt"/>
            </a:endParaRPr>
          </a:p>
          <a:p>
            <a:endParaRPr lang="sv-SE" sz="1200" i="1" dirty="0">
              <a:solidFill>
                <a:srgbClr val="FF0000"/>
              </a:solidFill>
              <a:latin typeface="+mn-lt"/>
            </a:endParaRPr>
          </a:p>
          <a:p>
            <a:r>
              <a:rPr lang="sv-SE" sz="1200" i="1" dirty="0">
                <a:solidFill>
                  <a:srgbClr val="FF0000"/>
                </a:solidFill>
                <a:latin typeface="+mn-lt"/>
              </a:rPr>
              <a:t>Faktisk spridning (revidera spridningshastigheten och nästa förväntade avstånd)</a:t>
            </a:r>
          </a:p>
        </p:txBody>
      </p:sp>
      <p:grpSp>
        <p:nvGrpSpPr>
          <p:cNvPr id="9" name="Grupp 8">
            <a:extLst>
              <a:ext uri="{FF2B5EF4-FFF2-40B4-BE49-F238E27FC236}">
                <a16:creationId xmlns:a16="http://schemas.microsoft.com/office/drawing/2014/main" id="{0B8CF309-22F5-423E-94EC-B98A29436D2A}"/>
              </a:ext>
            </a:extLst>
          </p:cNvPr>
          <p:cNvGrpSpPr/>
          <p:nvPr/>
        </p:nvGrpSpPr>
        <p:grpSpPr>
          <a:xfrm>
            <a:off x="623393" y="3973762"/>
            <a:ext cx="3672408" cy="2240558"/>
            <a:chOff x="1323269" y="4130145"/>
            <a:chExt cx="5612267" cy="2370004"/>
          </a:xfrm>
        </p:grpSpPr>
        <p:grpSp>
          <p:nvGrpSpPr>
            <p:cNvPr id="10" name="Grupp 9">
              <a:extLst>
                <a:ext uri="{FF2B5EF4-FFF2-40B4-BE49-F238E27FC236}">
                  <a16:creationId xmlns:a16="http://schemas.microsoft.com/office/drawing/2014/main" id="{97171250-428B-4AD4-8322-F159B9FDBF66}"/>
                </a:ext>
              </a:extLst>
            </p:cNvPr>
            <p:cNvGrpSpPr/>
            <p:nvPr/>
          </p:nvGrpSpPr>
          <p:grpSpPr>
            <a:xfrm>
              <a:off x="1465102" y="4956536"/>
              <a:ext cx="1594729" cy="488688"/>
              <a:chOff x="1474235" y="4884891"/>
              <a:chExt cx="1873629" cy="688981"/>
            </a:xfrm>
          </p:grpSpPr>
          <p:sp>
            <p:nvSpPr>
              <p:cNvPr id="18" name="5-udd 5">
                <a:extLst>
                  <a:ext uri="{FF2B5EF4-FFF2-40B4-BE49-F238E27FC236}">
                    <a16:creationId xmlns:a16="http://schemas.microsoft.com/office/drawing/2014/main" id="{6704F3A1-FCE8-4EB3-9B4D-B073CA3DA59A}"/>
                  </a:ext>
                </a:extLst>
              </p:cNvPr>
              <p:cNvSpPr/>
              <p:nvPr/>
            </p:nvSpPr>
            <p:spPr bwMode="auto">
              <a:xfrm>
                <a:off x="1474235" y="5085184"/>
                <a:ext cx="350804" cy="282484"/>
              </a:xfrm>
              <a:prstGeom prst="star5">
                <a:avLst/>
              </a:prstGeom>
              <a:solidFill>
                <a:srgbClr val="FF0000"/>
              </a:solidFill>
              <a:ln w="9525" cap="flat" cmpd="sng" algn="ctr">
                <a:solidFill>
                  <a:srgbClr val="FF0000"/>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sv-SE" sz="2400" b="0" i="0" u="none" strike="noStrike" cap="none" normalizeH="0" baseline="0">
                  <a:ln>
                    <a:noFill/>
                  </a:ln>
                  <a:solidFill>
                    <a:schemeClr val="tx1"/>
                  </a:solidFill>
                  <a:effectLst/>
                  <a:latin typeface="Times New Roman" pitchFamily="18" charset="0"/>
                </a:endParaRPr>
              </a:p>
            </p:txBody>
          </p:sp>
          <p:sp>
            <p:nvSpPr>
              <p:cNvPr id="19" name="Höger 6">
                <a:extLst>
                  <a:ext uri="{FF2B5EF4-FFF2-40B4-BE49-F238E27FC236}">
                    <a16:creationId xmlns:a16="http://schemas.microsoft.com/office/drawing/2014/main" id="{748EE635-2721-44BE-B71C-ABA87B51CBA3}"/>
                  </a:ext>
                </a:extLst>
              </p:cNvPr>
              <p:cNvSpPr/>
              <p:nvPr/>
            </p:nvSpPr>
            <p:spPr bwMode="auto">
              <a:xfrm>
                <a:off x="1979712" y="5085184"/>
                <a:ext cx="1368152" cy="299127"/>
              </a:xfrm>
              <a:prstGeom prst="rightArrow">
                <a:avLst/>
              </a:prstGeom>
              <a:solidFill>
                <a:srgbClr val="FF0000"/>
              </a:solidFill>
              <a:ln w="9525" cap="flat" cmpd="sng" algn="ctr">
                <a:no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sv-SE" sz="2400" b="0" i="0" u="none" strike="noStrike" cap="none" normalizeH="0" baseline="0">
                  <a:ln>
                    <a:noFill/>
                  </a:ln>
                  <a:solidFill>
                    <a:schemeClr val="tx1"/>
                  </a:solidFill>
                  <a:effectLst/>
                  <a:latin typeface="Times New Roman" pitchFamily="18" charset="0"/>
                </a:endParaRPr>
              </a:p>
            </p:txBody>
          </p:sp>
          <p:sp>
            <p:nvSpPr>
              <p:cNvPr id="20" name="Höger 7">
                <a:extLst>
                  <a:ext uri="{FF2B5EF4-FFF2-40B4-BE49-F238E27FC236}">
                    <a16:creationId xmlns:a16="http://schemas.microsoft.com/office/drawing/2014/main" id="{FECFA748-15E6-4DC7-908F-0988F80949E6}"/>
                  </a:ext>
                </a:extLst>
              </p:cNvPr>
              <p:cNvSpPr/>
              <p:nvPr/>
            </p:nvSpPr>
            <p:spPr bwMode="auto">
              <a:xfrm rot="19574657">
                <a:off x="2503535" y="4884891"/>
                <a:ext cx="371595" cy="183891"/>
              </a:xfrm>
              <a:prstGeom prst="rightArrow">
                <a:avLst/>
              </a:prstGeom>
              <a:noFill/>
              <a:ln w="19050"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sv-SE" sz="2400" b="0" i="0" u="none" strike="noStrike" cap="none" normalizeH="0" baseline="0">
                  <a:ln>
                    <a:noFill/>
                  </a:ln>
                  <a:solidFill>
                    <a:schemeClr val="tx1"/>
                  </a:solidFill>
                  <a:effectLst/>
                  <a:latin typeface="Times New Roman" pitchFamily="18" charset="0"/>
                </a:endParaRPr>
              </a:p>
            </p:txBody>
          </p:sp>
          <p:sp>
            <p:nvSpPr>
              <p:cNvPr id="21" name="Höger 8">
                <a:extLst>
                  <a:ext uri="{FF2B5EF4-FFF2-40B4-BE49-F238E27FC236}">
                    <a16:creationId xmlns:a16="http://schemas.microsoft.com/office/drawing/2014/main" id="{9516492A-4298-44AB-B760-CDC7E47F1865}"/>
                  </a:ext>
                </a:extLst>
              </p:cNvPr>
              <p:cNvSpPr/>
              <p:nvPr/>
            </p:nvSpPr>
            <p:spPr bwMode="auto">
              <a:xfrm rot="1786044">
                <a:off x="2504901" y="5389981"/>
                <a:ext cx="371595" cy="183891"/>
              </a:xfrm>
              <a:prstGeom prst="rightArrow">
                <a:avLst/>
              </a:prstGeom>
              <a:noFill/>
              <a:ln w="19050"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sv-SE" sz="2400" b="0" i="0" u="none" strike="noStrike" cap="none" normalizeH="0" baseline="0">
                  <a:ln>
                    <a:noFill/>
                  </a:ln>
                  <a:solidFill>
                    <a:schemeClr val="tx1"/>
                  </a:solidFill>
                  <a:effectLst/>
                  <a:latin typeface="Times New Roman" pitchFamily="18" charset="0"/>
                </a:endParaRPr>
              </a:p>
            </p:txBody>
          </p:sp>
        </p:grpSp>
        <p:cxnSp>
          <p:nvCxnSpPr>
            <p:cNvPr id="11" name="Rak 10">
              <a:extLst>
                <a:ext uri="{FF2B5EF4-FFF2-40B4-BE49-F238E27FC236}">
                  <a16:creationId xmlns:a16="http://schemas.microsoft.com/office/drawing/2014/main" id="{F6C617B2-8A18-4B3B-B2EE-EAB2F9E67A30}"/>
                </a:ext>
              </a:extLst>
            </p:cNvPr>
            <p:cNvCxnSpPr/>
            <p:nvPr/>
          </p:nvCxnSpPr>
          <p:spPr bwMode="auto">
            <a:xfrm>
              <a:off x="3139032" y="5157192"/>
              <a:ext cx="3796504" cy="0"/>
            </a:xfrm>
            <a:prstGeom prst="line">
              <a:avLst/>
            </a:prstGeom>
            <a:solidFill>
              <a:schemeClr val="accent1"/>
            </a:solidFill>
            <a:ln w="9525" cap="flat" cmpd="sng" algn="ctr">
              <a:solidFill>
                <a:schemeClr val="bg1">
                  <a:lumMod val="65000"/>
                </a:schemeClr>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Båge 11">
              <a:extLst>
                <a:ext uri="{FF2B5EF4-FFF2-40B4-BE49-F238E27FC236}">
                  <a16:creationId xmlns:a16="http://schemas.microsoft.com/office/drawing/2014/main" id="{6C66DBE0-0446-4375-9AB3-689658E4321C}"/>
                </a:ext>
              </a:extLst>
            </p:cNvPr>
            <p:cNvSpPr/>
            <p:nvPr/>
          </p:nvSpPr>
          <p:spPr bwMode="auto">
            <a:xfrm rot="2406029">
              <a:off x="2071380" y="4577435"/>
              <a:ext cx="1162842" cy="1379766"/>
            </a:xfrm>
            <a:prstGeom prst="arc">
              <a:avLst/>
            </a:prstGeom>
            <a:noFill/>
            <a:ln w="9525" cap="flat" cmpd="sng" algn="ctr">
              <a:solidFill>
                <a:schemeClr val="tx1"/>
              </a:solidFill>
              <a:prstDash val="dash"/>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sv-SE" sz="2400" b="0" i="0" u="none" strike="noStrike" cap="none" normalizeH="0" baseline="0">
                <a:ln>
                  <a:noFill/>
                </a:ln>
                <a:solidFill>
                  <a:schemeClr val="tx1"/>
                </a:solidFill>
                <a:effectLst/>
                <a:latin typeface="Times New Roman" pitchFamily="18" charset="0"/>
              </a:endParaRPr>
            </a:p>
          </p:txBody>
        </p:sp>
        <p:sp>
          <p:nvSpPr>
            <p:cNvPr id="13" name="Båge 12">
              <a:extLst>
                <a:ext uri="{FF2B5EF4-FFF2-40B4-BE49-F238E27FC236}">
                  <a16:creationId xmlns:a16="http://schemas.microsoft.com/office/drawing/2014/main" id="{5AC45EFF-B711-4019-8EB5-74A9B424A836}"/>
                </a:ext>
              </a:extLst>
            </p:cNvPr>
            <p:cNvSpPr/>
            <p:nvPr/>
          </p:nvSpPr>
          <p:spPr bwMode="auto">
            <a:xfrm rot="2736408">
              <a:off x="2687468" y="4168931"/>
              <a:ext cx="2126103" cy="2048531"/>
            </a:xfrm>
            <a:prstGeom prst="arc">
              <a:avLst/>
            </a:prstGeom>
            <a:noFill/>
            <a:ln w="9525" cap="flat" cmpd="sng" algn="ctr">
              <a:solidFill>
                <a:schemeClr val="tx1"/>
              </a:solidFill>
              <a:prstDash val="dash"/>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sv-SE" sz="2400" b="0" i="0" u="none" strike="noStrike" cap="none" normalizeH="0" baseline="0">
                <a:ln>
                  <a:noFill/>
                </a:ln>
                <a:solidFill>
                  <a:schemeClr val="tx1"/>
                </a:solidFill>
                <a:effectLst/>
                <a:latin typeface="Times New Roman" pitchFamily="18" charset="0"/>
              </a:endParaRPr>
            </a:p>
          </p:txBody>
        </p:sp>
        <p:sp>
          <p:nvSpPr>
            <p:cNvPr id="14" name="textruta 13">
              <a:extLst>
                <a:ext uri="{FF2B5EF4-FFF2-40B4-BE49-F238E27FC236}">
                  <a16:creationId xmlns:a16="http://schemas.microsoft.com/office/drawing/2014/main" id="{F74571DF-8323-4C6E-B467-F2DE39D057B5}"/>
                </a:ext>
              </a:extLst>
            </p:cNvPr>
            <p:cNvSpPr txBox="1"/>
            <p:nvPr/>
          </p:nvSpPr>
          <p:spPr>
            <a:xfrm>
              <a:off x="2768707" y="5796582"/>
              <a:ext cx="981812" cy="332312"/>
            </a:xfrm>
            <a:prstGeom prst="rect">
              <a:avLst/>
            </a:prstGeom>
            <a:noFill/>
          </p:spPr>
          <p:txBody>
            <a:bodyPr wrap="square" rtlCol="0">
              <a:spAutoFit/>
            </a:bodyPr>
            <a:lstStyle/>
            <a:p>
              <a:r>
                <a:rPr lang="sv-SE" sz="1200" dirty="0" err="1">
                  <a:latin typeface="+mn-lt"/>
                </a:rPr>
                <a:t>Kl</a:t>
              </a:r>
              <a:r>
                <a:rPr lang="sv-SE" sz="1200" dirty="0">
                  <a:latin typeface="+mn-lt"/>
                </a:rPr>
                <a:t> xx</a:t>
              </a:r>
            </a:p>
          </p:txBody>
        </p:sp>
        <p:sp>
          <p:nvSpPr>
            <p:cNvPr id="15" name="textruta 14">
              <a:extLst>
                <a:ext uri="{FF2B5EF4-FFF2-40B4-BE49-F238E27FC236}">
                  <a16:creationId xmlns:a16="http://schemas.microsoft.com/office/drawing/2014/main" id="{C41242ED-1B9F-48CF-BA28-100155EDFE4E}"/>
                </a:ext>
              </a:extLst>
            </p:cNvPr>
            <p:cNvSpPr txBox="1"/>
            <p:nvPr/>
          </p:nvSpPr>
          <p:spPr>
            <a:xfrm>
              <a:off x="5652119" y="6167837"/>
              <a:ext cx="1054104" cy="332312"/>
            </a:xfrm>
            <a:prstGeom prst="rect">
              <a:avLst/>
            </a:prstGeom>
            <a:noFill/>
          </p:spPr>
          <p:txBody>
            <a:bodyPr wrap="square" rtlCol="0">
              <a:spAutoFit/>
            </a:bodyPr>
            <a:lstStyle/>
            <a:p>
              <a:r>
                <a:rPr lang="sv-SE" sz="1200" dirty="0" err="1">
                  <a:latin typeface="+mn-lt"/>
                </a:rPr>
                <a:t>Kl</a:t>
              </a:r>
              <a:r>
                <a:rPr lang="sv-SE" sz="1200" dirty="0">
                  <a:latin typeface="+mn-lt"/>
                </a:rPr>
                <a:t> xx</a:t>
              </a:r>
            </a:p>
          </p:txBody>
        </p:sp>
        <p:sp>
          <p:nvSpPr>
            <p:cNvPr id="16" name="textruta 15">
              <a:extLst>
                <a:ext uri="{FF2B5EF4-FFF2-40B4-BE49-F238E27FC236}">
                  <a16:creationId xmlns:a16="http://schemas.microsoft.com/office/drawing/2014/main" id="{B800C003-BD17-483D-995D-BF3B99380AD7}"/>
                </a:ext>
              </a:extLst>
            </p:cNvPr>
            <p:cNvSpPr txBox="1"/>
            <p:nvPr/>
          </p:nvSpPr>
          <p:spPr>
            <a:xfrm>
              <a:off x="4242946" y="5949813"/>
              <a:ext cx="915065" cy="332312"/>
            </a:xfrm>
            <a:prstGeom prst="rect">
              <a:avLst/>
            </a:prstGeom>
            <a:noFill/>
          </p:spPr>
          <p:txBody>
            <a:bodyPr wrap="square" rtlCol="0">
              <a:spAutoFit/>
            </a:bodyPr>
            <a:lstStyle/>
            <a:p>
              <a:r>
                <a:rPr lang="sv-SE" sz="1200" dirty="0" err="1">
                  <a:latin typeface="+mn-lt"/>
                </a:rPr>
                <a:t>Kl</a:t>
              </a:r>
              <a:r>
                <a:rPr lang="sv-SE" sz="1200" dirty="0">
                  <a:latin typeface="+mn-lt"/>
                </a:rPr>
                <a:t> xx</a:t>
              </a:r>
            </a:p>
          </p:txBody>
        </p:sp>
        <p:sp>
          <p:nvSpPr>
            <p:cNvPr id="17" name="textruta 16">
              <a:extLst>
                <a:ext uri="{FF2B5EF4-FFF2-40B4-BE49-F238E27FC236}">
                  <a16:creationId xmlns:a16="http://schemas.microsoft.com/office/drawing/2014/main" id="{CEE12AAF-FC9D-4E86-AC83-1E228E4689EE}"/>
                </a:ext>
              </a:extLst>
            </p:cNvPr>
            <p:cNvSpPr txBox="1"/>
            <p:nvPr/>
          </p:nvSpPr>
          <p:spPr>
            <a:xfrm>
              <a:off x="1323269" y="5382609"/>
              <a:ext cx="1003677" cy="332312"/>
            </a:xfrm>
            <a:prstGeom prst="rect">
              <a:avLst/>
            </a:prstGeom>
            <a:noFill/>
          </p:spPr>
          <p:txBody>
            <a:bodyPr wrap="square" rtlCol="0">
              <a:spAutoFit/>
            </a:bodyPr>
            <a:lstStyle/>
            <a:p>
              <a:r>
                <a:rPr lang="sv-SE" sz="1200" dirty="0" err="1">
                  <a:latin typeface="+mn-lt"/>
                </a:rPr>
                <a:t>Kl</a:t>
              </a:r>
              <a:r>
                <a:rPr lang="sv-SE" sz="1200" dirty="0">
                  <a:latin typeface="+mn-lt"/>
                </a:rPr>
                <a:t> xx</a:t>
              </a:r>
            </a:p>
          </p:txBody>
        </p:sp>
      </p:grpSp>
      <p:cxnSp>
        <p:nvCxnSpPr>
          <p:cNvPr id="22" name="Rak 4">
            <a:extLst>
              <a:ext uri="{FF2B5EF4-FFF2-40B4-BE49-F238E27FC236}">
                <a16:creationId xmlns:a16="http://schemas.microsoft.com/office/drawing/2014/main" id="{5D346334-8787-4F64-9E02-05F477A8B4C3}"/>
              </a:ext>
            </a:extLst>
          </p:cNvPr>
          <p:cNvCxnSpPr/>
          <p:nvPr/>
        </p:nvCxnSpPr>
        <p:spPr bwMode="auto">
          <a:xfrm>
            <a:off x="4799856" y="5013176"/>
            <a:ext cx="320065" cy="0"/>
          </a:xfrm>
          <a:prstGeom prst="line">
            <a:avLst/>
          </a:prstGeom>
          <a:solidFill>
            <a:schemeClr val="accent1"/>
          </a:solidFill>
          <a:ln w="9525" cap="flat" cmpd="sng" algn="ctr">
            <a:solidFill>
              <a:schemeClr val="tx1"/>
            </a:solidFill>
            <a:prstDash val="dash"/>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Rak 24">
            <a:extLst>
              <a:ext uri="{FF2B5EF4-FFF2-40B4-BE49-F238E27FC236}">
                <a16:creationId xmlns:a16="http://schemas.microsoft.com/office/drawing/2014/main" id="{784FF31D-0EB5-42B7-9EB6-CF2429234347}"/>
              </a:ext>
            </a:extLst>
          </p:cNvPr>
          <p:cNvCxnSpPr/>
          <p:nvPr/>
        </p:nvCxnSpPr>
        <p:spPr bwMode="auto">
          <a:xfrm>
            <a:off x="4799856" y="5549181"/>
            <a:ext cx="320065" cy="0"/>
          </a:xfrm>
          <a:prstGeom prst="line">
            <a:avLst/>
          </a:pr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Båge 23">
            <a:extLst>
              <a:ext uri="{FF2B5EF4-FFF2-40B4-BE49-F238E27FC236}">
                <a16:creationId xmlns:a16="http://schemas.microsoft.com/office/drawing/2014/main" id="{D35E4003-9BBF-49B4-87ED-ABE126D0E7A7}"/>
              </a:ext>
            </a:extLst>
          </p:cNvPr>
          <p:cNvSpPr/>
          <p:nvPr/>
        </p:nvSpPr>
        <p:spPr bwMode="auto">
          <a:xfrm rot="2406029">
            <a:off x="1426852" y="4521920"/>
            <a:ext cx="865348" cy="1150105"/>
          </a:xfrm>
          <a:prstGeom prst="arc">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sv-SE" sz="2400" b="0" i="0" u="none" strike="noStrike" cap="none" normalizeH="0" baseline="0">
              <a:ln>
                <a:noFill/>
              </a:ln>
              <a:solidFill>
                <a:schemeClr val="tx1"/>
              </a:solidFill>
              <a:effectLst/>
              <a:latin typeface="Times New Roman" pitchFamily="18" charset="0"/>
            </a:endParaRPr>
          </a:p>
        </p:txBody>
      </p:sp>
      <p:cxnSp>
        <p:nvCxnSpPr>
          <p:cNvPr id="25" name="Rak pil 26">
            <a:extLst>
              <a:ext uri="{FF2B5EF4-FFF2-40B4-BE49-F238E27FC236}">
                <a16:creationId xmlns:a16="http://schemas.microsoft.com/office/drawing/2014/main" id="{92715583-C59A-41BF-B362-6E7E6ACFA48E}"/>
              </a:ext>
            </a:extLst>
          </p:cNvPr>
          <p:cNvCxnSpPr/>
          <p:nvPr/>
        </p:nvCxnSpPr>
        <p:spPr bwMode="auto">
          <a:xfrm>
            <a:off x="3116076" y="5013176"/>
            <a:ext cx="216024" cy="0"/>
          </a:xfrm>
          <a:prstGeom prst="straightConnector1">
            <a:avLst/>
          </a:prstGeom>
          <a:solidFill>
            <a:schemeClr val="accent1"/>
          </a:solidFill>
          <a:ln w="9525" cap="flat" cmpd="sng" algn="ctr">
            <a:solidFill>
              <a:schemeClr val="tx1"/>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 name="Bildobjekt 4">
            <a:extLst>
              <a:ext uri="{FF2B5EF4-FFF2-40B4-BE49-F238E27FC236}">
                <a16:creationId xmlns:a16="http://schemas.microsoft.com/office/drawing/2014/main" id="{1370EF5A-E9E1-48CE-8F87-634304A40A9C}"/>
              </a:ext>
            </a:extLst>
          </p:cNvPr>
          <p:cNvPicPr>
            <a:picLocks noChangeAspect="1"/>
          </p:cNvPicPr>
          <p:nvPr/>
        </p:nvPicPr>
        <p:blipFill>
          <a:blip r:embed="rId4"/>
          <a:stretch>
            <a:fillRect/>
          </a:stretch>
        </p:blipFill>
        <p:spPr>
          <a:xfrm>
            <a:off x="7680176" y="-992"/>
            <a:ext cx="3456383" cy="3586352"/>
          </a:xfrm>
          <a:prstGeom prst="rect">
            <a:avLst/>
          </a:prstGeom>
        </p:spPr>
      </p:pic>
      <p:sp>
        <p:nvSpPr>
          <p:cNvPr id="26" name="Rubrik 1">
            <a:extLst>
              <a:ext uri="{FF2B5EF4-FFF2-40B4-BE49-F238E27FC236}">
                <a16:creationId xmlns:a16="http://schemas.microsoft.com/office/drawing/2014/main" id="{4F3A06B9-4898-49DE-915B-B13E8E515CC1}"/>
              </a:ext>
            </a:extLst>
          </p:cNvPr>
          <p:cNvSpPr txBox="1">
            <a:spLocks/>
          </p:cNvSpPr>
          <p:nvPr/>
        </p:nvSpPr>
        <p:spPr>
          <a:xfrm>
            <a:off x="335360" y="246336"/>
            <a:ext cx="7344816" cy="864096"/>
          </a:xfrm>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algn="l"/>
            <a:r>
              <a:rPr lang="sv-SE" sz="4000" b="1" kern="0" dirty="0">
                <a:solidFill>
                  <a:srgbClr val="D76600"/>
                </a:solidFill>
                <a:effectLst>
                  <a:outerShdw blurRad="38100" dist="38100" dir="2700000" algn="tl">
                    <a:srgbClr val="000000">
                      <a:alpha val="43137"/>
                    </a:srgbClr>
                  </a:outerShdw>
                </a:effectLst>
              </a:rPr>
              <a:t>Brand </a:t>
            </a:r>
            <a:r>
              <a:rPr lang="sv-SE" sz="3600" b="1" kern="0" dirty="0">
                <a:solidFill>
                  <a:srgbClr val="D76600"/>
                </a:solidFill>
                <a:effectLst>
                  <a:outerShdw blurRad="38100" dist="38100" dir="2700000" algn="tl">
                    <a:srgbClr val="000000">
                      <a:alpha val="43137"/>
                    </a:srgbClr>
                  </a:outerShdw>
                </a:effectLst>
              </a:rPr>
              <a:t>– spridningshastighet</a:t>
            </a:r>
            <a:endParaRPr lang="sv-SE" sz="4000" b="1" kern="0" dirty="0">
              <a:solidFill>
                <a:srgbClr val="D76600"/>
              </a:solidFill>
              <a:effectLst>
                <a:outerShdw blurRad="38100" dist="38100" dir="2700000" algn="tl">
                  <a:srgbClr val="000000">
                    <a:alpha val="43137"/>
                  </a:srgbClr>
                </a:outerShdw>
              </a:effectLst>
            </a:endParaRPr>
          </a:p>
        </p:txBody>
      </p:sp>
      <p:pic>
        <p:nvPicPr>
          <p:cNvPr id="27" name="Platshållare för innehåll 6">
            <a:extLst>
              <a:ext uri="{FF2B5EF4-FFF2-40B4-BE49-F238E27FC236}">
                <a16:creationId xmlns:a16="http://schemas.microsoft.com/office/drawing/2014/main" id="{E84F9F4D-E94B-433A-AA8C-85075F9FC2B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597396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a:extLst>
              <a:ext uri="{FF2B5EF4-FFF2-40B4-BE49-F238E27FC236}">
                <a16:creationId xmlns:a16="http://schemas.microsoft.com/office/drawing/2014/main" id="{354980D2-E85F-482F-BE89-20F65A17BFA6}"/>
              </a:ext>
            </a:extLst>
          </p:cNvPr>
          <p:cNvSpPr>
            <a:spLocks noGrp="1"/>
          </p:cNvSpPr>
          <p:nvPr>
            <p:ph type="ctrTitle"/>
          </p:nvPr>
        </p:nvSpPr>
        <p:spPr>
          <a:xfrm>
            <a:off x="914400" y="1412776"/>
            <a:ext cx="10363200" cy="1470025"/>
          </a:xfrm>
        </p:spPr>
        <p:txBody>
          <a:bodyPr/>
          <a:lstStyle/>
          <a:p>
            <a:r>
              <a:rPr lang="sv-SE" sz="6000" b="1" dirty="0">
                <a:solidFill>
                  <a:srgbClr val="D76600"/>
                </a:solidFill>
                <a:effectLst>
                  <a:outerShdw blurRad="38100" dist="38100" dir="2700000" algn="tl">
                    <a:srgbClr val="000000">
                      <a:alpha val="43137"/>
                    </a:srgbClr>
                  </a:outerShdw>
                </a:effectLst>
              </a:rPr>
              <a:t>Block 1</a:t>
            </a:r>
            <a:br>
              <a:rPr lang="sv-SE" sz="6000" b="1" dirty="0">
                <a:solidFill>
                  <a:srgbClr val="D76600"/>
                </a:solidFill>
                <a:effectLst>
                  <a:outerShdw blurRad="38100" dist="38100" dir="2700000" algn="tl">
                    <a:srgbClr val="000000">
                      <a:alpha val="43137"/>
                    </a:srgbClr>
                  </a:outerShdw>
                </a:effectLst>
              </a:rPr>
            </a:br>
            <a:endParaRPr lang="sv-SE" sz="6000" b="1" dirty="0">
              <a:solidFill>
                <a:srgbClr val="D76600"/>
              </a:solidFill>
              <a:effectLst>
                <a:outerShdw blurRad="38100" dist="38100" dir="2700000" algn="tl">
                  <a:srgbClr val="000000">
                    <a:alpha val="43137"/>
                  </a:srgbClr>
                </a:outerShdw>
              </a:effectLst>
            </a:endParaRPr>
          </a:p>
        </p:txBody>
      </p:sp>
      <p:sp>
        <p:nvSpPr>
          <p:cNvPr id="5" name="Underrubrik 4">
            <a:extLst>
              <a:ext uri="{FF2B5EF4-FFF2-40B4-BE49-F238E27FC236}">
                <a16:creationId xmlns:a16="http://schemas.microsoft.com/office/drawing/2014/main" id="{7F94234C-2FE5-48AE-B2C3-98377C48A503}"/>
              </a:ext>
            </a:extLst>
          </p:cNvPr>
          <p:cNvSpPr>
            <a:spLocks noGrp="1"/>
          </p:cNvSpPr>
          <p:nvPr>
            <p:ph type="subTitle" idx="1"/>
          </p:nvPr>
        </p:nvSpPr>
        <p:spPr>
          <a:xfrm>
            <a:off x="911424" y="2492896"/>
            <a:ext cx="10369152" cy="1752600"/>
          </a:xfrm>
        </p:spPr>
        <p:txBody>
          <a:bodyPr/>
          <a:lstStyle/>
          <a:p>
            <a:pPr>
              <a:spcBef>
                <a:spcPct val="0"/>
              </a:spcBef>
            </a:pPr>
            <a:r>
              <a:rPr lang="sv-SE" sz="3200" b="1" dirty="0">
                <a:solidFill>
                  <a:srgbClr val="D76600"/>
                </a:solidFill>
                <a:effectLst>
                  <a:outerShdw blurRad="38100" dist="38100" dir="2700000" algn="tl">
                    <a:srgbClr val="000000">
                      <a:alpha val="43137"/>
                    </a:srgbClr>
                  </a:outerShdw>
                </a:effectLst>
                <a:latin typeface="+mj-lt"/>
                <a:ea typeface="+mj-ea"/>
                <a:cs typeface="+mj-cs"/>
              </a:rPr>
              <a:t>Introduktion</a:t>
            </a:r>
          </a:p>
          <a:p>
            <a:pPr>
              <a:spcBef>
                <a:spcPct val="0"/>
              </a:spcBef>
            </a:pPr>
            <a:endParaRPr lang="sv-SE" sz="3200" b="1" dirty="0">
              <a:solidFill>
                <a:srgbClr val="D76600"/>
              </a:solidFill>
              <a:effectLst>
                <a:outerShdw blurRad="38100" dist="38100" dir="2700000" algn="tl">
                  <a:srgbClr val="000000">
                    <a:alpha val="43137"/>
                  </a:srgbClr>
                </a:outerShdw>
              </a:effectLst>
              <a:latin typeface="+mj-lt"/>
              <a:ea typeface="+mj-ea"/>
              <a:cs typeface="+mj-cs"/>
            </a:endParaRPr>
          </a:p>
        </p:txBody>
      </p:sp>
      <p:pic>
        <p:nvPicPr>
          <p:cNvPr id="3" name="Bildobjekt 2">
            <a:extLst>
              <a:ext uri="{FF2B5EF4-FFF2-40B4-BE49-F238E27FC236}">
                <a16:creationId xmlns:a16="http://schemas.microsoft.com/office/drawing/2014/main" id="{08BFF591-71EA-F8D8-FE68-ECA7C028B976}"/>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backgroundMark x1="7866" y1="12015" x2="7866" y2="12015"/>
                      </a14:backgroundRemoval>
                    </a14:imgEffect>
                  </a14:imgLayer>
                </a14:imgProps>
              </a:ext>
              <a:ext uri="{28A0092B-C50C-407E-A947-70E740481C1C}">
                <a14:useLocalDpi xmlns:a14="http://schemas.microsoft.com/office/drawing/2010/main" val="0"/>
              </a:ext>
            </a:extLst>
          </a:blip>
          <a:stretch>
            <a:fillRect/>
          </a:stretch>
        </p:blipFill>
        <p:spPr>
          <a:xfrm>
            <a:off x="4339704" y="2708920"/>
            <a:ext cx="3512592" cy="3512592"/>
          </a:xfrm>
          <a:prstGeom prst="rect">
            <a:avLst/>
          </a:prstGeom>
          <a:effectLst>
            <a:outerShdw blurRad="127000" dist="114300" dir="3900000" algn="ctr" rotWithShape="0">
              <a:schemeClr val="tx1"/>
            </a:outerShdw>
          </a:effectLst>
        </p:spPr>
      </p:pic>
    </p:spTree>
    <p:extLst>
      <p:ext uri="{BB962C8B-B14F-4D97-AF65-F5344CB8AC3E}">
        <p14:creationId xmlns:p14="http://schemas.microsoft.com/office/powerpoint/2010/main" val="40099754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latshållare för innehåll 7" descr="En bild som visar träd, hetta, utomhus, flamma&#10;&#10;Automatiskt genererad beskrivning">
            <a:extLst>
              <a:ext uri="{FF2B5EF4-FFF2-40B4-BE49-F238E27FC236}">
                <a16:creationId xmlns:a16="http://schemas.microsoft.com/office/drawing/2014/main" id="{9B42F045-C535-4661-9D4C-697B44F4551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45653"/>
            <a:ext cx="12191999" cy="9143999"/>
          </a:xfrm>
        </p:spPr>
      </p:pic>
      <p:pic>
        <p:nvPicPr>
          <p:cNvPr id="4" name="Platshållare för innehåll 6">
            <a:extLst>
              <a:ext uri="{FF2B5EF4-FFF2-40B4-BE49-F238E27FC236}">
                <a16:creationId xmlns:a16="http://schemas.microsoft.com/office/drawing/2014/main" id="{6C3CE48E-CF88-485C-A6F5-6A3F5EAF197C}"/>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271" b="90030" l="10000" r="90000"/>
                    </a14:imgEffect>
                  </a14:imgLayer>
                </a14:imgProps>
              </a:ext>
              <a:ext uri="{28A0092B-C50C-407E-A947-70E740481C1C}">
                <a14:useLocalDpi xmlns:a14="http://schemas.microsoft.com/office/drawing/2010/main" val="0"/>
              </a:ext>
            </a:extLst>
          </a:blip>
          <a:srcRect t="302"/>
          <a:stretch/>
        </p:blipFill>
        <p:spPr>
          <a:xfrm>
            <a:off x="7968208" y="-171400"/>
            <a:ext cx="4702737" cy="4688527"/>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Rubrik 3">
            <a:extLst>
              <a:ext uri="{FF2B5EF4-FFF2-40B4-BE49-F238E27FC236}">
                <a16:creationId xmlns:a16="http://schemas.microsoft.com/office/drawing/2014/main" id="{F39CE31F-56D4-42AD-96D2-A1CC928DCAB3}"/>
              </a:ext>
            </a:extLst>
          </p:cNvPr>
          <p:cNvSpPr txBox="1">
            <a:spLocks/>
          </p:cNvSpPr>
          <p:nvPr/>
        </p:nvSpPr>
        <p:spPr>
          <a:xfrm>
            <a:off x="1199456" y="1069888"/>
            <a:ext cx="4392488" cy="2376264"/>
          </a:xfrm>
          <a:prstGeom prst="rect">
            <a:avLst/>
          </a:prstGeom>
        </p:spPr>
        <p:txBody>
          <a:bodyPr/>
          <a:lstStyle>
            <a:lvl1pPr algn="l"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sv-SE" sz="6600" b="1" kern="0" dirty="0">
                <a:solidFill>
                  <a:srgbClr val="D76600"/>
                </a:solidFill>
                <a:effectLst>
                  <a:outerShdw blurRad="38100" dist="38100" dir="2700000" algn="tl">
                    <a:srgbClr val="000000">
                      <a:alpha val="43137"/>
                    </a:srgbClr>
                  </a:outerShdw>
                </a:effectLst>
              </a:rPr>
              <a:t>PAUS</a:t>
            </a:r>
            <a:br>
              <a:rPr lang="sv-SE" sz="6600" b="1" kern="0" dirty="0">
                <a:solidFill>
                  <a:srgbClr val="D76600"/>
                </a:solidFill>
                <a:effectLst>
                  <a:outerShdw blurRad="38100" dist="38100" dir="2700000" algn="tl">
                    <a:srgbClr val="000000">
                      <a:alpha val="43137"/>
                    </a:srgbClr>
                  </a:outerShdw>
                </a:effectLst>
              </a:rPr>
            </a:br>
            <a:br>
              <a:rPr lang="sv-SE" sz="6600" b="1" kern="0" dirty="0">
                <a:solidFill>
                  <a:srgbClr val="D76600"/>
                </a:solidFill>
                <a:effectLst>
                  <a:outerShdw blurRad="38100" dist="38100" dir="2700000" algn="tl">
                    <a:srgbClr val="000000">
                      <a:alpha val="43137"/>
                    </a:srgbClr>
                  </a:outerShdw>
                </a:effectLst>
              </a:rPr>
            </a:br>
            <a:endParaRPr lang="sv-SE" sz="6600" b="1" kern="0" dirty="0">
              <a:solidFill>
                <a:srgbClr val="D766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039052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tshållare för innehåll 4" descr="En bild som visar träd, utomhus, växt&#10;&#10;Automatiskt genererad beskrivning">
            <a:extLst>
              <a:ext uri="{FF2B5EF4-FFF2-40B4-BE49-F238E27FC236}">
                <a16:creationId xmlns:a16="http://schemas.microsoft.com/office/drawing/2014/main" id="{0D52B019-E248-42EE-AB9D-627A28E6E72C}"/>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2128" b="704"/>
          <a:stretch/>
        </p:blipFill>
        <p:spPr>
          <a:xfrm>
            <a:off x="0" y="-626"/>
            <a:ext cx="12192000" cy="6858000"/>
          </a:xfrm>
        </p:spPr>
      </p:pic>
      <p:pic>
        <p:nvPicPr>
          <p:cNvPr id="4" name="Platshållare för innehåll 6">
            <a:extLst>
              <a:ext uri="{FF2B5EF4-FFF2-40B4-BE49-F238E27FC236}">
                <a16:creationId xmlns:a16="http://schemas.microsoft.com/office/drawing/2014/main" id="{6C3CE48E-CF88-485C-A6F5-6A3F5EAF197C}"/>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271" b="90030" l="10000" r="90000"/>
                    </a14:imgEffect>
                  </a14:imgLayer>
                </a14:imgProps>
              </a:ext>
              <a:ext uri="{28A0092B-C50C-407E-A947-70E740481C1C}">
                <a14:useLocalDpi xmlns:a14="http://schemas.microsoft.com/office/drawing/2010/main" val="0"/>
              </a:ext>
            </a:extLst>
          </a:blip>
          <a:srcRect t="302"/>
          <a:stretch/>
        </p:blipFill>
        <p:spPr>
          <a:xfrm>
            <a:off x="7968208" y="-171400"/>
            <a:ext cx="4702737" cy="4688527"/>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Rubrik 3">
            <a:extLst>
              <a:ext uri="{FF2B5EF4-FFF2-40B4-BE49-F238E27FC236}">
                <a16:creationId xmlns:a16="http://schemas.microsoft.com/office/drawing/2014/main" id="{F39CE31F-56D4-42AD-96D2-A1CC928DCAB3}"/>
              </a:ext>
            </a:extLst>
          </p:cNvPr>
          <p:cNvSpPr txBox="1">
            <a:spLocks/>
          </p:cNvSpPr>
          <p:nvPr/>
        </p:nvSpPr>
        <p:spPr>
          <a:xfrm>
            <a:off x="1199456" y="1069888"/>
            <a:ext cx="4392488" cy="2376264"/>
          </a:xfrm>
          <a:prstGeom prst="rect">
            <a:avLst/>
          </a:prstGeom>
        </p:spPr>
        <p:txBody>
          <a:bodyPr/>
          <a:lstStyle>
            <a:lvl1pPr algn="l"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sv-SE" sz="6600" b="1" kern="0" dirty="0">
                <a:solidFill>
                  <a:srgbClr val="D76600"/>
                </a:solidFill>
                <a:effectLst>
                  <a:outerShdw blurRad="38100" dist="38100" dir="2700000" algn="tl">
                    <a:srgbClr val="000000">
                      <a:alpha val="43137"/>
                    </a:srgbClr>
                  </a:outerShdw>
                </a:effectLst>
              </a:rPr>
              <a:t>Brand</a:t>
            </a:r>
            <a:br>
              <a:rPr lang="sv-SE" sz="6600" b="1" kern="0" dirty="0">
                <a:solidFill>
                  <a:srgbClr val="D76600"/>
                </a:solidFill>
                <a:effectLst>
                  <a:outerShdw blurRad="38100" dist="38100" dir="2700000" algn="tl">
                    <a:srgbClr val="000000">
                      <a:alpha val="43137"/>
                    </a:srgbClr>
                  </a:outerShdw>
                </a:effectLst>
              </a:rPr>
            </a:br>
            <a:br>
              <a:rPr lang="sv-SE" sz="6600" b="1" kern="0" dirty="0">
                <a:solidFill>
                  <a:srgbClr val="D76600"/>
                </a:solidFill>
                <a:effectLst>
                  <a:outerShdw blurRad="38100" dist="38100" dir="2700000" algn="tl">
                    <a:srgbClr val="000000">
                      <a:alpha val="43137"/>
                    </a:srgbClr>
                  </a:outerShdw>
                </a:effectLst>
              </a:rPr>
            </a:br>
            <a:endParaRPr lang="sv-SE" sz="6600" b="1" kern="0" dirty="0">
              <a:solidFill>
                <a:srgbClr val="D766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11890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623392" y="980728"/>
            <a:ext cx="10972800" cy="1143000"/>
          </a:xfrm>
        </p:spPr>
        <p:txBody>
          <a:bodyPr/>
          <a:lstStyle/>
          <a:p>
            <a:r>
              <a:rPr lang="sv-SE" b="1" dirty="0">
                <a:solidFill>
                  <a:srgbClr val="D76600"/>
                </a:solidFill>
                <a:effectLst>
                  <a:outerShdw blurRad="38100" dist="38100" dir="2700000" algn="tl">
                    <a:srgbClr val="000000">
                      <a:alpha val="43137"/>
                    </a:srgbClr>
                  </a:outerShdw>
                </a:effectLst>
              </a:rPr>
              <a:t>Torvbrand</a:t>
            </a:r>
            <a:br>
              <a:rPr lang="sv-SE" b="1" dirty="0">
                <a:solidFill>
                  <a:srgbClr val="D76600"/>
                </a:solidFill>
                <a:effectLst>
                  <a:outerShdw blurRad="38100" dist="38100" dir="2700000" algn="tl">
                    <a:srgbClr val="000000">
                      <a:alpha val="43137"/>
                    </a:srgbClr>
                  </a:outerShdw>
                </a:effectLst>
              </a:rPr>
            </a:br>
            <a:endParaRPr lang="sv-SE" b="1" dirty="0">
              <a:solidFill>
                <a:srgbClr val="D76600"/>
              </a:solidFill>
              <a:effectLst>
                <a:outerShdw blurRad="38100" dist="38100" dir="2700000" algn="tl">
                  <a:srgbClr val="000000">
                    <a:alpha val="43137"/>
                  </a:srgbClr>
                </a:outerShdw>
              </a:effectLst>
            </a:endParaRPr>
          </a:p>
        </p:txBody>
      </p:sp>
      <p:pic>
        <p:nvPicPr>
          <p:cNvPr id="4" name="Platshållare för innehåll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4193" y="3573016"/>
            <a:ext cx="4380588" cy="2920392"/>
          </a:xfrm>
        </p:spPr>
      </p:pic>
      <p:pic>
        <p:nvPicPr>
          <p:cNvPr id="5" name="Bildobjekt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95865" y="1412776"/>
            <a:ext cx="7640048" cy="5080632"/>
          </a:xfrm>
          <a:prstGeom prst="rect">
            <a:avLst/>
          </a:prstGeom>
        </p:spPr>
      </p:pic>
      <p:pic>
        <p:nvPicPr>
          <p:cNvPr id="6" name="Platshållare för innehåll 6">
            <a:extLst>
              <a:ext uri="{FF2B5EF4-FFF2-40B4-BE49-F238E27FC236}">
                <a16:creationId xmlns:a16="http://schemas.microsoft.com/office/drawing/2014/main" id="{B5B919D6-AB3E-4023-8A85-71E50A755E7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42505237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595808" y="980728"/>
            <a:ext cx="10972800" cy="893514"/>
          </a:xfrm>
        </p:spPr>
        <p:txBody>
          <a:bodyPr/>
          <a:lstStyle/>
          <a:p>
            <a:r>
              <a:rPr lang="sv-SE" b="1" dirty="0">
                <a:solidFill>
                  <a:srgbClr val="D76600"/>
                </a:solidFill>
                <a:effectLst>
                  <a:outerShdw blurRad="38100" dist="38100" dir="2700000" algn="tl">
                    <a:srgbClr val="000000">
                      <a:alpha val="43137"/>
                    </a:srgbClr>
                  </a:outerShdw>
                </a:effectLst>
              </a:rPr>
              <a:t>Låg löpbrand</a:t>
            </a:r>
          </a:p>
        </p:txBody>
      </p:sp>
      <p:pic>
        <p:nvPicPr>
          <p:cNvPr id="5" name="Platshållare för innehåll 6">
            <a:extLst>
              <a:ext uri="{FF2B5EF4-FFF2-40B4-BE49-F238E27FC236}">
                <a16:creationId xmlns:a16="http://schemas.microsoft.com/office/drawing/2014/main" id="{3F9C1342-98F1-4128-AEF2-AC21A6289D2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6" name="Bildobjekt 5" descr="En bild som visar träd, utomhus, eld, hetta&#10;&#10;Automatiskt genererad beskrivning">
            <a:extLst>
              <a:ext uri="{FF2B5EF4-FFF2-40B4-BE49-F238E27FC236}">
                <a16:creationId xmlns:a16="http://schemas.microsoft.com/office/drawing/2014/main" id="{BEBDAE89-D2C2-4275-8BA2-FA8CD52F13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7808" y="980728"/>
            <a:ext cx="7607829" cy="5705872"/>
          </a:xfrm>
          <a:prstGeom prst="rect">
            <a:avLst/>
          </a:prstGeom>
        </p:spPr>
      </p:pic>
    </p:spTree>
    <p:extLst>
      <p:ext uri="{BB962C8B-B14F-4D97-AF65-F5344CB8AC3E}">
        <p14:creationId xmlns:p14="http://schemas.microsoft.com/office/powerpoint/2010/main" val="10376329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191344" y="129255"/>
            <a:ext cx="10972800" cy="677490"/>
          </a:xfrm>
        </p:spPr>
        <p:txBody>
          <a:bodyPr/>
          <a:lstStyle/>
          <a:p>
            <a:r>
              <a:rPr lang="sv-SE" b="1" dirty="0">
                <a:solidFill>
                  <a:srgbClr val="D76600"/>
                </a:solidFill>
                <a:effectLst>
                  <a:outerShdw blurRad="38100" dist="38100" dir="2700000" algn="tl">
                    <a:srgbClr val="000000">
                      <a:alpha val="43137"/>
                    </a:srgbClr>
                  </a:outerShdw>
                </a:effectLst>
              </a:rPr>
              <a:t>Hög </a:t>
            </a:r>
            <a:r>
              <a:rPr lang="sv-SE" b="1" dirty="0" err="1">
                <a:solidFill>
                  <a:srgbClr val="D76600"/>
                </a:solidFill>
                <a:effectLst>
                  <a:outerShdw blurRad="38100" dist="38100" dir="2700000" algn="tl">
                    <a:srgbClr val="000000">
                      <a:alpha val="43137"/>
                    </a:srgbClr>
                  </a:outerShdw>
                </a:effectLst>
              </a:rPr>
              <a:t>löpbrand</a:t>
            </a:r>
            <a:r>
              <a:rPr lang="sv-SE" b="1" dirty="0">
                <a:solidFill>
                  <a:srgbClr val="D76600"/>
                </a:solidFill>
                <a:effectLst>
                  <a:outerShdw blurRad="38100" dist="38100" dir="2700000" algn="tl">
                    <a:srgbClr val="000000">
                      <a:alpha val="43137"/>
                    </a:srgbClr>
                  </a:outerShdw>
                </a:effectLst>
              </a:rPr>
              <a:t> </a:t>
            </a:r>
            <a:br>
              <a:rPr lang="sv-SE" b="1" dirty="0">
                <a:solidFill>
                  <a:srgbClr val="D76600"/>
                </a:solidFill>
                <a:effectLst>
                  <a:outerShdw blurRad="38100" dist="38100" dir="2700000" algn="tl">
                    <a:srgbClr val="000000">
                      <a:alpha val="43137"/>
                    </a:srgbClr>
                  </a:outerShdw>
                </a:effectLst>
              </a:rPr>
            </a:br>
            <a:r>
              <a:rPr lang="sv-SE" sz="3600" b="1" dirty="0">
                <a:solidFill>
                  <a:srgbClr val="D76600"/>
                </a:solidFill>
                <a:effectLst>
                  <a:outerShdw blurRad="38100" dist="38100" dir="2700000" algn="tl">
                    <a:srgbClr val="000000">
                      <a:alpha val="43137"/>
                    </a:srgbClr>
                  </a:outerShdw>
                </a:effectLst>
              </a:rPr>
              <a:t>2.5-3 m</a:t>
            </a:r>
            <a:endParaRPr lang="sv-SE" b="1" dirty="0">
              <a:solidFill>
                <a:srgbClr val="D76600"/>
              </a:solidFill>
              <a:effectLst>
                <a:outerShdw blurRad="38100" dist="38100" dir="2700000" algn="tl">
                  <a:srgbClr val="000000">
                    <a:alpha val="43137"/>
                  </a:srgbClr>
                </a:outerShdw>
              </a:effectLst>
            </a:endParaRPr>
          </a:p>
        </p:txBody>
      </p:sp>
      <p:pic>
        <p:nvPicPr>
          <p:cNvPr id="4" name="Picture 7" descr="P:\Mina dokument\Skogsbrand\Bilder\Ä6.jpg"/>
          <p:cNvPicPr>
            <a:picLocks noGrp="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016200" y="946624"/>
            <a:ext cx="3984456" cy="5794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P:\Mina dokument\Skogsbrand\Bilder\Ä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7579" y="946624"/>
            <a:ext cx="3824531" cy="5794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latshållare för innehåll 6">
            <a:extLst>
              <a:ext uri="{FF2B5EF4-FFF2-40B4-BE49-F238E27FC236}">
                <a16:creationId xmlns:a16="http://schemas.microsoft.com/office/drawing/2014/main" id="{2A2E423A-5914-4F51-804C-C7361B78B75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2880147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335360" y="332656"/>
            <a:ext cx="10585176" cy="1143000"/>
          </a:xfrm>
        </p:spPr>
        <p:txBody>
          <a:bodyPr/>
          <a:lstStyle/>
          <a:p>
            <a:r>
              <a:rPr lang="sv-SE" b="1" dirty="0">
                <a:solidFill>
                  <a:srgbClr val="D76600"/>
                </a:solidFill>
                <a:effectLst>
                  <a:outerShdw blurRad="38100" dist="38100" dir="2700000" algn="tl">
                    <a:srgbClr val="000000">
                      <a:alpha val="43137"/>
                    </a:srgbClr>
                  </a:outerShdw>
                </a:effectLst>
              </a:rPr>
              <a:t>Toppbrand kronbrand </a:t>
            </a:r>
            <a:r>
              <a:rPr lang="sv-SE" sz="3600" b="1" dirty="0">
                <a:solidFill>
                  <a:srgbClr val="D76600"/>
                </a:solidFill>
                <a:effectLst>
                  <a:outerShdw blurRad="38100" dist="38100" dir="2700000" algn="tl">
                    <a:srgbClr val="000000">
                      <a:alpha val="43137"/>
                    </a:srgbClr>
                  </a:outerShdw>
                </a:effectLst>
              </a:rPr>
              <a:t>3.5 m och högre </a:t>
            </a:r>
            <a:br>
              <a:rPr lang="sv-SE" b="1" dirty="0">
                <a:solidFill>
                  <a:srgbClr val="D76600"/>
                </a:solidFill>
                <a:effectLst>
                  <a:outerShdw blurRad="38100" dist="38100" dir="2700000" algn="tl">
                    <a:srgbClr val="000000">
                      <a:alpha val="43137"/>
                    </a:srgbClr>
                  </a:outerShdw>
                </a:effectLst>
              </a:rPr>
            </a:br>
            <a:r>
              <a:rPr lang="sv-SE" b="1" dirty="0">
                <a:solidFill>
                  <a:srgbClr val="D76600"/>
                </a:solidFill>
                <a:effectLst>
                  <a:outerShdw blurRad="38100" dist="38100" dir="2700000" algn="tl">
                    <a:srgbClr val="000000">
                      <a:alpha val="43137"/>
                    </a:srgbClr>
                  </a:outerShdw>
                </a:effectLst>
              </a:rPr>
              <a:t>Vindburen toppbrand</a:t>
            </a:r>
            <a:br>
              <a:rPr lang="sv-SE" b="1" dirty="0">
                <a:solidFill>
                  <a:srgbClr val="D76600"/>
                </a:solidFill>
                <a:effectLst>
                  <a:outerShdw blurRad="38100" dist="38100" dir="2700000" algn="tl">
                    <a:srgbClr val="000000">
                      <a:alpha val="43137"/>
                    </a:srgbClr>
                  </a:outerShdw>
                </a:effectLst>
              </a:rPr>
            </a:br>
            <a:endParaRPr lang="sv-SE" b="1" dirty="0">
              <a:solidFill>
                <a:srgbClr val="D76600"/>
              </a:solidFill>
              <a:effectLst>
                <a:outerShdw blurRad="38100" dist="38100" dir="2700000" algn="tl">
                  <a:srgbClr val="000000">
                    <a:alpha val="43137"/>
                  </a:srgbClr>
                </a:outerShdw>
              </a:effectLst>
            </a:endParaRPr>
          </a:p>
        </p:txBody>
      </p:sp>
      <p:pic>
        <p:nvPicPr>
          <p:cNvPr id="4" name="Picture 6" descr="P:\Mina dokument\Skogsbrand\Bilder\H_wildland_fire2_01.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774734" y="2845312"/>
            <a:ext cx="5273266" cy="36080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10" descr="P:\Mina dokument\Skogsbrand\Bilder\Y-stone12132.jpg"/>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7039430" y="1806408"/>
            <a:ext cx="3881106" cy="46469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latshållare för innehåll 6">
            <a:extLst>
              <a:ext uri="{FF2B5EF4-FFF2-40B4-BE49-F238E27FC236}">
                <a16:creationId xmlns:a16="http://schemas.microsoft.com/office/drawing/2014/main" id="{C3E517FF-E842-4A8C-A2F2-94E9CB06FE3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4010836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609600" y="332656"/>
            <a:ext cx="10972800" cy="1143000"/>
          </a:xfrm>
        </p:spPr>
        <p:txBody>
          <a:bodyPr/>
          <a:lstStyle/>
          <a:p>
            <a:r>
              <a:rPr lang="sv-SE" b="1" dirty="0">
                <a:solidFill>
                  <a:srgbClr val="D76600"/>
                </a:solidFill>
                <a:effectLst>
                  <a:outerShdw blurRad="38100" dist="38100" dir="2700000" algn="tl">
                    <a:srgbClr val="000000">
                      <a:alpha val="43137"/>
                    </a:srgbClr>
                  </a:outerShdw>
                </a:effectLst>
              </a:rPr>
              <a:t>EXTREMA SKOGSBRANDFÖRLOPP</a:t>
            </a:r>
            <a:br>
              <a:rPr lang="sv-SE" b="1" dirty="0">
                <a:solidFill>
                  <a:srgbClr val="D76600"/>
                </a:solidFill>
                <a:effectLst>
                  <a:outerShdw blurRad="38100" dist="38100" dir="2700000" algn="tl">
                    <a:srgbClr val="000000">
                      <a:alpha val="43137"/>
                    </a:srgbClr>
                  </a:outerShdw>
                </a:effectLst>
              </a:rPr>
            </a:br>
            <a:r>
              <a:rPr lang="sv-SE" b="1" dirty="0">
                <a:solidFill>
                  <a:srgbClr val="D76600"/>
                </a:solidFill>
                <a:effectLst>
                  <a:outerShdw blurRad="38100" dist="38100" dir="2700000" algn="tl">
                    <a:srgbClr val="000000">
                      <a:alpha val="43137"/>
                    </a:srgbClr>
                  </a:outerShdw>
                </a:effectLst>
              </a:rPr>
              <a:t>Vindburen toppbrand</a:t>
            </a:r>
            <a:br>
              <a:rPr lang="sv-SE" b="1" dirty="0">
                <a:solidFill>
                  <a:srgbClr val="D76600"/>
                </a:solidFill>
                <a:effectLst>
                  <a:outerShdw blurRad="38100" dist="38100" dir="2700000" algn="tl">
                    <a:srgbClr val="000000">
                      <a:alpha val="43137"/>
                    </a:srgbClr>
                  </a:outerShdw>
                </a:effectLst>
              </a:rPr>
            </a:br>
            <a:endParaRPr lang="sv-SE" b="1" dirty="0">
              <a:solidFill>
                <a:srgbClr val="D76600"/>
              </a:solidFill>
              <a:effectLst>
                <a:outerShdw blurRad="38100" dist="38100" dir="2700000" algn="tl">
                  <a:srgbClr val="000000">
                    <a:alpha val="43137"/>
                  </a:srgbClr>
                </a:outerShdw>
              </a:effectLst>
            </a:endParaRPr>
          </a:p>
        </p:txBody>
      </p:sp>
      <p:pic>
        <p:nvPicPr>
          <p:cNvPr id="4" name="Platshållare för innehåll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71832" y="2348880"/>
            <a:ext cx="5496176" cy="3664118"/>
          </a:xfrm>
        </p:spPr>
      </p:pic>
      <p:pic>
        <p:nvPicPr>
          <p:cNvPr id="6" name="Bildobjekt 5">
            <a:extLst>
              <a:ext uri="{FF2B5EF4-FFF2-40B4-BE49-F238E27FC236}">
                <a16:creationId xmlns:a16="http://schemas.microsoft.com/office/drawing/2014/main" id="{A2B329B0-A8AE-4896-8E45-3E1971888889}"/>
              </a:ext>
            </a:extLst>
          </p:cNvPr>
          <p:cNvPicPr>
            <a:picLocks noChangeAspect="1"/>
          </p:cNvPicPr>
          <p:nvPr/>
        </p:nvPicPr>
        <p:blipFill>
          <a:blip r:embed="rId4"/>
          <a:stretch>
            <a:fillRect/>
          </a:stretch>
        </p:blipFill>
        <p:spPr>
          <a:xfrm>
            <a:off x="6578692" y="2300445"/>
            <a:ext cx="5003708" cy="3738269"/>
          </a:xfrm>
          <a:prstGeom prst="rect">
            <a:avLst/>
          </a:prstGeom>
        </p:spPr>
      </p:pic>
      <p:pic>
        <p:nvPicPr>
          <p:cNvPr id="5" name="Platshållare för innehåll 6">
            <a:extLst>
              <a:ext uri="{FF2B5EF4-FFF2-40B4-BE49-F238E27FC236}">
                <a16:creationId xmlns:a16="http://schemas.microsoft.com/office/drawing/2014/main" id="{F1474AEE-7037-4A90-BFD3-FEE90BB48FB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217151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tshållare för innehåll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9376" y="2276872"/>
            <a:ext cx="6228692" cy="4068192"/>
          </a:xfrm>
        </p:spPr>
      </p:pic>
      <p:sp>
        <p:nvSpPr>
          <p:cNvPr id="2" name="Rubrik 1"/>
          <p:cNvSpPr>
            <a:spLocks noGrp="1"/>
          </p:cNvSpPr>
          <p:nvPr>
            <p:ph type="title"/>
          </p:nvPr>
        </p:nvSpPr>
        <p:spPr>
          <a:xfrm>
            <a:off x="479376" y="404664"/>
            <a:ext cx="10972800" cy="1143000"/>
          </a:xfrm>
        </p:spPr>
        <p:txBody>
          <a:bodyPr/>
          <a:lstStyle/>
          <a:p>
            <a:r>
              <a:rPr lang="sv-SE" b="1" dirty="0">
                <a:solidFill>
                  <a:srgbClr val="D76600"/>
                </a:solidFill>
                <a:effectLst>
                  <a:outerShdw blurRad="38100" dist="38100" dir="2700000" algn="tl">
                    <a:srgbClr val="000000">
                      <a:alpha val="43137"/>
                    </a:srgbClr>
                  </a:outerShdw>
                </a:effectLst>
              </a:rPr>
              <a:t>EXTREMA SKOGSBRANDFÖRLOPP Brandplymsdominerat brandförlopp</a:t>
            </a:r>
            <a:br>
              <a:rPr lang="sv-SE" b="1" dirty="0">
                <a:solidFill>
                  <a:srgbClr val="D76600"/>
                </a:solidFill>
                <a:effectLst>
                  <a:outerShdw blurRad="38100" dist="38100" dir="2700000" algn="tl">
                    <a:srgbClr val="000000">
                      <a:alpha val="43137"/>
                    </a:srgbClr>
                  </a:outerShdw>
                </a:effectLst>
              </a:rPr>
            </a:br>
            <a:endParaRPr lang="sv-SE" b="1" dirty="0">
              <a:solidFill>
                <a:srgbClr val="D76600"/>
              </a:solidFill>
              <a:effectLst>
                <a:outerShdw blurRad="38100" dist="38100" dir="2700000" algn="tl">
                  <a:srgbClr val="000000">
                    <a:alpha val="43137"/>
                  </a:srgbClr>
                </a:outerShdw>
              </a:effectLst>
            </a:endParaRPr>
          </a:p>
        </p:txBody>
      </p:sp>
      <p:pic>
        <p:nvPicPr>
          <p:cNvPr id="7" name="Bildobjekt 6">
            <a:extLst>
              <a:ext uri="{FF2B5EF4-FFF2-40B4-BE49-F238E27FC236}">
                <a16:creationId xmlns:a16="http://schemas.microsoft.com/office/drawing/2014/main" id="{081BDD01-0C43-4CC8-9786-795811F5DF9A}"/>
              </a:ext>
            </a:extLst>
          </p:cNvPr>
          <p:cNvPicPr>
            <a:picLocks noChangeAspect="1"/>
          </p:cNvPicPr>
          <p:nvPr/>
        </p:nvPicPr>
        <p:blipFill>
          <a:blip r:embed="rId4"/>
          <a:stretch>
            <a:fillRect/>
          </a:stretch>
        </p:blipFill>
        <p:spPr>
          <a:xfrm>
            <a:off x="6933326" y="2276780"/>
            <a:ext cx="4779298" cy="4068191"/>
          </a:xfrm>
          <a:prstGeom prst="rect">
            <a:avLst/>
          </a:prstGeom>
        </p:spPr>
      </p:pic>
      <p:pic>
        <p:nvPicPr>
          <p:cNvPr id="5" name="Platshållare för innehåll 6">
            <a:extLst>
              <a:ext uri="{FF2B5EF4-FFF2-40B4-BE49-F238E27FC236}">
                <a16:creationId xmlns:a16="http://schemas.microsoft.com/office/drawing/2014/main" id="{C55C1C43-B7CF-448E-8E59-4908E76177F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6153400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3FCECCD-C57B-4337-84AE-2F9F66F89781}"/>
              </a:ext>
            </a:extLst>
          </p:cNvPr>
          <p:cNvSpPr>
            <a:spLocks noGrp="1"/>
          </p:cNvSpPr>
          <p:nvPr>
            <p:ph type="title"/>
          </p:nvPr>
        </p:nvSpPr>
        <p:spPr>
          <a:xfrm>
            <a:off x="623392" y="692696"/>
            <a:ext cx="10972800" cy="1143000"/>
          </a:xfrm>
        </p:spPr>
        <p:txBody>
          <a:bodyPr/>
          <a:lstStyle/>
          <a:p>
            <a:r>
              <a:rPr lang="sv-SE" b="1" dirty="0">
                <a:solidFill>
                  <a:srgbClr val="D76600"/>
                </a:solidFill>
                <a:effectLst>
                  <a:outerShdw blurRad="38100" dist="38100" dir="2700000" algn="tl">
                    <a:srgbClr val="000000">
                      <a:alpha val="43137"/>
                    </a:srgbClr>
                  </a:outerShdw>
                </a:effectLst>
              </a:rPr>
              <a:t>Länkar</a:t>
            </a:r>
          </a:p>
        </p:txBody>
      </p:sp>
      <p:sp>
        <p:nvSpPr>
          <p:cNvPr id="3" name="Platshållare för innehåll 2">
            <a:extLst>
              <a:ext uri="{FF2B5EF4-FFF2-40B4-BE49-F238E27FC236}">
                <a16:creationId xmlns:a16="http://schemas.microsoft.com/office/drawing/2014/main" id="{464A35C0-8BBF-4A6A-A2B7-73377EA42CB3}"/>
              </a:ext>
            </a:extLst>
          </p:cNvPr>
          <p:cNvSpPr>
            <a:spLocks noGrp="1"/>
          </p:cNvSpPr>
          <p:nvPr>
            <p:ph idx="1"/>
          </p:nvPr>
        </p:nvSpPr>
        <p:spPr/>
        <p:txBody>
          <a:bodyPr/>
          <a:lstStyle/>
          <a:p>
            <a:r>
              <a:rPr lang="sv-SE" dirty="0"/>
              <a:t>Megabränder</a:t>
            </a:r>
            <a:br>
              <a:rPr lang="sv-SE" dirty="0"/>
            </a:br>
            <a:r>
              <a:rPr lang="sv-SE" sz="1400" dirty="0">
                <a:hlinkClick r:id="rId3"/>
              </a:rPr>
              <a:t>https://www.svtplay.se/video/eDmarQp/vetenskapens-varld-megabranderna</a:t>
            </a:r>
            <a:endParaRPr lang="sv-SE" sz="1400" dirty="0"/>
          </a:p>
          <a:p>
            <a:r>
              <a:rPr lang="sv-SE" dirty="0"/>
              <a:t>Sök ”Skogsbrand” på YouTube</a:t>
            </a:r>
            <a:br>
              <a:rPr lang="sv-SE" dirty="0"/>
            </a:br>
            <a:endParaRPr lang="sv-SE" sz="1400" dirty="0"/>
          </a:p>
        </p:txBody>
      </p:sp>
      <p:pic>
        <p:nvPicPr>
          <p:cNvPr id="4" name="Platshållare för innehåll 6">
            <a:extLst>
              <a:ext uri="{FF2B5EF4-FFF2-40B4-BE49-F238E27FC236}">
                <a16:creationId xmlns:a16="http://schemas.microsoft.com/office/drawing/2014/main" id="{209EA352-1035-4FAB-A905-70D0610E9A6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0327111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C2B9521C-7C35-4D1D-807B-A0DC6F84B44E}"/>
              </a:ext>
            </a:extLst>
          </p:cNvPr>
          <p:cNvPicPr>
            <a:picLocks noChangeAspect="1"/>
          </p:cNvPicPr>
          <p:nvPr/>
        </p:nvPicPr>
        <p:blipFill>
          <a:blip r:embed="rId3"/>
          <a:stretch>
            <a:fillRect/>
          </a:stretch>
        </p:blipFill>
        <p:spPr>
          <a:xfrm>
            <a:off x="4506260" y="0"/>
            <a:ext cx="6596406" cy="6858000"/>
          </a:xfrm>
          <a:prstGeom prst="rect">
            <a:avLst/>
          </a:prstGeom>
        </p:spPr>
      </p:pic>
      <p:sp>
        <p:nvSpPr>
          <p:cNvPr id="7" name="textruta 6">
            <a:extLst>
              <a:ext uri="{FF2B5EF4-FFF2-40B4-BE49-F238E27FC236}">
                <a16:creationId xmlns:a16="http://schemas.microsoft.com/office/drawing/2014/main" id="{03771ED4-FAD8-4148-BFCA-564BC9025A10}"/>
              </a:ext>
            </a:extLst>
          </p:cNvPr>
          <p:cNvSpPr txBox="1"/>
          <p:nvPr/>
        </p:nvSpPr>
        <p:spPr>
          <a:xfrm>
            <a:off x="226368" y="2060848"/>
            <a:ext cx="4176464" cy="2308324"/>
          </a:xfrm>
          <a:prstGeom prst="rect">
            <a:avLst/>
          </a:prstGeom>
          <a:noFill/>
        </p:spPr>
        <p:txBody>
          <a:bodyPr wrap="square">
            <a:spAutoFit/>
          </a:bodyPr>
          <a:lstStyle/>
          <a:p>
            <a:pPr algn="l"/>
            <a:r>
              <a:rPr lang="sv-SE" sz="2000" b="1" i="0" dirty="0">
                <a:solidFill>
                  <a:srgbClr val="333333"/>
                </a:solidFill>
                <a:effectLst/>
                <a:latin typeface="Poppins" panose="00000500000000000000" pitchFamily="2" charset="0"/>
              </a:rPr>
              <a:t>Vägledning i skogsbrandsläckning </a:t>
            </a:r>
          </a:p>
          <a:p>
            <a:pPr algn="l"/>
            <a:r>
              <a:rPr lang="sv-SE" sz="2000" b="1" i="0" dirty="0">
                <a:solidFill>
                  <a:srgbClr val="333333"/>
                </a:solidFill>
                <a:effectLst/>
                <a:latin typeface="Poppins" panose="00000500000000000000" pitchFamily="2" charset="0"/>
              </a:rPr>
              <a:t>- 3:e utgåvan 2022</a:t>
            </a:r>
          </a:p>
          <a:p>
            <a:pPr algn="l"/>
            <a:endParaRPr lang="sv-SE" b="1" i="0" dirty="0">
              <a:solidFill>
                <a:srgbClr val="333333"/>
              </a:solidFill>
              <a:effectLst/>
              <a:latin typeface="Poppins" panose="00000500000000000000" pitchFamily="2" charset="0"/>
            </a:endParaRPr>
          </a:p>
          <a:p>
            <a:pPr algn="l"/>
            <a:endParaRPr lang="sv-SE" b="1" dirty="0">
              <a:solidFill>
                <a:srgbClr val="333333"/>
              </a:solidFill>
              <a:latin typeface="Poppins" panose="00000500000000000000" pitchFamily="2" charset="0"/>
            </a:endParaRPr>
          </a:p>
          <a:p>
            <a:pPr algn="l"/>
            <a:r>
              <a:rPr lang="sv-SE" sz="1600" i="0" dirty="0">
                <a:solidFill>
                  <a:srgbClr val="333333"/>
                </a:solidFill>
                <a:effectLst/>
                <a:latin typeface="+mn-lt"/>
              </a:rPr>
              <a:t>https://www.msb.se/sv/publikationer/vagledning-i-skogsbrandslackning---3e-utgavan-2022/</a:t>
            </a:r>
          </a:p>
        </p:txBody>
      </p:sp>
      <p:pic>
        <p:nvPicPr>
          <p:cNvPr id="4" name="Platshållare för innehåll 6">
            <a:extLst>
              <a:ext uri="{FF2B5EF4-FFF2-40B4-BE49-F238E27FC236}">
                <a16:creationId xmlns:a16="http://schemas.microsoft.com/office/drawing/2014/main" id="{AA2C2ABE-EF6A-4412-AA2F-28F1B556F7C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Rubrik 1">
            <a:extLst>
              <a:ext uri="{FF2B5EF4-FFF2-40B4-BE49-F238E27FC236}">
                <a16:creationId xmlns:a16="http://schemas.microsoft.com/office/drawing/2014/main" id="{7DC9EB1E-05FD-4F27-BAB4-47240E1403FF}"/>
              </a:ext>
            </a:extLst>
          </p:cNvPr>
          <p:cNvSpPr>
            <a:spLocks noGrp="1"/>
          </p:cNvSpPr>
          <p:nvPr>
            <p:ph type="title"/>
          </p:nvPr>
        </p:nvSpPr>
        <p:spPr>
          <a:xfrm>
            <a:off x="335360" y="364500"/>
            <a:ext cx="10972800" cy="1143000"/>
          </a:xfrm>
        </p:spPr>
        <p:txBody>
          <a:bodyPr/>
          <a:lstStyle/>
          <a:p>
            <a:r>
              <a:rPr lang="sv-SE" b="1" dirty="0">
                <a:solidFill>
                  <a:srgbClr val="D76600"/>
                </a:solidFill>
                <a:effectLst>
                  <a:outerShdw blurRad="38100" dist="38100" dir="2700000" algn="tl">
                    <a:srgbClr val="000000">
                      <a:alpha val="43137"/>
                    </a:srgbClr>
                  </a:outerShdw>
                </a:effectLst>
              </a:rPr>
              <a:t>Skogsbrand </a:t>
            </a:r>
            <a:br>
              <a:rPr lang="sv-SE" b="1" dirty="0">
                <a:solidFill>
                  <a:srgbClr val="D76600"/>
                </a:solidFill>
                <a:effectLst>
                  <a:outerShdw blurRad="38100" dist="38100" dir="2700000" algn="tl">
                    <a:srgbClr val="000000">
                      <a:alpha val="43137"/>
                    </a:srgbClr>
                  </a:outerShdw>
                </a:effectLst>
              </a:rPr>
            </a:br>
            <a:r>
              <a:rPr lang="sv-SE" sz="3600" b="1" dirty="0">
                <a:solidFill>
                  <a:srgbClr val="D76600"/>
                </a:solidFill>
                <a:effectLst>
                  <a:outerShdw blurRad="38100" dist="38100" dir="2700000" algn="tl">
                    <a:srgbClr val="000000">
                      <a:alpha val="43137"/>
                    </a:srgbClr>
                  </a:outerShdw>
                </a:effectLst>
              </a:rPr>
              <a:t>– nomenklatur </a:t>
            </a:r>
            <a:endParaRPr lang="sv-SE" b="1" dirty="0">
              <a:solidFill>
                <a:srgbClr val="D766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62008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ubrik 6">
            <a:extLst>
              <a:ext uri="{FF2B5EF4-FFF2-40B4-BE49-F238E27FC236}">
                <a16:creationId xmlns:a16="http://schemas.microsoft.com/office/drawing/2014/main" id="{1E9AB6CC-C80C-4209-90CC-B6A28F75CB3C}"/>
              </a:ext>
            </a:extLst>
          </p:cNvPr>
          <p:cNvSpPr>
            <a:spLocks noGrp="1"/>
          </p:cNvSpPr>
          <p:nvPr>
            <p:ph type="title"/>
          </p:nvPr>
        </p:nvSpPr>
        <p:spPr>
          <a:xfrm>
            <a:off x="1501146" y="222106"/>
            <a:ext cx="9189707" cy="941178"/>
          </a:xfrm>
        </p:spPr>
        <p:txBody>
          <a:bodyPr/>
          <a:lstStyle/>
          <a:p>
            <a:pPr algn="ctr"/>
            <a:r>
              <a:rPr lang="sv-SE" sz="5400" b="1" dirty="0">
                <a:solidFill>
                  <a:srgbClr val="D76600"/>
                </a:solidFill>
                <a:effectLst>
                  <a:outerShdw blurRad="38100" dist="38100" dir="2700000" algn="tl">
                    <a:srgbClr val="000000">
                      <a:alpha val="43137"/>
                    </a:srgbClr>
                  </a:outerShdw>
                </a:effectLst>
              </a:rPr>
              <a:t>Hej och välkomna!</a:t>
            </a:r>
          </a:p>
        </p:txBody>
      </p:sp>
      <p:sp>
        <p:nvSpPr>
          <p:cNvPr id="12" name="Platshållare för innehåll 2">
            <a:extLst>
              <a:ext uri="{FF2B5EF4-FFF2-40B4-BE49-F238E27FC236}">
                <a16:creationId xmlns:a16="http://schemas.microsoft.com/office/drawing/2014/main" id="{F2E962DD-11CC-4529-9098-BB914C702F64}"/>
              </a:ext>
            </a:extLst>
          </p:cNvPr>
          <p:cNvSpPr txBox="1">
            <a:spLocks/>
          </p:cNvSpPr>
          <p:nvPr/>
        </p:nvSpPr>
        <p:spPr>
          <a:xfrm>
            <a:off x="623392" y="1268760"/>
            <a:ext cx="7402451" cy="4896545"/>
          </a:xfrm>
          <a:prstGeom prst="rect">
            <a:avLst/>
          </a:prstGeom>
        </p:spPr>
        <p:txBody>
          <a:bodyPr/>
          <a:lst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sz="1800">
                <a:solidFill>
                  <a:schemeClr val="tx1"/>
                </a:solidFill>
                <a:latin typeface="+mn-lt"/>
              </a:defRPr>
            </a:lvl4pPr>
            <a:lvl5pPr marL="2057400" indent="-228600" algn="l" rtl="0" eaLnBrk="1" fontAlgn="base" hangingPunct="1">
              <a:spcBef>
                <a:spcPct val="20000"/>
              </a:spcBef>
              <a:spcAft>
                <a:spcPct val="0"/>
              </a:spcAft>
              <a:buChar char="»"/>
              <a:defRPr sz="1800">
                <a:solidFill>
                  <a:schemeClr val="tx1"/>
                </a:solidFill>
                <a:latin typeface="+mn-lt"/>
              </a:defRPr>
            </a:lvl5pPr>
            <a:lvl6pPr marL="2514600" indent="-228600" algn="l" rtl="0" eaLnBrk="1" fontAlgn="base" hangingPunct="1">
              <a:spcBef>
                <a:spcPct val="20000"/>
              </a:spcBef>
              <a:spcAft>
                <a:spcPct val="0"/>
              </a:spcAft>
              <a:buChar char="»"/>
              <a:defRPr sz="1800">
                <a:solidFill>
                  <a:schemeClr val="tx1"/>
                </a:solidFill>
                <a:latin typeface="+mn-lt"/>
              </a:defRPr>
            </a:lvl6pPr>
            <a:lvl7pPr marL="2971800" indent="-228600" algn="l" rtl="0" eaLnBrk="1" fontAlgn="base" hangingPunct="1">
              <a:spcBef>
                <a:spcPct val="20000"/>
              </a:spcBef>
              <a:spcAft>
                <a:spcPct val="0"/>
              </a:spcAft>
              <a:buChar char="»"/>
              <a:defRPr sz="1800">
                <a:solidFill>
                  <a:schemeClr val="tx1"/>
                </a:solidFill>
                <a:latin typeface="+mn-lt"/>
              </a:defRPr>
            </a:lvl7pPr>
            <a:lvl8pPr marL="3429000" indent="-228600" algn="l" rtl="0" eaLnBrk="1" fontAlgn="base" hangingPunct="1">
              <a:spcBef>
                <a:spcPct val="20000"/>
              </a:spcBef>
              <a:spcAft>
                <a:spcPct val="0"/>
              </a:spcAft>
              <a:buChar char="»"/>
              <a:defRPr sz="1800">
                <a:solidFill>
                  <a:schemeClr val="tx1"/>
                </a:solidFill>
                <a:latin typeface="+mn-lt"/>
              </a:defRPr>
            </a:lvl8pPr>
            <a:lvl9pPr marL="3886200" indent="-228600" algn="l" rtl="0" eaLnBrk="1" fontAlgn="base" hangingPunct="1">
              <a:spcBef>
                <a:spcPct val="20000"/>
              </a:spcBef>
              <a:spcAft>
                <a:spcPct val="0"/>
              </a:spcAft>
              <a:buChar char="»"/>
              <a:defRPr sz="1800">
                <a:solidFill>
                  <a:schemeClr val="tx1"/>
                </a:solidFill>
                <a:latin typeface="+mn-lt"/>
              </a:defRPr>
            </a:lvl9pPr>
          </a:lstStyle>
          <a:p>
            <a:pPr marL="0" indent="0">
              <a:lnSpc>
                <a:spcPct val="150000"/>
              </a:lnSpc>
              <a:spcBef>
                <a:spcPts val="800"/>
              </a:spcBef>
              <a:buFontTx/>
              <a:buNone/>
            </a:pPr>
            <a:r>
              <a:rPr lang="sv-SE" sz="3200" b="1" kern="0" dirty="0">
                <a:latin typeface="Calibri" panose="020F0502020204030204" pitchFamily="34" charset="0"/>
                <a:ea typeface="Calibri" panose="020F0502020204030204" pitchFamily="34" charset="0"/>
                <a:cs typeface="Times New Roman" panose="02020603050405020304" pitchFamily="18" charset="0"/>
              </a:rPr>
              <a:t>Program</a:t>
            </a:r>
            <a:r>
              <a:rPr lang="sv-SE" sz="4000" b="1" kern="0" dirty="0">
                <a:latin typeface="Calibri" panose="020F0502020204030204" pitchFamily="34" charset="0"/>
                <a:ea typeface="Calibri" panose="020F0502020204030204" pitchFamily="34" charset="0"/>
                <a:cs typeface="Times New Roman" panose="02020603050405020304" pitchFamily="18" charset="0"/>
              </a:rPr>
              <a:t> </a:t>
            </a:r>
            <a:r>
              <a:rPr lang="sv-SE" kern="0" dirty="0">
                <a:latin typeface="Calibri" panose="020F0502020204030204" pitchFamily="34" charset="0"/>
                <a:ea typeface="Calibri" panose="020F0502020204030204" pitchFamily="34" charset="0"/>
                <a:cs typeface="Times New Roman" panose="02020603050405020304" pitchFamily="18" charset="0"/>
              </a:rPr>
              <a:t> </a:t>
            </a:r>
            <a:endParaRPr lang="sv-SE" sz="1100" kern="0" dirty="0">
              <a:latin typeface="Calibri" panose="020F0502020204030204" pitchFamily="34" charset="0"/>
              <a:ea typeface="Calibri" panose="020F0502020204030204" pitchFamily="34" charset="0"/>
              <a:cs typeface="Times New Roman" panose="02020603050405020304" pitchFamily="18" charset="0"/>
            </a:endParaRPr>
          </a:p>
          <a:p>
            <a:pPr marL="0" indent="0">
              <a:lnSpc>
                <a:spcPts val="1400"/>
              </a:lnSpc>
              <a:spcAft>
                <a:spcPts val="800"/>
              </a:spcAft>
              <a:buFontTx/>
              <a:buNone/>
            </a:pPr>
            <a:r>
              <a:rPr lang="sv-SE" sz="2400" kern="0" dirty="0">
                <a:solidFill>
                  <a:srgbClr val="000000"/>
                </a:solidFill>
                <a:latin typeface="Calibri" panose="020F0502020204030204" pitchFamily="34" charset="0"/>
                <a:ea typeface="Calibri" panose="020F0502020204030204" pitchFamily="34" charset="0"/>
                <a:cs typeface="Calibri" panose="020F0502020204030204" pitchFamily="34" charset="0"/>
              </a:rPr>
              <a:t>		Hej och välkomna! </a:t>
            </a:r>
          </a:p>
          <a:p>
            <a:pPr marL="0" indent="0">
              <a:lnSpc>
                <a:spcPts val="1400"/>
              </a:lnSpc>
              <a:spcAft>
                <a:spcPts val="800"/>
              </a:spcAft>
              <a:buFontTx/>
              <a:buNone/>
            </a:pPr>
            <a:r>
              <a:rPr lang="sv-SE" sz="2400" kern="0" dirty="0">
                <a:latin typeface="Calibri" panose="020F0502020204030204" pitchFamily="34" charset="0"/>
                <a:ea typeface="Calibri" panose="020F0502020204030204" pitchFamily="34" charset="0"/>
                <a:cs typeface="Calibri" panose="020F0502020204030204" pitchFamily="34" charset="0"/>
              </a:rPr>
              <a:t>09.30 – 10.00 	</a:t>
            </a:r>
            <a:r>
              <a:rPr lang="sv-SE" sz="2400" b="1" kern="0" dirty="0">
                <a:latin typeface="Calibri" panose="020F0502020204030204" pitchFamily="34" charset="0"/>
                <a:ea typeface="Calibri" panose="020F0502020204030204" pitchFamily="34" charset="0"/>
                <a:cs typeface="Calibri" panose="020F0502020204030204" pitchFamily="34" charset="0"/>
              </a:rPr>
              <a:t>Block 1</a:t>
            </a:r>
            <a:r>
              <a:rPr lang="sv-SE" sz="2400" kern="0" dirty="0">
                <a:latin typeface="Calibri" panose="020F0502020204030204" pitchFamily="34" charset="0"/>
                <a:ea typeface="Calibri" panose="020F0502020204030204" pitchFamily="34" charset="0"/>
                <a:cs typeface="Calibri" panose="020F0502020204030204" pitchFamily="34" charset="0"/>
              </a:rPr>
              <a:t> – Introduktion</a:t>
            </a:r>
            <a:endParaRPr lang="sv-SE" sz="2400" kern="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0" indent="0">
              <a:lnSpc>
                <a:spcPts val="1400"/>
              </a:lnSpc>
              <a:spcAft>
                <a:spcPts val="800"/>
              </a:spcAft>
              <a:buFontTx/>
              <a:buNone/>
            </a:pPr>
            <a:r>
              <a:rPr lang="sv-SE" sz="2400" kern="0" dirty="0">
                <a:solidFill>
                  <a:srgbClr val="000000"/>
                </a:solidFill>
                <a:latin typeface="Calibri" panose="020F0502020204030204" pitchFamily="34" charset="0"/>
                <a:ea typeface="Calibri" panose="020F0502020204030204" pitchFamily="34" charset="0"/>
                <a:cs typeface="Calibri" panose="020F0502020204030204" pitchFamily="34" charset="0"/>
              </a:rPr>
              <a:t>10.00– 10.30	</a:t>
            </a:r>
            <a:r>
              <a:rPr lang="sv-SE" sz="2400" b="1" kern="0" dirty="0">
                <a:solidFill>
                  <a:srgbClr val="000000"/>
                </a:solidFill>
                <a:latin typeface="Calibri" panose="020F0502020204030204" pitchFamily="34" charset="0"/>
                <a:ea typeface="Calibri" panose="020F0502020204030204" pitchFamily="34" charset="0"/>
                <a:cs typeface="Calibri" panose="020F0502020204030204" pitchFamily="34" charset="0"/>
              </a:rPr>
              <a:t>Block 2</a:t>
            </a:r>
            <a:r>
              <a:rPr lang="sv-SE" sz="2400" kern="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sv-SE" sz="2400" kern="0" dirty="0">
                <a:latin typeface="Calibri" panose="020F0502020204030204" pitchFamily="34" charset="0"/>
                <a:ea typeface="Calibri" panose="020F0502020204030204" pitchFamily="34" charset="0"/>
                <a:cs typeface="Calibri" panose="020F0502020204030204" pitchFamily="34" charset="0"/>
              </a:rPr>
              <a:t>–</a:t>
            </a:r>
            <a:r>
              <a:rPr lang="sv-SE" sz="2400" kern="0" dirty="0">
                <a:solidFill>
                  <a:srgbClr val="000000"/>
                </a:solidFill>
                <a:latin typeface="Calibri" panose="020F0502020204030204" pitchFamily="34" charset="0"/>
                <a:ea typeface="Calibri" panose="020F0502020204030204" pitchFamily="34" charset="0"/>
                <a:cs typeface="Calibri" panose="020F0502020204030204" pitchFamily="34" charset="0"/>
              </a:rPr>
              <a:t> Teori: brandspridning</a:t>
            </a:r>
          </a:p>
          <a:p>
            <a:pPr marL="0" indent="0">
              <a:lnSpc>
                <a:spcPts val="1400"/>
              </a:lnSpc>
              <a:spcAft>
                <a:spcPts val="800"/>
              </a:spcAft>
              <a:buFontTx/>
              <a:buNone/>
            </a:pPr>
            <a:r>
              <a:rPr lang="sv-SE" sz="2400" kern="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10.30 – 10.45	Fika</a:t>
            </a:r>
          </a:p>
          <a:p>
            <a:pPr marL="0" indent="0">
              <a:lnSpc>
                <a:spcPts val="1400"/>
              </a:lnSpc>
              <a:spcAft>
                <a:spcPts val="800"/>
              </a:spcAft>
              <a:buNone/>
            </a:pPr>
            <a:r>
              <a:rPr lang="sv-SE" sz="2400" kern="0" dirty="0">
                <a:latin typeface="Calibri" panose="020F0502020204030204" pitchFamily="34" charset="0"/>
                <a:ea typeface="Calibri" panose="020F0502020204030204" pitchFamily="34" charset="0"/>
                <a:cs typeface="Calibri" panose="020F0502020204030204" pitchFamily="34" charset="0"/>
              </a:rPr>
              <a:t>10.45 – 11.15 	</a:t>
            </a:r>
            <a:r>
              <a:rPr lang="sv-SE" sz="2400" b="1" kern="0" dirty="0">
                <a:latin typeface="Calibri" panose="020F0502020204030204" pitchFamily="34" charset="0"/>
                <a:ea typeface="Calibri" panose="020F0502020204030204" pitchFamily="34" charset="0"/>
                <a:cs typeface="Calibri" panose="020F0502020204030204" pitchFamily="34" charset="0"/>
              </a:rPr>
              <a:t>Block 2</a:t>
            </a:r>
            <a:r>
              <a:rPr lang="sv-SE" sz="2400" kern="0" dirty="0">
                <a:solidFill>
                  <a:srgbClr val="000000"/>
                </a:solidFill>
                <a:latin typeface="Calibri" panose="020F0502020204030204" pitchFamily="34" charset="0"/>
                <a:ea typeface="Calibri" panose="020F0502020204030204" pitchFamily="34" charset="0"/>
                <a:cs typeface="Calibri" panose="020F0502020204030204" pitchFamily="34" charset="0"/>
              </a:rPr>
              <a:t> – Teori: bränder och </a:t>
            </a:r>
            <a:r>
              <a:rPr lang="sv-SE" sz="2400" kern="0" dirty="0" err="1">
                <a:solidFill>
                  <a:srgbClr val="000000"/>
                </a:solidFill>
                <a:latin typeface="Calibri" panose="020F0502020204030204" pitchFamily="34" charset="0"/>
                <a:ea typeface="Calibri" panose="020F0502020204030204" pitchFamily="34" charset="0"/>
                <a:cs typeface="Calibri" panose="020F0502020204030204" pitchFamily="34" charset="0"/>
              </a:rPr>
              <a:t>SiTac</a:t>
            </a:r>
            <a:endParaRPr lang="sv-SE" sz="2400" kern="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endParaRPr>
          </a:p>
          <a:p>
            <a:pPr marL="0" indent="0">
              <a:lnSpc>
                <a:spcPts val="1400"/>
              </a:lnSpc>
              <a:spcAft>
                <a:spcPts val="800"/>
              </a:spcAft>
              <a:buNone/>
            </a:pPr>
            <a:r>
              <a:rPr lang="sv-SE" sz="2400" kern="0" dirty="0">
                <a:solidFill>
                  <a:srgbClr val="000000"/>
                </a:solidFill>
                <a:latin typeface="Calibri" panose="020F0502020204030204" pitchFamily="34" charset="0"/>
                <a:ea typeface="Calibri" panose="020F0502020204030204" pitchFamily="34" charset="0"/>
                <a:cs typeface="Calibri" panose="020F0502020204030204" pitchFamily="34" charset="0"/>
              </a:rPr>
              <a:t>11.15 – 12.00	</a:t>
            </a:r>
            <a:r>
              <a:rPr lang="sv-SE" sz="2400" b="1" kern="0" dirty="0">
                <a:latin typeface="Calibri" panose="020F0502020204030204" pitchFamily="34" charset="0"/>
                <a:ea typeface="Calibri" panose="020F0502020204030204" pitchFamily="34" charset="0"/>
                <a:cs typeface="Calibri" panose="020F0502020204030204" pitchFamily="34" charset="0"/>
              </a:rPr>
              <a:t>Block 3</a:t>
            </a:r>
            <a:r>
              <a:rPr lang="sv-SE" sz="2400" kern="0" dirty="0">
                <a:solidFill>
                  <a:srgbClr val="000000"/>
                </a:solidFill>
                <a:latin typeface="Calibri" panose="020F0502020204030204" pitchFamily="34" charset="0"/>
                <a:ea typeface="Calibri" panose="020F0502020204030204" pitchFamily="34" charset="0"/>
                <a:cs typeface="Calibri" panose="020F0502020204030204" pitchFamily="34" charset="0"/>
              </a:rPr>
              <a:t> – Stabsarbete, dokumentation och</a:t>
            </a:r>
          </a:p>
          <a:p>
            <a:pPr marL="0" indent="0">
              <a:lnSpc>
                <a:spcPts val="1400"/>
              </a:lnSpc>
              <a:spcAft>
                <a:spcPts val="800"/>
              </a:spcAft>
              <a:buNone/>
            </a:pPr>
            <a:r>
              <a:rPr lang="sv-SE" sz="2400" kern="0" dirty="0">
                <a:solidFill>
                  <a:srgbClr val="000000"/>
                </a:solidFill>
                <a:latin typeface="Calibri" panose="020F0502020204030204" pitchFamily="34" charset="0"/>
                <a:ea typeface="Calibri" panose="020F0502020204030204" pitchFamily="34" charset="0"/>
                <a:cs typeface="Calibri" panose="020F0502020204030204" pitchFamily="34" charset="0"/>
              </a:rPr>
              <a:t>		samverkan</a:t>
            </a:r>
            <a:endParaRPr lang="sv-SE" sz="2400" kern="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endParaRPr>
          </a:p>
          <a:p>
            <a:pPr marL="0" indent="0">
              <a:lnSpc>
                <a:spcPts val="1400"/>
              </a:lnSpc>
              <a:spcAft>
                <a:spcPts val="800"/>
              </a:spcAft>
              <a:buFontTx/>
              <a:buNone/>
            </a:pPr>
            <a:r>
              <a:rPr lang="sv-SE" sz="2400" kern="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12.00 – 13.00	Lunch</a:t>
            </a:r>
          </a:p>
          <a:p>
            <a:pPr marL="0" indent="0">
              <a:lnSpc>
                <a:spcPts val="1400"/>
              </a:lnSpc>
              <a:spcAft>
                <a:spcPts val="800"/>
              </a:spcAft>
              <a:buFontTx/>
              <a:buNone/>
            </a:pPr>
            <a:r>
              <a:rPr lang="sv-SE" sz="2400" kern="0" dirty="0">
                <a:latin typeface="Calibri" panose="020F0502020204030204" pitchFamily="34" charset="0"/>
                <a:ea typeface="Calibri" panose="020F0502020204030204" pitchFamily="34" charset="0"/>
                <a:cs typeface="Calibri" panose="020F0502020204030204" pitchFamily="34" charset="0"/>
              </a:rPr>
              <a:t>13.30 – 14.30 	</a:t>
            </a:r>
            <a:r>
              <a:rPr lang="sv-SE" sz="2400" b="1" kern="0" dirty="0">
                <a:latin typeface="Calibri" panose="020F0502020204030204" pitchFamily="34" charset="0"/>
                <a:ea typeface="Calibri" panose="020F0502020204030204" pitchFamily="34" charset="0"/>
                <a:cs typeface="Calibri" panose="020F0502020204030204" pitchFamily="34" charset="0"/>
              </a:rPr>
              <a:t>Block 4</a:t>
            </a:r>
            <a:r>
              <a:rPr lang="sv-SE" sz="2400" kern="0" dirty="0">
                <a:latin typeface="Calibri" panose="020F0502020204030204" pitchFamily="34" charset="0"/>
                <a:ea typeface="Calibri" panose="020F0502020204030204" pitchFamily="34" charset="0"/>
                <a:cs typeface="Calibri" panose="020F0502020204030204" pitchFamily="34" charset="0"/>
              </a:rPr>
              <a:t> – Teknik</a:t>
            </a:r>
          </a:p>
          <a:p>
            <a:pPr marL="0" indent="0">
              <a:lnSpc>
                <a:spcPts val="1400"/>
              </a:lnSpc>
              <a:spcAft>
                <a:spcPts val="800"/>
              </a:spcAft>
              <a:buFontTx/>
              <a:buNone/>
            </a:pPr>
            <a:r>
              <a:rPr lang="sv-SE" sz="2400" kern="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14.30 – 14.45	Fika</a:t>
            </a:r>
          </a:p>
          <a:p>
            <a:pPr marL="0" indent="0">
              <a:lnSpc>
                <a:spcPts val="1400"/>
              </a:lnSpc>
              <a:spcAft>
                <a:spcPts val="800"/>
              </a:spcAft>
              <a:buFontTx/>
              <a:buNone/>
            </a:pPr>
            <a:r>
              <a:rPr lang="sv-SE" sz="2400" kern="0" dirty="0">
                <a:latin typeface="Calibri" panose="020F0502020204030204" pitchFamily="34" charset="0"/>
                <a:ea typeface="Calibri" panose="020F0502020204030204" pitchFamily="34" charset="0"/>
                <a:cs typeface="Calibri" panose="020F0502020204030204" pitchFamily="34" charset="0"/>
              </a:rPr>
              <a:t>14.45 – 16.30 	</a:t>
            </a:r>
            <a:r>
              <a:rPr lang="sv-SE" sz="2400" b="1" kern="0" dirty="0">
                <a:latin typeface="Calibri" panose="020F0502020204030204" pitchFamily="34" charset="0"/>
                <a:ea typeface="Calibri" panose="020F0502020204030204" pitchFamily="34" charset="0"/>
                <a:cs typeface="Calibri" panose="020F0502020204030204" pitchFamily="34" charset="0"/>
              </a:rPr>
              <a:t>Block 5</a:t>
            </a:r>
            <a:r>
              <a:rPr lang="sv-SE" sz="2400" kern="0" dirty="0">
                <a:latin typeface="Calibri" panose="020F0502020204030204" pitchFamily="34" charset="0"/>
                <a:ea typeface="Calibri" panose="020F0502020204030204" pitchFamily="34" charset="0"/>
                <a:cs typeface="Calibri" panose="020F0502020204030204" pitchFamily="34" charset="0"/>
              </a:rPr>
              <a:t> – BrandGIS: Scenario/övning </a:t>
            </a:r>
            <a:br>
              <a:rPr lang="sv-SE" sz="2400" kern="0" dirty="0">
                <a:latin typeface="Calibri" panose="020F0502020204030204" pitchFamily="34" charset="0"/>
                <a:ea typeface="Calibri" panose="020F0502020204030204" pitchFamily="34" charset="0"/>
                <a:cs typeface="Times New Roman" panose="02020603050405020304" pitchFamily="18" charset="0"/>
              </a:rPr>
            </a:br>
            <a:r>
              <a:rPr lang="sv-SE" sz="2400" kern="0" dirty="0">
                <a:latin typeface="Calibri" panose="020F0502020204030204" pitchFamily="34" charset="0"/>
                <a:ea typeface="Calibri" panose="020F0502020204030204" pitchFamily="34" charset="0"/>
                <a:cs typeface="Times New Roman" panose="02020603050405020304" pitchFamily="18" charset="0"/>
              </a:rPr>
              <a:t>		</a:t>
            </a:r>
            <a:r>
              <a:rPr lang="sv-SE" kern="0" dirty="0">
                <a:latin typeface="Calibri" panose="020F0502020204030204" pitchFamily="34" charset="0"/>
                <a:ea typeface="Calibri" panose="020F0502020204030204" pitchFamily="34" charset="0"/>
                <a:cs typeface="Times New Roman" panose="02020603050405020304" pitchFamily="18" charset="0"/>
              </a:rPr>
              <a:t> </a:t>
            </a:r>
          </a:p>
          <a:p>
            <a:pPr marL="0" indent="0">
              <a:lnSpc>
                <a:spcPts val="1400"/>
              </a:lnSpc>
              <a:spcBef>
                <a:spcPts val="800"/>
              </a:spcBef>
              <a:buFontTx/>
              <a:buNone/>
            </a:pPr>
            <a:r>
              <a:rPr lang="sv-SE" kern="0" dirty="0">
                <a:latin typeface="Calibri" panose="020F0502020204030204" pitchFamily="34" charset="0"/>
                <a:ea typeface="Calibri" panose="020F0502020204030204" pitchFamily="34" charset="0"/>
                <a:cs typeface="Times New Roman" panose="02020603050405020304" pitchFamily="18" charset="0"/>
              </a:rPr>
              <a:t> </a:t>
            </a:r>
          </a:p>
          <a:p>
            <a:pPr marL="0" indent="0">
              <a:lnSpc>
                <a:spcPts val="1400"/>
              </a:lnSpc>
              <a:spcBef>
                <a:spcPts val="800"/>
              </a:spcBef>
              <a:buFontTx/>
              <a:buNone/>
            </a:pPr>
            <a:r>
              <a:rPr lang="sv-SE" kern="0" dirty="0">
                <a:latin typeface="Calibri" panose="020F0502020204030204" pitchFamily="34" charset="0"/>
                <a:ea typeface="Calibri" panose="020F0502020204030204" pitchFamily="34" charset="0"/>
                <a:cs typeface="Times New Roman" panose="02020603050405020304" pitchFamily="18" charset="0"/>
              </a:rPr>
              <a:t> </a:t>
            </a:r>
          </a:p>
          <a:p>
            <a:pPr marL="0" indent="0">
              <a:lnSpc>
                <a:spcPts val="1400"/>
              </a:lnSpc>
              <a:spcBef>
                <a:spcPts val="800"/>
              </a:spcBef>
              <a:buFontTx/>
              <a:buNone/>
            </a:pPr>
            <a:endParaRPr lang="sv-SE" sz="4000" kern="0" dirty="0"/>
          </a:p>
        </p:txBody>
      </p:sp>
      <p:sp>
        <p:nvSpPr>
          <p:cNvPr id="14" name="Platshållare för innehåll 3">
            <a:extLst>
              <a:ext uri="{FF2B5EF4-FFF2-40B4-BE49-F238E27FC236}">
                <a16:creationId xmlns:a16="http://schemas.microsoft.com/office/drawing/2014/main" id="{3FA23202-707D-477D-8EF1-9505B0357BF1}"/>
              </a:ext>
            </a:extLst>
          </p:cNvPr>
          <p:cNvSpPr txBox="1">
            <a:spLocks/>
          </p:cNvSpPr>
          <p:nvPr/>
        </p:nvSpPr>
        <p:spPr>
          <a:xfrm>
            <a:off x="8400256" y="1628801"/>
            <a:ext cx="3528392" cy="3672408"/>
          </a:xfrm>
          <a:prstGeom prst="rect">
            <a:avLst/>
          </a:prstGeom>
          <a:solidFill>
            <a:srgbClr val="D76600"/>
          </a:solidFill>
          <a:ln>
            <a:noFill/>
          </a:ln>
        </p:spPr>
        <p:style>
          <a:lnRef idx="3">
            <a:schemeClr val="lt1"/>
          </a:lnRef>
          <a:fillRef idx="1">
            <a:schemeClr val="accent3"/>
          </a:fillRef>
          <a:effectRef idx="1">
            <a:schemeClr val="accent3"/>
          </a:effectRef>
          <a:fontRef idx="minor">
            <a:schemeClr val="lt1"/>
          </a:fontRef>
        </p:style>
        <p:txBody>
          <a:bodyPr/>
          <a:lstStyle>
            <a:lvl1pPr marL="342900" indent="-342900" algn="l" rtl="0" eaLnBrk="1" fontAlgn="base" hangingPunct="1">
              <a:spcBef>
                <a:spcPct val="20000"/>
              </a:spcBef>
              <a:spcAft>
                <a:spcPct val="0"/>
              </a:spcAft>
              <a:buChar char="•"/>
              <a:defRPr sz="2800">
                <a:solidFill>
                  <a:schemeClr val="lt1"/>
                </a:solidFill>
                <a:latin typeface="+mn-lt"/>
                <a:ea typeface="+mn-ea"/>
                <a:cs typeface="+mn-cs"/>
              </a:defRPr>
            </a:lvl1pPr>
            <a:lvl2pPr marL="742950" indent="-285750" algn="l" rtl="0" eaLnBrk="1" fontAlgn="base" hangingPunct="1">
              <a:spcBef>
                <a:spcPct val="20000"/>
              </a:spcBef>
              <a:spcAft>
                <a:spcPct val="0"/>
              </a:spcAft>
              <a:buChar char="–"/>
              <a:defRPr sz="2400">
                <a:solidFill>
                  <a:schemeClr val="lt1"/>
                </a:solidFill>
                <a:latin typeface="+mn-lt"/>
                <a:ea typeface="+mn-ea"/>
                <a:cs typeface="+mn-cs"/>
              </a:defRPr>
            </a:lvl2pPr>
            <a:lvl3pPr marL="1143000" indent="-228600" algn="l" rtl="0" eaLnBrk="1" fontAlgn="base" hangingPunct="1">
              <a:spcBef>
                <a:spcPct val="20000"/>
              </a:spcBef>
              <a:spcAft>
                <a:spcPct val="0"/>
              </a:spcAft>
              <a:buChar char="•"/>
              <a:defRPr sz="2000">
                <a:solidFill>
                  <a:schemeClr val="lt1"/>
                </a:solidFill>
                <a:latin typeface="+mn-lt"/>
                <a:ea typeface="+mn-ea"/>
                <a:cs typeface="+mn-cs"/>
              </a:defRPr>
            </a:lvl3pPr>
            <a:lvl4pPr marL="1600200" indent="-228600" algn="l" rtl="0" eaLnBrk="1" fontAlgn="base" hangingPunct="1">
              <a:spcBef>
                <a:spcPct val="20000"/>
              </a:spcBef>
              <a:spcAft>
                <a:spcPct val="0"/>
              </a:spcAft>
              <a:buChar char="–"/>
              <a:defRPr sz="1800">
                <a:solidFill>
                  <a:schemeClr val="lt1"/>
                </a:solidFill>
                <a:latin typeface="+mn-lt"/>
                <a:ea typeface="+mn-ea"/>
                <a:cs typeface="+mn-cs"/>
              </a:defRPr>
            </a:lvl4pPr>
            <a:lvl5pPr marL="2057400" indent="-228600" algn="l" rtl="0" eaLnBrk="1" fontAlgn="base" hangingPunct="1">
              <a:spcBef>
                <a:spcPct val="20000"/>
              </a:spcBef>
              <a:spcAft>
                <a:spcPct val="0"/>
              </a:spcAft>
              <a:buChar char="»"/>
              <a:defRPr sz="1800">
                <a:solidFill>
                  <a:schemeClr val="lt1"/>
                </a:solidFill>
                <a:latin typeface="+mn-lt"/>
                <a:ea typeface="+mn-ea"/>
                <a:cs typeface="+mn-cs"/>
              </a:defRPr>
            </a:lvl5pPr>
            <a:lvl6pPr marL="2514600" indent="-228600" algn="l" rtl="0" eaLnBrk="1" fontAlgn="base" hangingPunct="1">
              <a:spcBef>
                <a:spcPct val="20000"/>
              </a:spcBef>
              <a:spcAft>
                <a:spcPct val="0"/>
              </a:spcAft>
              <a:buChar char="»"/>
              <a:defRPr sz="1800">
                <a:solidFill>
                  <a:schemeClr val="lt1"/>
                </a:solidFill>
                <a:latin typeface="+mn-lt"/>
                <a:ea typeface="+mn-ea"/>
                <a:cs typeface="+mn-cs"/>
              </a:defRPr>
            </a:lvl6pPr>
            <a:lvl7pPr marL="2971800" indent="-228600" algn="l" rtl="0" eaLnBrk="1" fontAlgn="base" hangingPunct="1">
              <a:spcBef>
                <a:spcPct val="20000"/>
              </a:spcBef>
              <a:spcAft>
                <a:spcPct val="0"/>
              </a:spcAft>
              <a:buChar char="»"/>
              <a:defRPr sz="1800">
                <a:solidFill>
                  <a:schemeClr val="lt1"/>
                </a:solidFill>
                <a:latin typeface="+mn-lt"/>
                <a:ea typeface="+mn-ea"/>
                <a:cs typeface="+mn-cs"/>
              </a:defRPr>
            </a:lvl7pPr>
            <a:lvl8pPr marL="3429000" indent="-228600" algn="l" rtl="0" eaLnBrk="1" fontAlgn="base" hangingPunct="1">
              <a:spcBef>
                <a:spcPct val="20000"/>
              </a:spcBef>
              <a:spcAft>
                <a:spcPct val="0"/>
              </a:spcAft>
              <a:buChar char="»"/>
              <a:defRPr sz="1800">
                <a:solidFill>
                  <a:schemeClr val="lt1"/>
                </a:solidFill>
                <a:latin typeface="+mn-lt"/>
                <a:ea typeface="+mn-ea"/>
                <a:cs typeface="+mn-cs"/>
              </a:defRPr>
            </a:lvl8pPr>
            <a:lvl9pPr marL="3886200" indent="-228600" algn="l" rtl="0" eaLnBrk="1" fontAlgn="base" hangingPunct="1">
              <a:spcBef>
                <a:spcPct val="20000"/>
              </a:spcBef>
              <a:spcAft>
                <a:spcPct val="0"/>
              </a:spcAft>
              <a:buChar char="»"/>
              <a:defRPr sz="1800">
                <a:solidFill>
                  <a:schemeClr val="lt1"/>
                </a:solidFill>
                <a:latin typeface="+mn-lt"/>
                <a:ea typeface="+mn-ea"/>
                <a:cs typeface="+mn-cs"/>
              </a:defRPr>
            </a:lvl9pPr>
          </a:lstStyle>
          <a:p>
            <a:pPr marL="0" indent="0">
              <a:buFontTx/>
              <a:buNone/>
            </a:pPr>
            <a:r>
              <a:rPr lang="sv-SE" b="1" kern="0" dirty="0">
                <a:solidFill>
                  <a:schemeClr val="bg1"/>
                </a:solidFill>
                <a:latin typeface="Calibri" panose="020F0502020204030204" pitchFamily="34" charset="0"/>
                <a:ea typeface="Calibri" panose="020F0502020204030204" pitchFamily="34" charset="0"/>
                <a:cs typeface="Times New Roman" panose="02020603050405020304" pitchFamily="18" charset="0"/>
              </a:rPr>
              <a:t>Praktiska detaljer </a:t>
            </a:r>
            <a:endParaRPr lang="sv-SE" kern="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0" indent="0">
              <a:buFontTx/>
              <a:buNone/>
            </a:pPr>
            <a:endParaRPr lang="sv-SE" sz="800" kern="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0" indent="0">
              <a:buFontTx/>
              <a:buNone/>
            </a:pPr>
            <a:r>
              <a:rPr lang="sv-SE" sz="2000" b="1" kern="0" dirty="0" err="1">
                <a:solidFill>
                  <a:schemeClr val="bg1"/>
                </a:solidFill>
                <a:latin typeface="Calibri" panose="020F0502020204030204" pitchFamily="34" charset="0"/>
                <a:ea typeface="Calibri" panose="020F0502020204030204" pitchFamily="34" charset="0"/>
                <a:cs typeface="Times New Roman" panose="02020603050405020304" pitchFamily="18" charset="0"/>
              </a:rPr>
              <a:t>WiFi</a:t>
            </a:r>
            <a:br>
              <a:rPr lang="sv-SE" sz="2000" kern="0" dirty="0">
                <a:solidFill>
                  <a:schemeClr val="bg1"/>
                </a:solidFill>
                <a:latin typeface="Calibri" panose="020F0502020204030204" pitchFamily="34" charset="0"/>
                <a:ea typeface="Calibri" panose="020F0502020204030204" pitchFamily="34" charset="0"/>
                <a:cs typeface="Times New Roman" panose="02020603050405020304" pitchFamily="18" charset="0"/>
              </a:rPr>
            </a:br>
            <a:r>
              <a:rPr lang="sv-SE" sz="2000" b="1" kern="0" dirty="0">
                <a:solidFill>
                  <a:schemeClr val="bg1"/>
                </a:solidFill>
                <a:latin typeface="Calibri" panose="020F0502020204030204" pitchFamily="34" charset="0"/>
                <a:ea typeface="Calibri" panose="020F0502020204030204" pitchFamily="34" charset="0"/>
                <a:cs typeface="Times New Roman" panose="02020603050405020304" pitchFamily="18" charset="0"/>
              </a:rPr>
              <a:t>Förtäring </a:t>
            </a:r>
            <a:endParaRPr lang="sv-SE" sz="2000" kern="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0" indent="0">
              <a:buFontTx/>
              <a:buNone/>
            </a:pPr>
            <a:r>
              <a:rPr lang="sv-SE" sz="2000" b="1" kern="0" dirty="0">
                <a:solidFill>
                  <a:schemeClr val="bg1"/>
                </a:solidFill>
                <a:latin typeface="Calibri" panose="020F0502020204030204" pitchFamily="34" charset="0"/>
                <a:ea typeface="Calibri" panose="020F0502020204030204" pitchFamily="34" charset="0"/>
                <a:cs typeface="Times New Roman" panose="02020603050405020304" pitchFamily="18" charset="0"/>
              </a:rPr>
              <a:t>Fotografering </a:t>
            </a:r>
            <a:r>
              <a:rPr lang="sv-SE" sz="2000" kern="0" dirty="0">
                <a:solidFill>
                  <a:schemeClr val="bg1"/>
                </a:solidFill>
                <a:latin typeface="Calibri" panose="020F0502020204030204" pitchFamily="34" charset="0"/>
                <a:ea typeface="Calibri" panose="020F0502020204030204" pitchFamily="34" charset="0"/>
                <a:cs typeface="Times New Roman" panose="02020603050405020304" pitchFamily="18" charset="0"/>
              </a:rPr>
              <a:t>- ok? </a:t>
            </a:r>
            <a:br>
              <a:rPr lang="sv-SE" sz="2000" kern="0" dirty="0">
                <a:solidFill>
                  <a:schemeClr val="bg1"/>
                </a:solidFill>
                <a:latin typeface="Calibri" panose="020F0502020204030204" pitchFamily="34" charset="0"/>
                <a:ea typeface="Calibri" panose="020F0502020204030204" pitchFamily="34" charset="0"/>
                <a:cs typeface="Times New Roman" panose="02020603050405020304" pitchFamily="18" charset="0"/>
              </a:rPr>
            </a:br>
            <a:r>
              <a:rPr lang="sv-SE" sz="2000" b="1" kern="0" dirty="0">
                <a:solidFill>
                  <a:schemeClr val="bg1"/>
                </a:solidFill>
                <a:latin typeface="Calibri" panose="020F0502020204030204" pitchFamily="34" charset="0"/>
                <a:ea typeface="Calibri" panose="020F0502020204030204" pitchFamily="34" charset="0"/>
                <a:cs typeface="Times New Roman" panose="02020603050405020304" pitchFamily="18" charset="0"/>
              </a:rPr>
              <a:t>Presentation </a:t>
            </a:r>
            <a:r>
              <a:rPr lang="sv-SE" sz="2000" kern="0" dirty="0">
                <a:solidFill>
                  <a:schemeClr val="bg1"/>
                </a:solidFill>
                <a:latin typeface="Calibri" panose="020F0502020204030204" pitchFamily="34" charset="0"/>
                <a:ea typeface="Calibri" panose="020F0502020204030204" pitchFamily="34" charset="0"/>
                <a:cs typeface="Times New Roman" panose="02020603050405020304" pitchFamily="18" charset="0"/>
              </a:rPr>
              <a:t>https://tinyurl.com/</a:t>
            </a:r>
            <a:br>
              <a:rPr lang="sv-SE" sz="2000" kern="0" dirty="0">
                <a:solidFill>
                  <a:schemeClr val="bg1"/>
                </a:solidFill>
                <a:latin typeface="Calibri" panose="020F0502020204030204" pitchFamily="34" charset="0"/>
                <a:ea typeface="Calibri" panose="020F0502020204030204" pitchFamily="34" charset="0"/>
                <a:cs typeface="Times New Roman" panose="02020603050405020304" pitchFamily="18" charset="0"/>
              </a:rPr>
            </a:br>
            <a:r>
              <a:rPr lang="sv-SE" sz="2000" kern="0" dirty="0" err="1">
                <a:solidFill>
                  <a:schemeClr val="bg1"/>
                </a:solidFill>
                <a:latin typeface="Calibri" panose="020F0502020204030204" pitchFamily="34" charset="0"/>
                <a:ea typeface="Calibri" panose="020F0502020204030204" pitchFamily="34" charset="0"/>
                <a:cs typeface="Times New Roman" panose="02020603050405020304" pitchFamily="18" charset="0"/>
              </a:rPr>
              <a:t>brandgisweb</a:t>
            </a:r>
            <a:endParaRPr lang="sv-SE" sz="2000" kern="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0" indent="0">
              <a:buFontTx/>
              <a:buNone/>
            </a:pPr>
            <a:r>
              <a:rPr lang="sv-SE" sz="2000" b="1" kern="0" dirty="0">
                <a:solidFill>
                  <a:schemeClr val="bg1"/>
                </a:solidFill>
                <a:latin typeface="Calibri" panose="020F0502020204030204" pitchFamily="34" charset="0"/>
                <a:ea typeface="Calibri" panose="020F0502020204030204" pitchFamily="34" charset="0"/>
                <a:cs typeface="Times New Roman" panose="02020603050405020304" pitchFamily="18" charset="0"/>
              </a:rPr>
              <a:t>Frågor? </a:t>
            </a:r>
            <a:r>
              <a:rPr lang="sv-SE" sz="2000" kern="0" dirty="0">
                <a:solidFill>
                  <a:schemeClr val="bg1"/>
                </a:solidFill>
                <a:latin typeface="Calibri" panose="020F0502020204030204" pitchFamily="34" charset="0"/>
                <a:ea typeface="Calibri" panose="020F0502020204030204" pitchFamily="34" charset="0"/>
                <a:cs typeface="Times New Roman" panose="02020603050405020304" pitchFamily="18" charset="0"/>
              </a:rPr>
              <a:t>– hela tiden!</a:t>
            </a:r>
          </a:p>
          <a:p>
            <a:pPr marL="0" indent="0">
              <a:buFontTx/>
              <a:buNone/>
            </a:pPr>
            <a:endParaRPr lang="sv-SE" sz="800" kern="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3" name="Bildobjekt 2">
            <a:extLst>
              <a:ext uri="{FF2B5EF4-FFF2-40B4-BE49-F238E27FC236}">
                <a16:creationId xmlns:a16="http://schemas.microsoft.com/office/drawing/2014/main" id="{D056990A-3323-4183-AD2F-C296C7B529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1253259" y="0"/>
            <a:ext cx="941178" cy="941178"/>
          </a:xfrm>
          <a:prstGeom prst="rect">
            <a:avLst/>
          </a:prstGeom>
        </p:spPr>
      </p:pic>
    </p:spTree>
    <p:extLst>
      <p:ext uri="{BB962C8B-B14F-4D97-AF65-F5344CB8AC3E}">
        <p14:creationId xmlns:p14="http://schemas.microsoft.com/office/powerpoint/2010/main" val="28701064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tshållare för innehåll 4" descr="En bild som visar träd, utomhus, växt&#10;&#10;Automatiskt genererad beskrivning">
            <a:extLst>
              <a:ext uri="{FF2B5EF4-FFF2-40B4-BE49-F238E27FC236}">
                <a16:creationId xmlns:a16="http://schemas.microsoft.com/office/drawing/2014/main" id="{0D52B019-E248-42EE-AB9D-627A28E6E72C}"/>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2128" b="704"/>
          <a:stretch/>
        </p:blipFill>
        <p:spPr>
          <a:xfrm>
            <a:off x="0" y="-626"/>
            <a:ext cx="12192000" cy="6858000"/>
          </a:xfrm>
        </p:spPr>
      </p:pic>
      <p:pic>
        <p:nvPicPr>
          <p:cNvPr id="4" name="Platshållare för innehåll 6">
            <a:extLst>
              <a:ext uri="{FF2B5EF4-FFF2-40B4-BE49-F238E27FC236}">
                <a16:creationId xmlns:a16="http://schemas.microsoft.com/office/drawing/2014/main" id="{6C3CE48E-CF88-485C-A6F5-6A3F5EAF197C}"/>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271" b="90030" l="10000" r="90000"/>
                    </a14:imgEffect>
                  </a14:imgLayer>
                </a14:imgProps>
              </a:ext>
              <a:ext uri="{28A0092B-C50C-407E-A947-70E740481C1C}">
                <a14:useLocalDpi xmlns:a14="http://schemas.microsoft.com/office/drawing/2010/main" val="0"/>
              </a:ext>
            </a:extLst>
          </a:blip>
          <a:srcRect t="302"/>
          <a:stretch/>
        </p:blipFill>
        <p:spPr>
          <a:xfrm>
            <a:off x="7968208" y="-171400"/>
            <a:ext cx="4702737" cy="4688527"/>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Rubrik 3">
            <a:extLst>
              <a:ext uri="{FF2B5EF4-FFF2-40B4-BE49-F238E27FC236}">
                <a16:creationId xmlns:a16="http://schemas.microsoft.com/office/drawing/2014/main" id="{F39CE31F-56D4-42AD-96D2-A1CC928DCAB3}"/>
              </a:ext>
            </a:extLst>
          </p:cNvPr>
          <p:cNvSpPr txBox="1">
            <a:spLocks/>
          </p:cNvSpPr>
          <p:nvPr/>
        </p:nvSpPr>
        <p:spPr>
          <a:xfrm>
            <a:off x="1199456" y="1069888"/>
            <a:ext cx="4392488" cy="2376264"/>
          </a:xfrm>
          <a:prstGeom prst="rect">
            <a:avLst/>
          </a:prstGeom>
        </p:spPr>
        <p:txBody>
          <a:bodyPr/>
          <a:lstStyle>
            <a:lvl1pPr algn="l"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sv-SE" sz="6600" b="1" kern="0" dirty="0">
                <a:solidFill>
                  <a:srgbClr val="D76600"/>
                </a:solidFill>
                <a:effectLst>
                  <a:outerShdw blurRad="38100" dist="38100" dir="2700000" algn="tl">
                    <a:srgbClr val="000000">
                      <a:alpha val="43137"/>
                    </a:srgbClr>
                  </a:outerShdw>
                </a:effectLst>
              </a:rPr>
              <a:t>Åtgärder</a:t>
            </a:r>
            <a:br>
              <a:rPr lang="sv-SE" sz="6600" b="1" kern="0" dirty="0">
                <a:solidFill>
                  <a:srgbClr val="D76600"/>
                </a:solidFill>
                <a:effectLst>
                  <a:outerShdw blurRad="38100" dist="38100" dir="2700000" algn="tl">
                    <a:srgbClr val="000000">
                      <a:alpha val="43137"/>
                    </a:srgbClr>
                  </a:outerShdw>
                </a:effectLst>
              </a:rPr>
            </a:br>
            <a:br>
              <a:rPr lang="sv-SE" sz="6600" b="1" kern="0" dirty="0">
                <a:solidFill>
                  <a:srgbClr val="D76600"/>
                </a:solidFill>
                <a:effectLst>
                  <a:outerShdw blurRad="38100" dist="38100" dir="2700000" algn="tl">
                    <a:srgbClr val="000000">
                      <a:alpha val="43137"/>
                    </a:srgbClr>
                  </a:outerShdw>
                </a:effectLst>
              </a:rPr>
            </a:br>
            <a:endParaRPr lang="sv-SE" sz="6600" b="1" kern="0" dirty="0">
              <a:solidFill>
                <a:srgbClr val="D766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754928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407368" y="341784"/>
            <a:ext cx="10972800" cy="1143000"/>
          </a:xfrm>
        </p:spPr>
        <p:txBody>
          <a:bodyPr/>
          <a:lstStyle/>
          <a:p>
            <a:r>
              <a:rPr lang="sv-SE" b="1" dirty="0">
                <a:solidFill>
                  <a:srgbClr val="D76600"/>
                </a:solidFill>
                <a:effectLst>
                  <a:outerShdw blurRad="38100" dist="38100" dir="2700000" algn="tl">
                    <a:srgbClr val="000000">
                      <a:alpha val="43137"/>
                    </a:srgbClr>
                  </a:outerShdw>
                </a:effectLst>
              </a:rPr>
              <a:t>Taktik </a:t>
            </a:r>
            <a:r>
              <a:rPr lang="sv-SE" sz="3600" b="1" dirty="0">
                <a:solidFill>
                  <a:srgbClr val="D76600"/>
                </a:solidFill>
                <a:effectLst>
                  <a:outerShdw blurRad="38100" dist="38100" dir="2700000" algn="tl">
                    <a:srgbClr val="000000">
                      <a:alpha val="43137"/>
                    </a:srgbClr>
                  </a:outerShdw>
                </a:effectLst>
              </a:rPr>
              <a:t>– Direkt och indirekt angrepp </a:t>
            </a:r>
            <a:endParaRPr lang="sv-SE" b="1" dirty="0">
              <a:solidFill>
                <a:srgbClr val="D76600"/>
              </a:solidFill>
              <a:effectLst>
                <a:outerShdw blurRad="38100" dist="38100" dir="2700000" algn="tl">
                  <a:srgbClr val="000000">
                    <a:alpha val="43137"/>
                  </a:srgbClr>
                </a:outerShdw>
              </a:effectLst>
            </a:endParaRPr>
          </a:p>
        </p:txBody>
      </p:sp>
      <p:pic>
        <p:nvPicPr>
          <p:cNvPr id="5" name="Picture 6" descr="P:\Mina dokument\Skogsbrand\Bilder\Bilder ur boken\4.4.lite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03121" y="1692596"/>
            <a:ext cx="2193137" cy="2464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P:\Mina dokument\Skogsbrand\Bilder\Bilder ur boken\7.3.liten.jpg">
            <a:extLst>
              <a:ext uri="{FF2B5EF4-FFF2-40B4-BE49-F238E27FC236}">
                <a16:creationId xmlns:a16="http://schemas.microsoft.com/office/drawing/2014/main" id="{70ED9332-0FD6-49F9-B79B-212076D5297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76320" y="1112919"/>
            <a:ext cx="1798968" cy="259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Bildobjekt 8">
            <a:extLst>
              <a:ext uri="{FF2B5EF4-FFF2-40B4-BE49-F238E27FC236}">
                <a16:creationId xmlns:a16="http://schemas.microsoft.com/office/drawing/2014/main" id="{97C7DDA9-41C2-47E8-B096-C125E1A2EDA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69236" y="4303921"/>
            <a:ext cx="3043356" cy="2016224"/>
          </a:xfrm>
          <a:prstGeom prst="rect">
            <a:avLst/>
          </a:prstGeom>
        </p:spPr>
      </p:pic>
      <p:sp>
        <p:nvSpPr>
          <p:cNvPr id="10" name="textruta 9">
            <a:extLst>
              <a:ext uri="{FF2B5EF4-FFF2-40B4-BE49-F238E27FC236}">
                <a16:creationId xmlns:a16="http://schemas.microsoft.com/office/drawing/2014/main" id="{A47FAEAF-E445-4199-B99F-0D60F79FAB3B}"/>
              </a:ext>
            </a:extLst>
          </p:cNvPr>
          <p:cNvSpPr txBox="1"/>
          <p:nvPr/>
        </p:nvSpPr>
        <p:spPr>
          <a:xfrm>
            <a:off x="551384" y="1601885"/>
            <a:ext cx="4464496" cy="738664"/>
          </a:xfrm>
          <a:prstGeom prst="rect">
            <a:avLst/>
          </a:prstGeom>
          <a:noFill/>
        </p:spPr>
        <p:txBody>
          <a:bodyPr wrap="square" rtlCol="0">
            <a:spAutoFit/>
          </a:bodyPr>
          <a:lstStyle/>
          <a:p>
            <a:r>
              <a:rPr lang="sv-SE" sz="1400" i="1" dirty="0">
                <a:latin typeface="+mn-lt"/>
              </a:rPr>
              <a:t>Exempel direkt angrepp</a:t>
            </a:r>
            <a:br>
              <a:rPr lang="sv-SE" sz="1400" i="1" dirty="0">
                <a:latin typeface="+mn-lt"/>
              </a:rPr>
            </a:br>
            <a:r>
              <a:rPr lang="sv-SE" sz="1400" i="1" dirty="0">
                <a:latin typeface="+mn-lt"/>
              </a:rPr>
              <a:t>Kan göras på flera olika sätt; från front, flank, bakifrån, genom avbränt område, bombning  mm</a:t>
            </a:r>
          </a:p>
        </p:txBody>
      </p:sp>
      <p:pic>
        <p:nvPicPr>
          <p:cNvPr id="6" name="Bildobjekt 5">
            <a:extLst>
              <a:ext uri="{FF2B5EF4-FFF2-40B4-BE49-F238E27FC236}">
                <a16:creationId xmlns:a16="http://schemas.microsoft.com/office/drawing/2014/main" id="{7FAF18C7-9D91-42F9-ABB9-C764D5C42CD5}"/>
              </a:ext>
            </a:extLst>
          </p:cNvPr>
          <p:cNvPicPr>
            <a:picLocks noChangeAspect="1"/>
          </p:cNvPicPr>
          <p:nvPr/>
        </p:nvPicPr>
        <p:blipFill>
          <a:blip r:embed="rId6"/>
          <a:stretch>
            <a:fillRect/>
          </a:stretch>
        </p:blipFill>
        <p:spPr>
          <a:xfrm>
            <a:off x="2827229" y="4156794"/>
            <a:ext cx="3431160" cy="1840118"/>
          </a:xfrm>
          <a:prstGeom prst="rect">
            <a:avLst/>
          </a:prstGeom>
        </p:spPr>
      </p:pic>
      <p:pic>
        <p:nvPicPr>
          <p:cNvPr id="11" name="Platshållare för innehåll 6">
            <a:extLst>
              <a:ext uri="{FF2B5EF4-FFF2-40B4-BE49-F238E27FC236}">
                <a16:creationId xmlns:a16="http://schemas.microsoft.com/office/drawing/2014/main" id="{68695FAC-45F5-4158-80E8-47B2A18E04F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4" name="Picture 7" descr="P:\Mina dokument\Skogsbrand\Bilder\Bilder ur boken\4.2.liten.beskärd.jpg"/>
          <p:cNvPicPr>
            <a:picLocks noGrp="1" noChangeAspect="1" noChangeArrowheads="1"/>
          </p:cNvPicPr>
          <p:nvPr>
            <p:ph idx="1"/>
          </p:nvPr>
        </p:nvPicPr>
        <p:blipFill>
          <a:blip r:embed="rId8" cstate="print">
            <a:extLst>
              <a:ext uri="{28A0092B-C50C-407E-A947-70E740481C1C}">
                <a14:useLocalDpi xmlns:a14="http://schemas.microsoft.com/office/drawing/2010/main" val="0"/>
              </a:ext>
            </a:extLst>
          </a:blip>
          <a:srcRect/>
          <a:stretch>
            <a:fillRect/>
          </a:stretch>
        </p:blipFill>
        <p:spPr bwMode="auto">
          <a:xfrm>
            <a:off x="812575" y="2639122"/>
            <a:ext cx="2014654" cy="2437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44305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479376" y="548680"/>
            <a:ext cx="10972800" cy="1143000"/>
          </a:xfrm>
        </p:spPr>
        <p:txBody>
          <a:bodyPr/>
          <a:lstStyle/>
          <a:p>
            <a:r>
              <a:rPr lang="sv-SE" b="1" dirty="0">
                <a:solidFill>
                  <a:srgbClr val="D76600"/>
                </a:solidFill>
                <a:effectLst>
                  <a:outerShdw blurRad="38100" dist="38100" dir="2700000" algn="tl">
                    <a:srgbClr val="000000">
                      <a:alpha val="43137"/>
                    </a:srgbClr>
                  </a:outerShdw>
                </a:effectLst>
              </a:rPr>
              <a:t>Taktik </a:t>
            </a:r>
            <a:r>
              <a:rPr lang="sv-SE" sz="3600" b="1" dirty="0">
                <a:solidFill>
                  <a:srgbClr val="D76600"/>
                </a:solidFill>
                <a:effectLst>
                  <a:outerShdw blurRad="38100" dist="38100" dir="2700000" algn="tl">
                    <a:srgbClr val="000000">
                      <a:alpha val="43137"/>
                    </a:srgbClr>
                  </a:outerShdw>
                </a:effectLst>
              </a:rPr>
              <a:t>– Begränsningslinje </a:t>
            </a:r>
            <a:endParaRPr lang="sv-SE" b="1" dirty="0">
              <a:solidFill>
                <a:srgbClr val="D76600"/>
              </a:solidFill>
              <a:effectLst>
                <a:outerShdw blurRad="38100" dist="38100" dir="2700000" algn="tl">
                  <a:srgbClr val="000000">
                    <a:alpha val="43137"/>
                  </a:srgbClr>
                </a:outerShdw>
              </a:effectLst>
            </a:endParaRPr>
          </a:p>
        </p:txBody>
      </p:sp>
      <p:pic>
        <p:nvPicPr>
          <p:cNvPr id="4" name="Picture 3" descr="M:\Publika SE\Bilder och film\Bilder\02Brand\skogsbrand\GIF\4.4beskuren.gif"/>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1563" y="2847450"/>
            <a:ext cx="3749850" cy="237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8"/>
          <p:cNvSpPr>
            <a:spLocks noChangeArrowheads="1"/>
          </p:cNvSpPr>
          <p:nvPr/>
        </p:nvSpPr>
        <p:spPr bwMode="auto">
          <a:xfrm rot="20872068">
            <a:off x="3143672" y="2852936"/>
            <a:ext cx="1944216" cy="2522707"/>
          </a:xfrm>
          <a:prstGeom prst="parallelogram">
            <a:avLst>
              <a:gd name="adj" fmla="val 91057"/>
            </a:avLst>
          </a:prstGeom>
          <a:ln>
            <a:headEnd/>
            <a:tailEnd/>
          </a:ln>
        </p:spPr>
        <p:style>
          <a:lnRef idx="2">
            <a:schemeClr val="dk1">
              <a:shade val="50000"/>
            </a:schemeClr>
          </a:lnRef>
          <a:fillRef idx="1">
            <a:schemeClr val="dk1"/>
          </a:fillRef>
          <a:effectRef idx="0">
            <a:schemeClr val="dk1"/>
          </a:effectRef>
          <a:fontRef idx="minor">
            <a:schemeClr val="lt1"/>
          </a:fontRef>
        </p:style>
        <p:txBody>
          <a:bodyPr wrap="none" lIns="110377" tIns="55189" rIns="110377" bIns="55189" anchor="ctr"/>
          <a:lstStyle>
            <a:lvl1pPr algn="l" eaLnBrk="0" hangingPunct="0">
              <a:defRPr sz="2800">
                <a:solidFill>
                  <a:schemeClr val="tx1"/>
                </a:solidFill>
                <a:latin typeface="Arial" charset="0"/>
              </a:defRPr>
            </a:lvl1pPr>
            <a:lvl2pPr marL="742950" indent="-285750" algn="l" eaLnBrk="0" hangingPunct="0">
              <a:buChar char="–"/>
              <a:defRPr sz="2000">
                <a:solidFill>
                  <a:schemeClr val="tx1"/>
                </a:solidFill>
                <a:latin typeface="Arial" charset="0"/>
              </a:defRPr>
            </a:lvl2pPr>
            <a:lvl3pPr marL="1143000" indent="-228600" algn="l" eaLnBrk="0" hangingPunct="0">
              <a:defRPr>
                <a:solidFill>
                  <a:schemeClr val="tx1"/>
                </a:solidFill>
                <a:latin typeface="Arial" charset="0"/>
              </a:defRPr>
            </a:lvl3pPr>
            <a:lvl4pPr marL="1600200" indent="-228600" algn="l" eaLnBrk="0" hangingPunct="0">
              <a:buChar char="–"/>
              <a:defRPr sz="2400">
                <a:solidFill>
                  <a:schemeClr val="tx1"/>
                </a:solidFill>
                <a:latin typeface="Arial" charset="0"/>
              </a:defRPr>
            </a:lvl4pPr>
            <a:lvl5pPr marL="2057400" indent="-228600" algn="l" eaLnBrk="0" hangingPunct="0">
              <a:buChar char="»"/>
              <a:defRPr sz="2400">
                <a:solidFill>
                  <a:schemeClr val="tx1"/>
                </a:solidFill>
                <a:latin typeface="Times New Roman" pitchFamily="18" charset="0"/>
              </a:defRPr>
            </a:lvl5pPr>
            <a:lvl6pPr marL="2514600" indent="-228600" eaLnBrk="0" fontAlgn="base" hangingPunct="0">
              <a:spcBef>
                <a:spcPct val="20000"/>
              </a:spcBef>
              <a:spcAft>
                <a:spcPct val="0"/>
              </a:spcAft>
              <a:buChar char="»"/>
              <a:defRPr sz="2400">
                <a:solidFill>
                  <a:schemeClr val="tx1"/>
                </a:solidFill>
                <a:latin typeface="Times New Roman" pitchFamily="18" charset="0"/>
              </a:defRPr>
            </a:lvl6pPr>
            <a:lvl7pPr marL="2971800" indent="-228600" eaLnBrk="0" fontAlgn="base" hangingPunct="0">
              <a:spcBef>
                <a:spcPct val="20000"/>
              </a:spcBef>
              <a:spcAft>
                <a:spcPct val="0"/>
              </a:spcAft>
              <a:buChar char="»"/>
              <a:defRPr sz="2400">
                <a:solidFill>
                  <a:schemeClr val="tx1"/>
                </a:solidFill>
                <a:latin typeface="Times New Roman" pitchFamily="18" charset="0"/>
              </a:defRPr>
            </a:lvl7pPr>
            <a:lvl8pPr marL="3429000" indent="-228600" eaLnBrk="0" fontAlgn="base" hangingPunct="0">
              <a:spcBef>
                <a:spcPct val="20000"/>
              </a:spcBef>
              <a:spcAft>
                <a:spcPct val="0"/>
              </a:spcAft>
              <a:buChar char="»"/>
              <a:defRPr sz="2400">
                <a:solidFill>
                  <a:schemeClr val="tx1"/>
                </a:solidFill>
                <a:latin typeface="Times New Roman" pitchFamily="18" charset="0"/>
              </a:defRPr>
            </a:lvl8pPr>
            <a:lvl9pPr marL="3886200" indent="-228600" eaLnBrk="0" fontAlgn="base" hangingPunct="0">
              <a:spcBef>
                <a:spcPct val="20000"/>
              </a:spcBef>
              <a:spcAft>
                <a:spcPct val="0"/>
              </a:spcAft>
              <a:buChar char="»"/>
              <a:defRPr sz="2400">
                <a:solidFill>
                  <a:schemeClr val="tx1"/>
                </a:solidFill>
                <a:latin typeface="Times New Roman" pitchFamily="18" charset="0"/>
              </a:defRPr>
            </a:lvl9pPr>
          </a:lstStyle>
          <a:p>
            <a:pPr algn="ctr" eaLnBrk="1" hangingPunct="1"/>
            <a:endParaRPr lang="sv-SE" altLang="sv-SE" sz="2400">
              <a:solidFill>
                <a:srgbClr val="FFFF99"/>
              </a:solidFill>
            </a:endParaRPr>
          </a:p>
        </p:txBody>
      </p:sp>
      <p:pic>
        <p:nvPicPr>
          <p:cNvPr id="7" name="Bildobjekt 6">
            <a:extLst>
              <a:ext uri="{FF2B5EF4-FFF2-40B4-BE49-F238E27FC236}">
                <a16:creationId xmlns:a16="http://schemas.microsoft.com/office/drawing/2014/main" id="{962159D5-5622-4664-AE65-C8C7591D6236}"/>
              </a:ext>
            </a:extLst>
          </p:cNvPr>
          <p:cNvPicPr>
            <a:picLocks noChangeAspect="1"/>
          </p:cNvPicPr>
          <p:nvPr/>
        </p:nvPicPr>
        <p:blipFill>
          <a:blip r:embed="rId4"/>
          <a:stretch>
            <a:fillRect/>
          </a:stretch>
        </p:blipFill>
        <p:spPr>
          <a:xfrm>
            <a:off x="5879976" y="3104109"/>
            <a:ext cx="5925717" cy="3253335"/>
          </a:xfrm>
          <a:prstGeom prst="rect">
            <a:avLst/>
          </a:prstGeom>
        </p:spPr>
      </p:pic>
      <p:pic>
        <p:nvPicPr>
          <p:cNvPr id="6" name="Platshållare för innehåll 6">
            <a:extLst>
              <a:ext uri="{FF2B5EF4-FFF2-40B4-BE49-F238E27FC236}">
                <a16:creationId xmlns:a16="http://schemas.microsoft.com/office/drawing/2014/main" id="{FAD382AF-7E31-4686-B6EC-A751E992D7C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2505098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393577" y="332656"/>
            <a:ext cx="10972800" cy="1143000"/>
          </a:xfrm>
        </p:spPr>
        <p:txBody>
          <a:bodyPr/>
          <a:lstStyle/>
          <a:p>
            <a:r>
              <a:rPr lang="sv-SE" b="1" dirty="0">
                <a:solidFill>
                  <a:srgbClr val="D76600"/>
                </a:solidFill>
                <a:effectLst>
                  <a:outerShdw blurRad="38100" dist="38100" dir="2700000" algn="tl">
                    <a:srgbClr val="000000">
                      <a:alpha val="43137"/>
                    </a:srgbClr>
                  </a:outerShdw>
                </a:effectLst>
              </a:rPr>
              <a:t>Taktik </a:t>
            </a:r>
            <a:r>
              <a:rPr lang="sv-SE" sz="3600" b="1" dirty="0">
                <a:solidFill>
                  <a:srgbClr val="D76600"/>
                </a:solidFill>
                <a:effectLst>
                  <a:outerShdw blurRad="38100" dist="38100" dir="2700000" algn="tl">
                    <a:srgbClr val="000000">
                      <a:alpha val="43137"/>
                    </a:srgbClr>
                  </a:outerShdw>
                </a:effectLst>
              </a:rPr>
              <a:t>– Torr metod eller våt metod</a:t>
            </a:r>
            <a:endParaRPr lang="sv-SE" b="1" dirty="0">
              <a:solidFill>
                <a:srgbClr val="D76600"/>
              </a:solidFill>
              <a:effectLst>
                <a:outerShdw blurRad="38100" dist="38100" dir="2700000" algn="tl">
                  <a:srgbClr val="000000">
                    <a:alpha val="43137"/>
                  </a:srgbClr>
                </a:outerShdw>
              </a:effectLst>
            </a:endParaRPr>
          </a:p>
        </p:txBody>
      </p:sp>
      <p:pic>
        <p:nvPicPr>
          <p:cNvPr id="4" name="Picture 6" descr="P:\Mina dokument\Skogsbrand\Bilder\Dozer.liten.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3577" y="1700808"/>
            <a:ext cx="3600399" cy="2700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E:\Bilder\tyresbrand29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78003" y="1124744"/>
            <a:ext cx="2422526" cy="5332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Gödseltunna">
            <a:extLst>
              <a:ext uri="{FF2B5EF4-FFF2-40B4-BE49-F238E27FC236}">
                <a16:creationId xmlns:a16="http://schemas.microsoft.com/office/drawing/2014/main" id="{B78F0BA4-ACB1-423B-8FE5-FB24D6BF5EA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1274"/>
          <a:stretch/>
        </p:blipFill>
        <p:spPr bwMode="auto">
          <a:xfrm>
            <a:off x="4152360" y="4401107"/>
            <a:ext cx="4680615" cy="2668513"/>
          </a:xfrm>
          <a:prstGeom prst="rect">
            <a:avLst/>
          </a:prstGeom>
          <a:noFill/>
          <a:extLst>
            <a:ext uri="{909E8E84-426E-40DD-AFC4-6F175D3DCCD1}">
              <a14:hiddenFill xmlns:a14="http://schemas.microsoft.com/office/drawing/2010/main">
                <a:solidFill>
                  <a:srgbClr val="FFFFFF"/>
                </a:solidFill>
              </a14:hiddenFill>
            </a:ext>
          </a:extLst>
        </p:spPr>
      </p:pic>
      <p:sp>
        <p:nvSpPr>
          <p:cNvPr id="3" name="textruta 2">
            <a:extLst>
              <a:ext uri="{FF2B5EF4-FFF2-40B4-BE49-F238E27FC236}">
                <a16:creationId xmlns:a16="http://schemas.microsoft.com/office/drawing/2014/main" id="{9BD48689-8733-4E64-9615-EF34C6E853EF}"/>
              </a:ext>
            </a:extLst>
          </p:cNvPr>
          <p:cNvSpPr txBox="1"/>
          <p:nvPr/>
        </p:nvSpPr>
        <p:spPr>
          <a:xfrm>
            <a:off x="4124830" y="6115388"/>
            <a:ext cx="1353256" cy="261610"/>
          </a:xfrm>
          <a:prstGeom prst="rect">
            <a:avLst/>
          </a:prstGeom>
          <a:noFill/>
        </p:spPr>
        <p:txBody>
          <a:bodyPr wrap="none" rtlCol="0">
            <a:spAutoFit/>
          </a:bodyPr>
          <a:lstStyle/>
          <a:p>
            <a:r>
              <a:rPr lang="sv-SE" sz="1100" dirty="0">
                <a:solidFill>
                  <a:schemeClr val="bg1">
                    <a:lumMod val="65000"/>
                  </a:schemeClr>
                </a:solidFill>
              </a:rPr>
              <a:t>Foto Lovisa Svenn</a:t>
            </a:r>
          </a:p>
        </p:txBody>
      </p:sp>
      <p:pic>
        <p:nvPicPr>
          <p:cNvPr id="8" name="Platshållare för innehåll 6">
            <a:extLst>
              <a:ext uri="{FF2B5EF4-FFF2-40B4-BE49-F238E27FC236}">
                <a16:creationId xmlns:a16="http://schemas.microsoft.com/office/drawing/2014/main" id="{25D66B9A-C450-4962-B280-CC08B663EC0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9" name="Bildobjekt 8" descr="En bild som visar utomhus, träd, skog, vandra&#10;&#10;Automatiskt genererad beskrivning">
            <a:extLst>
              <a:ext uri="{FF2B5EF4-FFF2-40B4-BE49-F238E27FC236}">
                <a16:creationId xmlns:a16="http://schemas.microsoft.com/office/drawing/2014/main" id="{E630BFCD-4504-44F9-A402-D22AC2D4B8D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84032" y="1475656"/>
            <a:ext cx="3803915" cy="2852936"/>
          </a:xfrm>
          <a:prstGeom prst="rect">
            <a:avLst/>
          </a:prstGeom>
        </p:spPr>
      </p:pic>
      <p:pic>
        <p:nvPicPr>
          <p:cNvPr id="10" name="Bildobjekt 9">
            <a:extLst>
              <a:ext uri="{FF2B5EF4-FFF2-40B4-BE49-F238E27FC236}">
                <a16:creationId xmlns:a16="http://schemas.microsoft.com/office/drawing/2014/main" id="{B51FEF36-4FDB-47FC-BA6D-5D5D53B06A6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3577" y="4642013"/>
            <a:ext cx="3056257" cy="2024771"/>
          </a:xfrm>
          <a:prstGeom prst="rect">
            <a:avLst/>
          </a:prstGeom>
        </p:spPr>
      </p:pic>
    </p:spTree>
    <p:extLst>
      <p:ext uri="{BB962C8B-B14F-4D97-AF65-F5344CB8AC3E}">
        <p14:creationId xmlns:p14="http://schemas.microsoft.com/office/powerpoint/2010/main" val="40205151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FEB966F-A991-473C-BEC0-163F9245709B}"/>
              </a:ext>
            </a:extLst>
          </p:cNvPr>
          <p:cNvSpPr>
            <a:spLocks noGrp="1"/>
          </p:cNvSpPr>
          <p:nvPr>
            <p:ph type="title"/>
          </p:nvPr>
        </p:nvSpPr>
        <p:spPr>
          <a:xfrm>
            <a:off x="609600" y="476672"/>
            <a:ext cx="10972800" cy="1143000"/>
          </a:xfrm>
        </p:spPr>
        <p:txBody>
          <a:bodyPr/>
          <a:lstStyle/>
          <a:p>
            <a:r>
              <a:rPr lang="sv-SE" b="1" dirty="0">
                <a:solidFill>
                  <a:srgbClr val="D76600"/>
                </a:solidFill>
                <a:effectLst>
                  <a:outerShdw blurRad="38100" dist="38100" dir="2700000" algn="tl">
                    <a:srgbClr val="000000">
                      <a:alpha val="43137"/>
                    </a:srgbClr>
                  </a:outerShdw>
                </a:effectLst>
              </a:rPr>
              <a:t>Taktik </a:t>
            </a:r>
            <a:r>
              <a:rPr lang="sv-SE" sz="3600" b="1" dirty="0">
                <a:solidFill>
                  <a:srgbClr val="D76600"/>
                </a:solidFill>
                <a:effectLst>
                  <a:outerShdw blurRad="38100" dist="38100" dir="2700000" algn="tl">
                    <a:srgbClr val="000000">
                      <a:alpha val="43137"/>
                    </a:srgbClr>
                  </a:outerShdw>
                </a:effectLst>
              </a:rPr>
              <a:t>– Motbrand / skyddsavbränning</a:t>
            </a:r>
            <a:endParaRPr lang="sv-SE" b="1" dirty="0">
              <a:solidFill>
                <a:srgbClr val="D76600"/>
              </a:solidFill>
              <a:effectLst>
                <a:outerShdw blurRad="38100" dist="38100" dir="2700000" algn="tl">
                  <a:srgbClr val="000000">
                    <a:alpha val="43137"/>
                  </a:srgbClr>
                </a:outerShdw>
              </a:effectLst>
            </a:endParaRPr>
          </a:p>
        </p:txBody>
      </p:sp>
      <p:pic>
        <p:nvPicPr>
          <p:cNvPr id="5" name="Bildobjekt 4">
            <a:extLst>
              <a:ext uri="{FF2B5EF4-FFF2-40B4-BE49-F238E27FC236}">
                <a16:creationId xmlns:a16="http://schemas.microsoft.com/office/drawing/2014/main" id="{7D15FFB2-A2F1-4EA2-8894-0D3B6D601534}"/>
              </a:ext>
            </a:extLst>
          </p:cNvPr>
          <p:cNvPicPr>
            <a:picLocks noChangeAspect="1"/>
          </p:cNvPicPr>
          <p:nvPr/>
        </p:nvPicPr>
        <p:blipFill>
          <a:blip r:embed="rId3"/>
          <a:stretch>
            <a:fillRect/>
          </a:stretch>
        </p:blipFill>
        <p:spPr>
          <a:xfrm>
            <a:off x="3839864" y="1305489"/>
            <a:ext cx="2810359" cy="4621776"/>
          </a:xfrm>
          <a:prstGeom prst="rect">
            <a:avLst/>
          </a:prstGeom>
        </p:spPr>
      </p:pic>
      <p:pic>
        <p:nvPicPr>
          <p:cNvPr id="7" name="Bildobjekt 6">
            <a:extLst>
              <a:ext uri="{FF2B5EF4-FFF2-40B4-BE49-F238E27FC236}">
                <a16:creationId xmlns:a16="http://schemas.microsoft.com/office/drawing/2014/main" id="{A93AAD5D-D1D6-4001-BAE0-72955A3DB730}"/>
              </a:ext>
            </a:extLst>
          </p:cNvPr>
          <p:cNvPicPr>
            <a:picLocks noChangeAspect="1"/>
          </p:cNvPicPr>
          <p:nvPr/>
        </p:nvPicPr>
        <p:blipFill>
          <a:blip r:embed="rId4"/>
          <a:stretch>
            <a:fillRect/>
          </a:stretch>
        </p:blipFill>
        <p:spPr>
          <a:xfrm>
            <a:off x="6674921" y="1276829"/>
            <a:ext cx="2748894" cy="4650435"/>
          </a:xfrm>
          <a:prstGeom prst="rect">
            <a:avLst/>
          </a:prstGeom>
        </p:spPr>
      </p:pic>
      <p:pic>
        <p:nvPicPr>
          <p:cNvPr id="9" name="Bildobjekt 8">
            <a:extLst>
              <a:ext uri="{FF2B5EF4-FFF2-40B4-BE49-F238E27FC236}">
                <a16:creationId xmlns:a16="http://schemas.microsoft.com/office/drawing/2014/main" id="{BB8873E6-C00A-4FE7-9D07-CF2D84C43DE4}"/>
              </a:ext>
            </a:extLst>
          </p:cNvPr>
          <p:cNvPicPr>
            <a:picLocks noChangeAspect="1"/>
          </p:cNvPicPr>
          <p:nvPr/>
        </p:nvPicPr>
        <p:blipFill>
          <a:blip r:embed="rId5"/>
          <a:stretch>
            <a:fillRect/>
          </a:stretch>
        </p:blipFill>
        <p:spPr>
          <a:xfrm>
            <a:off x="9408681" y="1304822"/>
            <a:ext cx="2849400" cy="4650435"/>
          </a:xfrm>
          <a:prstGeom prst="rect">
            <a:avLst/>
          </a:prstGeom>
        </p:spPr>
      </p:pic>
      <p:pic>
        <p:nvPicPr>
          <p:cNvPr id="6" name="Platshållare för innehåll 6">
            <a:extLst>
              <a:ext uri="{FF2B5EF4-FFF2-40B4-BE49-F238E27FC236}">
                <a16:creationId xmlns:a16="http://schemas.microsoft.com/office/drawing/2014/main" id="{2561F67A-C568-494B-9E51-1CD43F19D6F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02"/>
          <a:stretch/>
        </p:blipFill>
        <p:spPr>
          <a:xfrm>
            <a:off x="1123345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4" name="Bildobjekt 3" descr="En bild som visar utomhus, träd, eld, klädsel&#10;&#10;Automatiskt genererad beskrivning">
            <a:extLst>
              <a:ext uri="{FF2B5EF4-FFF2-40B4-BE49-F238E27FC236}">
                <a16:creationId xmlns:a16="http://schemas.microsoft.com/office/drawing/2014/main" id="{12D29CC9-5462-41F2-841E-EDD7263BD2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27574" y="1362784"/>
            <a:ext cx="6019317" cy="4514488"/>
          </a:xfrm>
          <a:prstGeom prst="rect">
            <a:avLst/>
          </a:prstGeom>
        </p:spPr>
      </p:pic>
    </p:spTree>
    <p:extLst>
      <p:ext uri="{BB962C8B-B14F-4D97-AF65-F5344CB8AC3E}">
        <p14:creationId xmlns:p14="http://schemas.microsoft.com/office/powerpoint/2010/main" val="7546528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tshållare för innehåll 4" descr="En bild som visar träd, utomhus, växt&#10;&#10;Automatiskt genererad beskrivning">
            <a:extLst>
              <a:ext uri="{FF2B5EF4-FFF2-40B4-BE49-F238E27FC236}">
                <a16:creationId xmlns:a16="http://schemas.microsoft.com/office/drawing/2014/main" id="{0D52B019-E248-42EE-AB9D-627A28E6E72C}"/>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2128" b="704"/>
          <a:stretch/>
        </p:blipFill>
        <p:spPr>
          <a:xfrm>
            <a:off x="0" y="-626"/>
            <a:ext cx="12192000" cy="6858000"/>
          </a:xfrm>
        </p:spPr>
      </p:pic>
      <p:pic>
        <p:nvPicPr>
          <p:cNvPr id="4" name="Platshållare för innehåll 6">
            <a:extLst>
              <a:ext uri="{FF2B5EF4-FFF2-40B4-BE49-F238E27FC236}">
                <a16:creationId xmlns:a16="http://schemas.microsoft.com/office/drawing/2014/main" id="{6C3CE48E-CF88-485C-A6F5-6A3F5EAF197C}"/>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271" b="90030" l="10000" r="90000"/>
                    </a14:imgEffect>
                  </a14:imgLayer>
                </a14:imgProps>
              </a:ext>
              <a:ext uri="{28A0092B-C50C-407E-A947-70E740481C1C}">
                <a14:useLocalDpi xmlns:a14="http://schemas.microsoft.com/office/drawing/2010/main" val="0"/>
              </a:ext>
            </a:extLst>
          </a:blip>
          <a:srcRect t="302"/>
          <a:stretch/>
        </p:blipFill>
        <p:spPr>
          <a:xfrm>
            <a:off x="7968208" y="-171400"/>
            <a:ext cx="4702737" cy="4688527"/>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Rubrik 3">
            <a:extLst>
              <a:ext uri="{FF2B5EF4-FFF2-40B4-BE49-F238E27FC236}">
                <a16:creationId xmlns:a16="http://schemas.microsoft.com/office/drawing/2014/main" id="{F39CE31F-56D4-42AD-96D2-A1CC928DCAB3}"/>
              </a:ext>
            </a:extLst>
          </p:cNvPr>
          <p:cNvSpPr txBox="1">
            <a:spLocks/>
          </p:cNvSpPr>
          <p:nvPr/>
        </p:nvSpPr>
        <p:spPr>
          <a:xfrm>
            <a:off x="1199456" y="1069888"/>
            <a:ext cx="4392488" cy="2376264"/>
          </a:xfrm>
          <a:prstGeom prst="rect">
            <a:avLst/>
          </a:prstGeom>
        </p:spPr>
        <p:txBody>
          <a:bodyPr/>
          <a:lstStyle>
            <a:lvl1pPr algn="l"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sv-SE" sz="6600" b="1" kern="0" dirty="0" err="1">
                <a:solidFill>
                  <a:srgbClr val="D76600"/>
                </a:solidFill>
                <a:effectLst>
                  <a:outerShdw blurRad="38100" dist="38100" dir="2700000" algn="tl">
                    <a:srgbClr val="000000">
                      <a:alpha val="43137"/>
                    </a:srgbClr>
                  </a:outerShdw>
                </a:effectLst>
              </a:rPr>
              <a:t>SiTaC</a:t>
            </a:r>
            <a:br>
              <a:rPr lang="sv-SE" sz="6600" b="1" kern="0" dirty="0">
                <a:solidFill>
                  <a:srgbClr val="D76600"/>
                </a:solidFill>
                <a:effectLst>
                  <a:outerShdw blurRad="38100" dist="38100" dir="2700000" algn="tl">
                    <a:srgbClr val="000000">
                      <a:alpha val="43137"/>
                    </a:srgbClr>
                  </a:outerShdw>
                </a:effectLst>
              </a:rPr>
            </a:br>
            <a:br>
              <a:rPr lang="sv-SE" sz="6600" b="1" kern="0" dirty="0">
                <a:solidFill>
                  <a:srgbClr val="D76600"/>
                </a:solidFill>
                <a:effectLst>
                  <a:outerShdw blurRad="38100" dist="38100" dir="2700000" algn="tl">
                    <a:srgbClr val="000000">
                      <a:alpha val="43137"/>
                    </a:srgbClr>
                  </a:outerShdw>
                </a:effectLst>
              </a:rPr>
            </a:br>
            <a:endParaRPr lang="sv-SE" sz="6600" b="1" kern="0" dirty="0">
              <a:solidFill>
                <a:srgbClr val="D766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767841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a:extLst>
              <a:ext uri="{FF2B5EF4-FFF2-40B4-BE49-F238E27FC236}">
                <a16:creationId xmlns:a16="http://schemas.microsoft.com/office/drawing/2014/main" id="{3BC78AD7-77A1-4D56-8A2B-9926A175F319}"/>
              </a:ext>
            </a:extLst>
          </p:cNvPr>
          <p:cNvSpPr>
            <a:spLocks noGrp="1"/>
          </p:cNvSpPr>
          <p:nvPr>
            <p:ph type="title"/>
          </p:nvPr>
        </p:nvSpPr>
        <p:spPr>
          <a:xfrm>
            <a:off x="432000" y="180000"/>
            <a:ext cx="4839119" cy="778532"/>
          </a:xfrm>
        </p:spPr>
        <p:txBody>
          <a:bodyPr/>
          <a:lstStyle/>
          <a:p>
            <a:r>
              <a:rPr lang="sv-SE" b="1" dirty="0">
                <a:solidFill>
                  <a:srgbClr val="D76600"/>
                </a:solidFill>
                <a:effectLst>
                  <a:outerShdw blurRad="38100" dist="38100" dir="2700000" algn="tl">
                    <a:srgbClr val="000000">
                      <a:alpha val="43137"/>
                    </a:srgbClr>
                  </a:outerShdw>
                </a:effectLst>
              </a:rPr>
              <a:t>Symboler - </a:t>
            </a:r>
            <a:r>
              <a:rPr lang="sv-SE" b="1" dirty="0" err="1">
                <a:solidFill>
                  <a:srgbClr val="D76600"/>
                </a:solidFill>
                <a:effectLst>
                  <a:outerShdw blurRad="38100" dist="38100" dir="2700000" algn="tl">
                    <a:srgbClr val="000000">
                      <a:alpha val="43137"/>
                    </a:srgbClr>
                  </a:outerShdw>
                </a:effectLst>
              </a:rPr>
              <a:t>SiTaC</a:t>
            </a:r>
            <a:endParaRPr lang="sv-SE" b="1" dirty="0">
              <a:solidFill>
                <a:srgbClr val="D76600"/>
              </a:solidFill>
              <a:effectLst>
                <a:outerShdw blurRad="38100" dist="38100" dir="2700000" algn="tl">
                  <a:srgbClr val="000000">
                    <a:alpha val="43137"/>
                  </a:srgbClr>
                </a:outerShdw>
              </a:effectLst>
            </a:endParaRPr>
          </a:p>
        </p:txBody>
      </p:sp>
      <p:sp>
        <p:nvSpPr>
          <p:cNvPr id="6" name="textruta 5">
            <a:extLst>
              <a:ext uri="{FF2B5EF4-FFF2-40B4-BE49-F238E27FC236}">
                <a16:creationId xmlns:a16="http://schemas.microsoft.com/office/drawing/2014/main" id="{86D1B254-B623-4F8F-8748-67A8DC2F1C67}"/>
              </a:ext>
            </a:extLst>
          </p:cNvPr>
          <p:cNvSpPr txBox="1"/>
          <p:nvPr/>
        </p:nvSpPr>
        <p:spPr>
          <a:xfrm>
            <a:off x="695400" y="1685196"/>
            <a:ext cx="3147848" cy="58477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sv-SE" sz="3200" b="1" dirty="0">
                <a:latin typeface="Calibri" panose="020F0502020204030204" pitchFamily="34" charset="0"/>
                <a:cs typeface="Calibri" panose="020F0502020204030204" pitchFamily="34" charset="0"/>
              </a:rPr>
              <a:t>Branden</a:t>
            </a:r>
          </a:p>
        </p:txBody>
      </p:sp>
      <p:sp>
        <p:nvSpPr>
          <p:cNvPr id="7" name="textruta 6">
            <a:extLst>
              <a:ext uri="{FF2B5EF4-FFF2-40B4-BE49-F238E27FC236}">
                <a16:creationId xmlns:a16="http://schemas.microsoft.com/office/drawing/2014/main" id="{105C2767-73EE-4AD1-A5E5-27518AE0A7DB}"/>
              </a:ext>
            </a:extLst>
          </p:cNvPr>
          <p:cNvSpPr txBox="1"/>
          <p:nvPr/>
        </p:nvSpPr>
        <p:spPr>
          <a:xfrm>
            <a:off x="695400" y="3573016"/>
            <a:ext cx="3147849" cy="646331"/>
          </a:xfrm>
          <a:prstGeom prst="rect">
            <a:avLst/>
          </a:prstGeom>
        </p:spPr>
        <p:style>
          <a:lnRef idx="3">
            <a:schemeClr val="lt1"/>
          </a:lnRef>
          <a:fillRef idx="1">
            <a:schemeClr val="accent5"/>
          </a:fillRef>
          <a:effectRef idx="1">
            <a:schemeClr val="accent5"/>
          </a:effectRef>
          <a:fontRef idx="minor">
            <a:schemeClr val="lt1"/>
          </a:fontRef>
        </p:style>
        <p:txBody>
          <a:bodyPr wrap="none" rtlCol="0">
            <a:spAutoFit/>
          </a:bodyPr>
          <a:lstStyle/>
          <a:p>
            <a:pPr algn="ctr"/>
            <a:r>
              <a:rPr lang="sv-SE" sz="3600" b="1" dirty="0">
                <a:latin typeface="Calibri" panose="020F0502020204030204" pitchFamily="34" charset="0"/>
                <a:cs typeface="Calibri" panose="020F0502020204030204" pitchFamily="34" charset="0"/>
              </a:rPr>
              <a:t>Förutsättningar</a:t>
            </a:r>
          </a:p>
        </p:txBody>
      </p:sp>
      <p:sp>
        <p:nvSpPr>
          <p:cNvPr id="8" name="textruta 7">
            <a:extLst>
              <a:ext uri="{FF2B5EF4-FFF2-40B4-BE49-F238E27FC236}">
                <a16:creationId xmlns:a16="http://schemas.microsoft.com/office/drawing/2014/main" id="{FA32ED80-0E87-4757-8035-2AE047CA5FB0}"/>
              </a:ext>
            </a:extLst>
          </p:cNvPr>
          <p:cNvSpPr txBox="1"/>
          <p:nvPr/>
        </p:nvSpPr>
        <p:spPr>
          <a:xfrm>
            <a:off x="695399" y="2592108"/>
            <a:ext cx="3147849" cy="646331"/>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sv-SE" sz="3600" b="1" dirty="0">
                <a:latin typeface="Calibri" panose="020F0502020204030204" pitchFamily="34" charset="0"/>
                <a:cs typeface="Calibri" panose="020F0502020204030204" pitchFamily="34" charset="0"/>
              </a:rPr>
              <a:t>Åtgärder</a:t>
            </a:r>
          </a:p>
        </p:txBody>
      </p:sp>
      <p:sp>
        <p:nvSpPr>
          <p:cNvPr id="9" name="textruta 8">
            <a:extLst>
              <a:ext uri="{FF2B5EF4-FFF2-40B4-BE49-F238E27FC236}">
                <a16:creationId xmlns:a16="http://schemas.microsoft.com/office/drawing/2014/main" id="{16BA0C06-24FE-469B-B7B8-2814F03052D0}"/>
              </a:ext>
            </a:extLst>
          </p:cNvPr>
          <p:cNvSpPr txBox="1"/>
          <p:nvPr/>
        </p:nvSpPr>
        <p:spPr>
          <a:xfrm>
            <a:off x="704189" y="4547704"/>
            <a:ext cx="3139059" cy="646331"/>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pPr algn="ctr"/>
            <a:r>
              <a:rPr lang="sv-SE" sz="3600" b="1" dirty="0">
                <a:latin typeface="Calibri" panose="020F0502020204030204" pitchFamily="34" charset="0"/>
                <a:cs typeface="Calibri" panose="020F0502020204030204" pitchFamily="34" charset="0"/>
              </a:rPr>
              <a:t>Resurser</a:t>
            </a:r>
          </a:p>
        </p:txBody>
      </p:sp>
      <p:sp>
        <p:nvSpPr>
          <p:cNvPr id="10" name="textruta 9">
            <a:extLst>
              <a:ext uri="{FF2B5EF4-FFF2-40B4-BE49-F238E27FC236}">
                <a16:creationId xmlns:a16="http://schemas.microsoft.com/office/drawing/2014/main" id="{17A4A315-AA85-4D31-93AF-D11954D4D221}"/>
              </a:ext>
            </a:extLst>
          </p:cNvPr>
          <p:cNvSpPr txBox="1"/>
          <p:nvPr/>
        </p:nvSpPr>
        <p:spPr>
          <a:xfrm>
            <a:off x="695400" y="5522392"/>
            <a:ext cx="3147848" cy="646331"/>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sv-SE" sz="3600" b="1" dirty="0">
                <a:latin typeface="Calibri" panose="020F0502020204030204" pitchFamily="34" charset="0"/>
                <a:cs typeface="Calibri" panose="020F0502020204030204" pitchFamily="34" charset="0"/>
              </a:rPr>
              <a:t>Materiel</a:t>
            </a:r>
          </a:p>
        </p:txBody>
      </p:sp>
      <p:pic>
        <p:nvPicPr>
          <p:cNvPr id="3" name="Bildobjekt 2">
            <a:extLst>
              <a:ext uri="{FF2B5EF4-FFF2-40B4-BE49-F238E27FC236}">
                <a16:creationId xmlns:a16="http://schemas.microsoft.com/office/drawing/2014/main" id="{4A29F91C-6475-4C2E-9FB0-56C0CCD3E49F}"/>
              </a:ext>
            </a:extLst>
          </p:cNvPr>
          <p:cNvPicPr>
            <a:picLocks noChangeAspect="1"/>
          </p:cNvPicPr>
          <p:nvPr/>
        </p:nvPicPr>
        <p:blipFill rotWithShape="1">
          <a:blip r:embed="rId3"/>
          <a:srcRect r="4766"/>
          <a:stretch/>
        </p:blipFill>
        <p:spPr>
          <a:xfrm>
            <a:off x="7248129" y="3212976"/>
            <a:ext cx="4608512" cy="3429297"/>
          </a:xfrm>
          <a:prstGeom prst="rect">
            <a:avLst/>
          </a:prstGeom>
        </p:spPr>
      </p:pic>
      <p:pic>
        <p:nvPicPr>
          <p:cNvPr id="5" name="Bildobjekt 4">
            <a:extLst>
              <a:ext uri="{FF2B5EF4-FFF2-40B4-BE49-F238E27FC236}">
                <a16:creationId xmlns:a16="http://schemas.microsoft.com/office/drawing/2014/main" id="{F6499E43-7C21-4108-86E5-26508A91D3AD}"/>
              </a:ext>
            </a:extLst>
          </p:cNvPr>
          <p:cNvPicPr>
            <a:picLocks noChangeAspect="1"/>
          </p:cNvPicPr>
          <p:nvPr/>
        </p:nvPicPr>
        <p:blipFill>
          <a:blip r:embed="rId4"/>
          <a:stretch>
            <a:fillRect/>
          </a:stretch>
        </p:blipFill>
        <p:spPr>
          <a:xfrm>
            <a:off x="6165899" y="353048"/>
            <a:ext cx="3659394" cy="2664296"/>
          </a:xfrm>
          <a:prstGeom prst="rect">
            <a:avLst/>
          </a:prstGeom>
        </p:spPr>
      </p:pic>
      <p:pic>
        <p:nvPicPr>
          <p:cNvPr id="11" name="Platshållare för innehåll 6">
            <a:extLst>
              <a:ext uri="{FF2B5EF4-FFF2-40B4-BE49-F238E27FC236}">
                <a16:creationId xmlns:a16="http://schemas.microsoft.com/office/drawing/2014/main" id="{F5A66608-8717-4227-89D9-F152546141F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02"/>
          <a:stretch/>
        </p:blipFill>
        <p:spPr>
          <a:xfrm>
            <a:off x="1125316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4009541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Bildobjekt 47">
            <a:extLst>
              <a:ext uri="{FF2B5EF4-FFF2-40B4-BE49-F238E27FC236}">
                <a16:creationId xmlns:a16="http://schemas.microsoft.com/office/drawing/2014/main" id="{F9CDE3DD-7F5B-403C-A0D7-E80B3C3D111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8636571" y="6015415"/>
            <a:ext cx="495537" cy="321429"/>
          </a:xfrm>
          <a:prstGeom prst="rect">
            <a:avLst/>
          </a:prstGeom>
        </p:spPr>
      </p:pic>
      <p:sp>
        <p:nvSpPr>
          <p:cNvPr id="22" name="textruta 21"/>
          <p:cNvSpPr txBox="1"/>
          <p:nvPr/>
        </p:nvSpPr>
        <p:spPr>
          <a:xfrm>
            <a:off x="5499234" y="944191"/>
            <a:ext cx="1193532" cy="584775"/>
          </a:xfrm>
          <a:prstGeom prst="rect">
            <a:avLst/>
          </a:prstGeom>
          <a:noFill/>
        </p:spPr>
        <p:txBody>
          <a:bodyPr wrap="none" rtlCol="0">
            <a:spAutoFit/>
          </a:bodyPr>
          <a:lstStyle/>
          <a:p>
            <a:r>
              <a:rPr lang="sv-SE" sz="3200" b="1" dirty="0">
                <a:latin typeface="Calibri" panose="020F0502020204030204" pitchFamily="34" charset="0"/>
                <a:cs typeface="Calibri" panose="020F0502020204030204" pitchFamily="34" charset="0"/>
              </a:rPr>
              <a:t>Brand</a:t>
            </a:r>
          </a:p>
        </p:txBody>
      </p:sp>
      <p:sp>
        <p:nvSpPr>
          <p:cNvPr id="79" name="textruta 78"/>
          <p:cNvSpPr txBox="1"/>
          <p:nvPr/>
        </p:nvSpPr>
        <p:spPr>
          <a:xfrm>
            <a:off x="3117137" y="1987099"/>
            <a:ext cx="2743187" cy="369332"/>
          </a:xfrm>
          <a:prstGeom prst="rect">
            <a:avLst/>
          </a:prstGeom>
          <a:noFill/>
        </p:spPr>
        <p:txBody>
          <a:bodyPr wrap="none" rtlCol="0">
            <a:spAutoFit/>
          </a:bodyPr>
          <a:lstStyle/>
          <a:p>
            <a:r>
              <a:rPr lang="sv-SE" dirty="0">
                <a:latin typeface="Calibri" panose="020F0502020204030204" pitchFamily="34" charset="0"/>
                <a:cs typeface="Calibri" panose="020F0502020204030204" pitchFamily="34" charset="0"/>
              </a:rPr>
              <a:t>Frontens spridningsriktning</a:t>
            </a:r>
          </a:p>
        </p:txBody>
      </p:sp>
      <p:sp>
        <p:nvSpPr>
          <p:cNvPr id="7" name="Höger 6"/>
          <p:cNvSpPr/>
          <p:nvPr/>
        </p:nvSpPr>
        <p:spPr>
          <a:xfrm rot="16200000">
            <a:off x="3163048" y="3563178"/>
            <a:ext cx="2564187" cy="309518"/>
          </a:xfrm>
          <a:prstGeom prst="rightArrow">
            <a:avLst>
              <a:gd name="adj1" fmla="val 50000"/>
              <a:gd name="adj2" fmla="val 24114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8" name="Höger 7"/>
          <p:cNvSpPr/>
          <p:nvPr/>
        </p:nvSpPr>
        <p:spPr>
          <a:xfrm rot="18611960">
            <a:off x="4528106" y="3569357"/>
            <a:ext cx="633991" cy="238972"/>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80" name="Höger 79"/>
          <p:cNvSpPr/>
          <p:nvPr/>
        </p:nvSpPr>
        <p:spPr>
          <a:xfrm rot="18611960">
            <a:off x="4589756" y="4050727"/>
            <a:ext cx="633991" cy="238972"/>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81" name="Höger 80"/>
          <p:cNvSpPr/>
          <p:nvPr/>
        </p:nvSpPr>
        <p:spPr>
          <a:xfrm rot="13967451">
            <a:off x="3886332" y="3675222"/>
            <a:ext cx="439767" cy="94643"/>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82" name="Höger 81"/>
          <p:cNvSpPr/>
          <p:nvPr/>
        </p:nvSpPr>
        <p:spPr>
          <a:xfrm rot="13967451">
            <a:off x="3886332" y="4236514"/>
            <a:ext cx="439767" cy="94643"/>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83" name="textruta 82"/>
          <p:cNvSpPr txBox="1"/>
          <p:nvPr/>
        </p:nvSpPr>
        <p:spPr>
          <a:xfrm>
            <a:off x="5382540" y="3425549"/>
            <a:ext cx="2081611" cy="646331"/>
          </a:xfrm>
          <a:prstGeom prst="rect">
            <a:avLst/>
          </a:prstGeom>
          <a:noFill/>
        </p:spPr>
        <p:txBody>
          <a:bodyPr wrap="square" rtlCol="0">
            <a:spAutoFit/>
          </a:bodyPr>
          <a:lstStyle/>
          <a:p>
            <a:r>
              <a:rPr lang="sv-SE" dirty="0">
                <a:latin typeface="Calibri" panose="020F0502020204030204" pitchFamily="34" charset="0"/>
                <a:cs typeface="Calibri" panose="020F0502020204030204" pitchFamily="34" charset="0"/>
              </a:rPr>
              <a:t>Höger flank hög spridningshastighet</a:t>
            </a:r>
          </a:p>
        </p:txBody>
      </p:sp>
      <p:sp>
        <p:nvSpPr>
          <p:cNvPr id="84" name="textruta 83"/>
          <p:cNvSpPr txBox="1"/>
          <p:nvPr/>
        </p:nvSpPr>
        <p:spPr>
          <a:xfrm>
            <a:off x="1775520" y="3601362"/>
            <a:ext cx="2030612" cy="646331"/>
          </a:xfrm>
          <a:prstGeom prst="rect">
            <a:avLst/>
          </a:prstGeom>
          <a:noFill/>
        </p:spPr>
        <p:txBody>
          <a:bodyPr wrap="square" rtlCol="0">
            <a:spAutoFit/>
          </a:bodyPr>
          <a:lstStyle/>
          <a:p>
            <a:r>
              <a:rPr lang="sv-SE" dirty="0">
                <a:latin typeface="Calibri" panose="020F0502020204030204" pitchFamily="34" charset="0"/>
                <a:cs typeface="Calibri" panose="020F0502020204030204" pitchFamily="34" charset="0"/>
              </a:rPr>
              <a:t>Vänster flank låg spridningshastighet</a:t>
            </a:r>
          </a:p>
        </p:txBody>
      </p:sp>
      <p:sp>
        <p:nvSpPr>
          <p:cNvPr id="17" name="5-udd 16"/>
          <p:cNvSpPr/>
          <p:nvPr/>
        </p:nvSpPr>
        <p:spPr>
          <a:xfrm>
            <a:off x="4079776" y="5121352"/>
            <a:ext cx="720000" cy="72000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85" name="textruta 84"/>
          <p:cNvSpPr txBox="1"/>
          <p:nvPr/>
        </p:nvSpPr>
        <p:spPr>
          <a:xfrm>
            <a:off x="3842248" y="5838692"/>
            <a:ext cx="1195055" cy="646331"/>
          </a:xfrm>
          <a:prstGeom prst="rect">
            <a:avLst/>
          </a:prstGeom>
          <a:noFill/>
        </p:spPr>
        <p:txBody>
          <a:bodyPr wrap="square" rtlCol="0">
            <a:spAutoFit/>
          </a:bodyPr>
          <a:lstStyle/>
          <a:p>
            <a:pPr algn="ctr"/>
            <a:r>
              <a:rPr lang="sv-SE" dirty="0">
                <a:latin typeface="Calibri" panose="020F0502020204030204" pitchFamily="34" charset="0"/>
                <a:cs typeface="Calibri" panose="020F0502020204030204" pitchFamily="34" charset="0"/>
              </a:rPr>
              <a:t>Brandens startpunkt</a:t>
            </a:r>
          </a:p>
        </p:txBody>
      </p:sp>
      <p:sp>
        <p:nvSpPr>
          <p:cNvPr id="89" name="textruta 88"/>
          <p:cNvSpPr txBox="1"/>
          <p:nvPr/>
        </p:nvSpPr>
        <p:spPr>
          <a:xfrm>
            <a:off x="195535" y="1792343"/>
            <a:ext cx="2649956" cy="369332"/>
          </a:xfrm>
          <a:prstGeom prst="rect">
            <a:avLst/>
          </a:prstGeom>
          <a:noFill/>
        </p:spPr>
        <p:txBody>
          <a:bodyPr wrap="none" rtlCol="0">
            <a:spAutoFit/>
          </a:bodyPr>
          <a:lstStyle/>
          <a:p>
            <a:pPr algn="ctr"/>
            <a:r>
              <a:rPr lang="sv-SE" dirty="0">
                <a:latin typeface="Calibri" panose="020F0502020204030204" pitchFamily="34" charset="0"/>
                <a:cs typeface="Calibri" panose="020F0502020204030204" pitchFamily="34" charset="0"/>
              </a:rPr>
              <a:t>Vindriktning och hastighet</a:t>
            </a:r>
          </a:p>
        </p:txBody>
      </p:sp>
      <p:pic>
        <p:nvPicPr>
          <p:cNvPr id="29" name="Bild 56"/>
          <p:cNvPicPr/>
          <p:nvPr/>
        </p:nvPicPr>
        <p:blipFill>
          <a:blip r:embed="rId5" cstate="print"/>
          <a:srcRect l="12500"/>
          <a:stretch>
            <a:fillRect/>
          </a:stretch>
        </p:blipFill>
        <p:spPr bwMode="auto">
          <a:xfrm>
            <a:off x="328649" y="2240920"/>
            <a:ext cx="1578865" cy="830865"/>
          </a:xfrm>
          <a:prstGeom prst="rect">
            <a:avLst/>
          </a:prstGeom>
          <a:noFill/>
          <a:ln w="9525">
            <a:noFill/>
            <a:miter lim="800000"/>
            <a:headEnd/>
            <a:tailEnd/>
          </a:ln>
        </p:spPr>
      </p:pic>
      <p:sp>
        <p:nvSpPr>
          <p:cNvPr id="18" name="Rubrik 1">
            <a:extLst>
              <a:ext uri="{FF2B5EF4-FFF2-40B4-BE49-F238E27FC236}">
                <a16:creationId xmlns:a16="http://schemas.microsoft.com/office/drawing/2014/main" id="{4F2C415E-64C6-4131-9FE9-267B4F8D878F}"/>
              </a:ext>
            </a:extLst>
          </p:cNvPr>
          <p:cNvSpPr txBox="1">
            <a:spLocks/>
          </p:cNvSpPr>
          <p:nvPr/>
        </p:nvSpPr>
        <p:spPr>
          <a:xfrm>
            <a:off x="432000" y="180000"/>
            <a:ext cx="3451892" cy="743979"/>
          </a:xfrm>
          <a:prstGeom prst="rect">
            <a:avLst/>
          </a:prstGeom>
        </p:spPr>
        <p:txBody>
          <a:bodyPr/>
          <a:lstStyle>
            <a:lvl1pPr eaLnBrk="1" hangingPunct="1">
              <a:defRPr sz="4400" b="1">
                <a:solidFill>
                  <a:srgbClr val="D76600"/>
                </a:solidFill>
                <a:effectLst>
                  <a:outerShdw blurRad="38100" dist="38100" dir="2700000" algn="tl">
                    <a:srgbClr val="000000">
                      <a:alpha val="43137"/>
                    </a:srgbClr>
                  </a:outerShdw>
                </a:effectLst>
                <a:latin typeface="+mj-lt"/>
                <a:ea typeface="+mj-ea"/>
                <a:cs typeface="+mj-cs"/>
              </a:defRPr>
            </a:lvl1pPr>
            <a:lvl2pPr algn="ctr" eaLnBrk="1" hangingPunct="1">
              <a:defRPr sz="4400">
                <a:solidFill>
                  <a:schemeClr val="tx2"/>
                </a:solidFill>
              </a:defRPr>
            </a:lvl2pPr>
            <a:lvl3pPr algn="ctr" eaLnBrk="1" hangingPunct="1">
              <a:defRPr sz="4400">
                <a:solidFill>
                  <a:schemeClr val="tx2"/>
                </a:solidFill>
              </a:defRPr>
            </a:lvl3pPr>
            <a:lvl4pPr algn="ctr" eaLnBrk="1" hangingPunct="1">
              <a:defRPr sz="4400">
                <a:solidFill>
                  <a:schemeClr val="tx2"/>
                </a:solidFill>
              </a:defRPr>
            </a:lvl4pPr>
            <a:lvl5pPr algn="ctr" eaLnBrk="1" hangingPunct="1">
              <a:defRPr sz="4400">
                <a:solidFill>
                  <a:schemeClr val="tx2"/>
                </a:solidFill>
              </a:defRPr>
            </a:lvl5pPr>
            <a:lvl6pPr marL="457200" algn="ctr" fontAlgn="base">
              <a:spcBef>
                <a:spcPct val="0"/>
              </a:spcBef>
              <a:spcAft>
                <a:spcPct val="0"/>
              </a:spcAft>
              <a:defRPr sz="4400">
                <a:solidFill>
                  <a:schemeClr val="tx2"/>
                </a:solidFill>
              </a:defRPr>
            </a:lvl6pPr>
            <a:lvl7pPr marL="914400" algn="ctr" fontAlgn="base">
              <a:spcBef>
                <a:spcPct val="0"/>
              </a:spcBef>
              <a:spcAft>
                <a:spcPct val="0"/>
              </a:spcAft>
              <a:defRPr sz="4400">
                <a:solidFill>
                  <a:schemeClr val="tx2"/>
                </a:solidFill>
              </a:defRPr>
            </a:lvl7pPr>
            <a:lvl8pPr marL="1371600" algn="ctr" fontAlgn="base">
              <a:spcBef>
                <a:spcPct val="0"/>
              </a:spcBef>
              <a:spcAft>
                <a:spcPct val="0"/>
              </a:spcAft>
              <a:defRPr sz="4400">
                <a:solidFill>
                  <a:schemeClr val="tx2"/>
                </a:solidFill>
              </a:defRPr>
            </a:lvl8pPr>
            <a:lvl9pPr marL="1828800" algn="ctr" fontAlgn="base">
              <a:spcBef>
                <a:spcPct val="0"/>
              </a:spcBef>
              <a:spcAft>
                <a:spcPct val="0"/>
              </a:spcAft>
              <a:defRPr sz="4400">
                <a:solidFill>
                  <a:schemeClr val="tx2"/>
                </a:solidFill>
              </a:defRPr>
            </a:lvl9pPr>
          </a:lstStyle>
          <a:p>
            <a:r>
              <a:rPr lang="sv-SE" dirty="0" err="1"/>
              <a:t>SiTaC</a:t>
            </a:r>
            <a:r>
              <a:rPr lang="sv-SE" dirty="0"/>
              <a:t> +</a:t>
            </a:r>
          </a:p>
        </p:txBody>
      </p:sp>
      <p:pic>
        <p:nvPicPr>
          <p:cNvPr id="19" name="Bildobjekt 18">
            <a:extLst>
              <a:ext uri="{FF2B5EF4-FFF2-40B4-BE49-F238E27FC236}">
                <a16:creationId xmlns:a16="http://schemas.microsoft.com/office/drawing/2014/main" id="{63AFCDFB-BF73-4759-B1C9-B1A30955AA6A}"/>
              </a:ext>
            </a:extLst>
          </p:cNvPr>
          <p:cNvPicPr>
            <a:picLocks noChangeAspect="1"/>
          </p:cNvPicPr>
          <p:nvPr/>
        </p:nvPicPr>
        <p:blipFill>
          <a:blip r:embed="rId6"/>
          <a:stretch>
            <a:fillRect/>
          </a:stretch>
        </p:blipFill>
        <p:spPr>
          <a:xfrm>
            <a:off x="8289600" y="3172617"/>
            <a:ext cx="497143" cy="321429"/>
          </a:xfrm>
          <a:prstGeom prst="rect">
            <a:avLst/>
          </a:prstGeom>
        </p:spPr>
      </p:pic>
      <p:pic>
        <p:nvPicPr>
          <p:cNvPr id="20" name="Bildobjekt 19">
            <a:extLst>
              <a:ext uri="{FF2B5EF4-FFF2-40B4-BE49-F238E27FC236}">
                <a16:creationId xmlns:a16="http://schemas.microsoft.com/office/drawing/2014/main" id="{D2ECB5FC-D2EE-4F55-AB47-95A0CFAFEE51}"/>
              </a:ext>
            </a:extLst>
          </p:cNvPr>
          <p:cNvPicPr>
            <a:picLocks noChangeAspect="1"/>
          </p:cNvPicPr>
          <p:nvPr/>
        </p:nvPicPr>
        <p:blipFill>
          <a:blip r:embed="rId7"/>
          <a:stretch>
            <a:fillRect/>
          </a:stretch>
        </p:blipFill>
        <p:spPr>
          <a:xfrm>
            <a:off x="8300314" y="2688485"/>
            <a:ext cx="475714" cy="308571"/>
          </a:xfrm>
          <a:prstGeom prst="rect">
            <a:avLst/>
          </a:prstGeom>
        </p:spPr>
      </p:pic>
      <p:sp>
        <p:nvSpPr>
          <p:cNvPr id="2" name="Stjärna: 5 punkter 1">
            <a:extLst>
              <a:ext uri="{FF2B5EF4-FFF2-40B4-BE49-F238E27FC236}">
                <a16:creationId xmlns:a16="http://schemas.microsoft.com/office/drawing/2014/main" id="{07BF4230-5405-4C27-BCF2-A283EFDABD96}"/>
              </a:ext>
            </a:extLst>
          </p:cNvPr>
          <p:cNvSpPr/>
          <p:nvPr/>
        </p:nvSpPr>
        <p:spPr>
          <a:xfrm>
            <a:off x="8430159" y="1802477"/>
            <a:ext cx="216024" cy="216024"/>
          </a:xfrm>
          <a:prstGeom prst="star5">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25" name="Stjärna: 5 punkter 24">
            <a:extLst>
              <a:ext uri="{FF2B5EF4-FFF2-40B4-BE49-F238E27FC236}">
                <a16:creationId xmlns:a16="http://schemas.microsoft.com/office/drawing/2014/main" id="{C557D2C5-9F78-4133-B752-F6E18E444F17}"/>
              </a:ext>
            </a:extLst>
          </p:cNvPr>
          <p:cNvSpPr/>
          <p:nvPr/>
        </p:nvSpPr>
        <p:spPr>
          <a:xfrm>
            <a:off x="8430159" y="1250613"/>
            <a:ext cx="216024" cy="216024"/>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3" name="Frihandsfigur: Form 2">
            <a:extLst>
              <a:ext uri="{FF2B5EF4-FFF2-40B4-BE49-F238E27FC236}">
                <a16:creationId xmlns:a16="http://schemas.microsoft.com/office/drawing/2014/main" id="{EA9D208A-57C5-4DCC-B564-260B4AF51633}"/>
              </a:ext>
            </a:extLst>
          </p:cNvPr>
          <p:cNvSpPr/>
          <p:nvPr/>
        </p:nvSpPr>
        <p:spPr>
          <a:xfrm>
            <a:off x="8237154" y="2194060"/>
            <a:ext cx="602035" cy="318866"/>
          </a:xfrm>
          <a:custGeom>
            <a:avLst/>
            <a:gdLst>
              <a:gd name="connsiteX0" fmla="*/ 171450 w 695325"/>
              <a:gd name="connsiteY0" fmla="*/ 457200 h 457200"/>
              <a:gd name="connsiteX1" fmla="*/ 0 w 695325"/>
              <a:gd name="connsiteY1" fmla="*/ 285750 h 457200"/>
              <a:gd name="connsiteX2" fmla="*/ 161925 w 695325"/>
              <a:gd name="connsiteY2" fmla="*/ 9525 h 457200"/>
              <a:gd name="connsiteX3" fmla="*/ 428625 w 695325"/>
              <a:gd name="connsiteY3" fmla="*/ 0 h 457200"/>
              <a:gd name="connsiteX4" fmla="*/ 695325 w 695325"/>
              <a:gd name="connsiteY4" fmla="*/ 171450 h 457200"/>
              <a:gd name="connsiteX5" fmla="*/ 552450 w 695325"/>
              <a:gd name="connsiteY5" fmla="*/ 419100 h 457200"/>
              <a:gd name="connsiteX6" fmla="*/ 171450 w 695325"/>
              <a:gd name="connsiteY6"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 h="457200">
                <a:moveTo>
                  <a:pt x="171450" y="457200"/>
                </a:moveTo>
                <a:lnTo>
                  <a:pt x="0" y="285750"/>
                </a:lnTo>
                <a:lnTo>
                  <a:pt x="161925" y="9525"/>
                </a:lnTo>
                <a:lnTo>
                  <a:pt x="428625" y="0"/>
                </a:lnTo>
                <a:lnTo>
                  <a:pt x="695325" y="171450"/>
                </a:lnTo>
                <a:lnTo>
                  <a:pt x="552450" y="419100"/>
                </a:lnTo>
                <a:lnTo>
                  <a:pt x="171450" y="457200"/>
                </a:lnTo>
                <a:close/>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30" name="textruta 29">
            <a:extLst>
              <a:ext uri="{FF2B5EF4-FFF2-40B4-BE49-F238E27FC236}">
                <a16:creationId xmlns:a16="http://schemas.microsoft.com/office/drawing/2014/main" id="{82EB2B25-FD3B-454C-8996-9AEF2723D26F}"/>
              </a:ext>
            </a:extLst>
          </p:cNvPr>
          <p:cNvSpPr txBox="1"/>
          <p:nvPr/>
        </p:nvSpPr>
        <p:spPr>
          <a:xfrm>
            <a:off x="9094315" y="2646380"/>
            <a:ext cx="2142714" cy="369332"/>
          </a:xfrm>
          <a:prstGeom prst="rect">
            <a:avLst/>
          </a:prstGeom>
          <a:noFill/>
        </p:spPr>
        <p:txBody>
          <a:bodyPr wrap="square">
            <a:spAutoFit/>
          </a:bodyPr>
          <a:lstStyle/>
          <a:p>
            <a:r>
              <a:rPr lang="sv-SE" sz="1800" b="0" i="0" u="none" strike="noStrike" dirty="0">
                <a:solidFill>
                  <a:srgbClr val="000000"/>
                </a:solidFill>
                <a:effectLst/>
                <a:latin typeface="Calibri" panose="020F0502020204030204" pitchFamily="34" charset="0"/>
                <a:cs typeface="Calibri" panose="020F0502020204030204" pitchFamily="34" charset="0"/>
              </a:rPr>
              <a:t>Avbränt område</a:t>
            </a:r>
            <a:r>
              <a:rPr lang="sv-SE" dirty="0">
                <a:latin typeface="Calibri" panose="020F0502020204030204" pitchFamily="34" charset="0"/>
                <a:cs typeface="Calibri" panose="020F0502020204030204" pitchFamily="34" charset="0"/>
              </a:rPr>
              <a:t> </a:t>
            </a:r>
          </a:p>
        </p:txBody>
      </p:sp>
      <p:sp>
        <p:nvSpPr>
          <p:cNvPr id="31" name="textruta 30">
            <a:extLst>
              <a:ext uri="{FF2B5EF4-FFF2-40B4-BE49-F238E27FC236}">
                <a16:creationId xmlns:a16="http://schemas.microsoft.com/office/drawing/2014/main" id="{149C0A41-2D75-43F2-A302-B2910B332454}"/>
              </a:ext>
            </a:extLst>
          </p:cNvPr>
          <p:cNvSpPr txBox="1"/>
          <p:nvPr/>
        </p:nvSpPr>
        <p:spPr>
          <a:xfrm>
            <a:off x="9094315" y="3148665"/>
            <a:ext cx="1739870" cy="369332"/>
          </a:xfrm>
          <a:prstGeom prst="rect">
            <a:avLst/>
          </a:prstGeom>
          <a:noFill/>
        </p:spPr>
        <p:txBody>
          <a:bodyPr wrap="square">
            <a:spAutoFit/>
          </a:bodyPr>
          <a:lstStyle/>
          <a:p>
            <a:r>
              <a:rPr lang="sv-SE" sz="1800" b="0" i="0" u="none" strike="noStrike" dirty="0">
                <a:solidFill>
                  <a:srgbClr val="000000"/>
                </a:solidFill>
                <a:effectLst/>
                <a:latin typeface="Calibri" panose="020F0502020204030204" pitchFamily="34" charset="0"/>
                <a:cs typeface="Calibri" panose="020F0502020204030204" pitchFamily="34" charset="0"/>
              </a:rPr>
              <a:t>Aktiv brand</a:t>
            </a:r>
            <a:r>
              <a:rPr lang="sv-SE" dirty="0">
                <a:latin typeface="Calibri" panose="020F0502020204030204" pitchFamily="34" charset="0"/>
                <a:cs typeface="Calibri" panose="020F0502020204030204" pitchFamily="34" charset="0"/>
              </a:rPr>
              <a:t> </a:t>
            </a:r>
          </a:p>
        </p:txBody>
      </p:sp>
      <p:sp>
        <p:nvSpPr>
          <p:cNvPr id="32" name="textruta 31">
            <a:extLst>
              <a:ext uri="{FF2B5EF4-FFF2-40B4-BE49-F238E27FC236}">
                <a16:creationId xmlns:a16="http://schemas.microsoft.com/office/drawing/2014/main" id="{55851681-85F2-4078-9D66-CB7647E04AF5}"/>
              </a:ext>
            </a:extLst>
          </p:cNvPr>
          <p:cNvSpPr txBox="1"/>
          <p:nvPr/>
        </p:nvSpPr>
        <p:spPr>
          <a:xfrm>
            <a:off x="9094315" y="1742453"/>
            <a:ext cx="1662682" cy="369332"/>
          </a:xfrm>
          <a:prstGeom prst="rect">
            <a:avLst/>
          </a:prstGeom>
          <a:noFill/>
        </p:spPr>
        <p:txBody>
          <a:bodyPr wrap="square">
            <a:spAutoFit/>
          </a:bodyPr>
          <a:lstStyle/>
          <a:p>
            <a:r>
              <a:rPr lang="sv-SE" sz="1800" b="0" i="0" u="none" strike="noStrike" dirty="0">
                <a:solidFill>
                  <a:srgbClr val="000000"/>
                </a:solidFill>
                <a:effectLst/>
                <a:latin typeface="Calibri" panose="020F0502020204030204" pitchFamily="34" charset="0"/>
                <a:cs typeface="Calibri" panose="020F0502020204030204" pitchFamily="34" charset="0"/>
              </a:rPr>
              <a:t>Glödhärd</a:t>
            </a:r>
            <a:r>
              <a:rPr lang="sv-SE" dirty="0">
                <a:latin typeface="Calibri" panose="020F0502020204030204" pitchFamily="34" charset="0"/>
                <a:cs typeface="Calibri" panose="020F0502020204030204" pitchFamily="34" charset="0"/>
              </a:rPr>
              <a:t> </a:t>
            </a:r>
          </a:p>
        </p:txBody>
      </p:sp>
      <p:sp>
        <p:nvSpPr>
          <p:cNvPr id="34" name="textruta 33">
            <a:extLst>
              <a:ext uri="{FF2B5EF4-FFF2-40B4-BE49-F238E27FC236}">
                <a16:creationId xmlns:a16="http://schemas.microsoft.com/office/drawing/2014/main" id="{052C6018-9E69-44E5-AB54-D49919651A5A}"/>
              </a:ext>
            </a:extLst>
          </p:cNvPr>
          <p:cNvSpPr txBox="1"/>
          <p:nvPr/>
        </p:nvSpPr>
        <p:spPr>
          <a:xfrm>
            <a:off x="9091109" y="1034589"/>
            <a:ext cx="2435646" cy="646331"/>
          </a:xfrm>
          <a:prstGeom prst="rect">
            <a:avLst/>
          </a:prstGeom>
          <a:noFill/>
        </p:spPr>
        <p:txBody>
          <a:bodyPr wrap="square">
            <a:spAutoFit/>
          </a:bodyPr>
          <a:lstStyle/>
          <a:p>
            <a:r>
              <a:rPr lang="sv-SE" sz="1800" b="0" i="0" u="none" strike="noStrike" dirty="0">
                <a:solidFill>
                  <a:srgbClr val="000000"/>
                </a:solidFill>
                <a:effectLst/>
                <a:latin typeface="Calibri" panose="020F0502020204030204" pitchFamily="34" charset="0"/>
                <a:cs typeface="Calibri" panose="020F0502020204030204" pitchFamily="34" charset="0"/>
              </a:rPr>
              <a:t>Flygbrand, hopp - spridningspunkt</a:t>
            </a:r>
            <a:r>
              <a:rPr lang="sv-SE" dirty="0">
                <a:latin typeface="Calibri" panose="020F0502020204030204" pitchFamily="34" charset="0"/>
                <a:cs typeface="Calibri" panose="020F0502020204030204" pitchFamily="34" charset="0"/>
              </a:rPr>
              <a:t> </a:t>
            </a:r>
          </a:p>
        </p:txBody>
      </p:sp>
      <p:sp>
        <p:nvSpPr>
          <p:cNvPr id="36" name="textruta 35">
            <a:extLst>
              <a:ext uri="{FF2B5EF4-FFF2-40B4-BE49-F238E27FC236}">
                <a16:creationId xmlns:a16="http://schemas.microsoft.com/office/drawing/2014/main" id="{2C97B8F3-7D61-4A0D-9D38-1C914E1DA240}"/>
              </a:ext>
            </a:extLst>
          </p:cNvPr>
          <p:cNvSpPr txBox="1"/>
          <p:nvPr/>
        </p:nvSpPr>
        <p:spPr>
          <a:xfrm>
            <a:off x="9094315" y="2142324"/>
            <a:ext cx="2435646" cy="369332"/>
          </a:xfrm>
          <a:prstGeom prst="rect">
            <a:avLst/>
          </a:prstGeom>
          <a:noFill/>
        </p:spPr>
        <p:txBody>
          <a:bodyPr wrap="square">
            <a:spAutoFit/>
          </a:bodyPr>
          <a:lstStyle/>
          <a:p>
            <a:r>
              <a:rPr lang="sv-SE" sz="1800" b="0" i="0" u="none" strike="noStrike" dirty="0">
                <a:solidFill>
                  <a:srgbClr val="000000"/>
                </a:solidFill>
                <a:effectLst/>
                <a:latin typeface="Calibri" panose="020F0502020204030204" pitchFamily="34" charset="0"/>
                <a:cs typeface="Calibri" panose="020F0502020204030204" pitchFamily="34" charset="0"/>
              </a:rPr>
              <a:t>Brandutbredning</a:t>
            </a:r>
            <a:r>
              <a:rPr lang="sv-SE" dirty="0">
                <a:latin typeface="Calibri" panose="020F0502020204030204" pitchFamily="34" charset="0"/>
                <a:cs typeface="Calibri" panose="020F0502020204030204" pitchFamily="34" charset="0"/>
              </a:rPr>
              <a:t> </a:t>
            </a:r>
          </a:p>
        </p:txBody>
      </p:sp>
      <p:pic>
        <p:nvPicPr>
          <p:cNvPr id="39" name="Bildobjekt 38">
            <a:extLst>
              <a:ext uri="{FF2B5EF4-FFF2-40B4-BE49-F238E27FC236}">
                <a16:creationId xmlns:a16="http://schemas.microsoft.com/office/drawing/2014/main" id="{0C5230E5-EE4F-402F-8525-E03E5F7B1462}"/>
              </a:ext>
            </a:extLst>
          </p:cNvPr>
          <p:cNvPicPr>
            <a:picLocks noChangeAspect="1"/>
          </p:cNvPicPr>
          <p:nvPr/>
        </p:nvPicPr>
        <p:blipFill>
          <a:blip r:embed="rId8"/>
          <a:stretch>
            <a:fillRect/>
          </a:stretch>
        </p:blipFill>
        <p:spPr>
          <a:xfrm>
            <a:off x="9632209" y="5416792"/>
            <a:ext cx="497143" cy="321429"/>
          </a:xfrm>
          <a:prstGeom prst="rect">
            <a:avLst/>
          </a:prstGeom>
        </p:spPr>
      </p:pic>
      <p:pic>
        <p:nvPicPr>
          <p:cNvPr id="40" name="Bildobjekt 39">
            <a:extLst>
              <a:ext uri="{FF2B5EF4-FFF2-40B4-BE49-F238E27FC236}">
                <a16:creationId xmlns:a16="http://schemas.microsoft.com/office/drawing/2014/main" id="{40F4BF5A-F722-4BDB-A072-54AD2884F03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8445013" y="5556671"/>
            <a:ext cx="495537" cy="321429"/>
          </a:xfrm>
          <a:prstGeom prst="rect">
            <a:avLst/>
          </a:prstGeom>
        </p:spPr>
      </p:pic>
      <p:sp>
        <p:nvSpPr>
          <p:cNvPr id="41" name="Stjärna: 5 punkter 40">
            <a:extLst>
              <a:ext uri="{FF2B5EF4-FFF2-40B4-BE49-F238E27FC236}">
                <a16:creationId xmlns:a16="http://schemas.microsoft.com/office/drawing/2014/main" id="{2BD866AC-7214-4327-A60C-07B9363A0428}"/>
              </a:ext>
            </a:extLst>
          </p:cNvPr>
          <p:cNvSpPr/>
          <p:nvPr/>
        </p:nvSpPr>
        <p:spPr>
          <a:xfrm>
            <a:off x="8942619" y="5544102"/>
            <a:ext cx="216024" cy="216024"/>
          </a:xfrm>
          <a:prstGeom prst="star5">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42" name="Stjärna: 5 punkter 41">
            <a:extLst>
              <a:ext uri="{FF2B5EF4-FFF2-40B4-BE49-F238E27FC236}">
                <a16:creationId xmlns:a16="http://schemas.microsoft.com/office/drawing/2014/main" id="{768D7D44-35F4-454F-8172-F884EAA68F8A}"/>
              </a:ext>
            </a:extLst>
          </p:cNvPr>
          <p:cNvSpPr/>
          <p:nvPr/>
        </p:nvSpPr>
        <p:spPr>
          <a:xfrm>
            <a:off x="8916084" y="5982873"/>
            <a:ext cx="216024" cy="216024"/>
          </a:xfrm>
          <a:prstGeom prst="star5">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43" name="Stjärna: 5 punkter 42">
            <a:extLst>
              <a:ext uri="{FF2B5EF4-FFF2-40B4-BE49-F238E27FC236}">
                <a16:creationId xmlns:a16="http://schemas.microsoft.com/office/drawing/2014/main" id="{2D4469E3-6824-47F8-80A6-1CD35EF2C32A}"/>
              </a:ext>
            </a:extLst>
          </p:cNvPr>
          <p:cNvSpPr/>
          <p:nvPr/>
        </p:nvSpPr>
        <p:spPr>
          <a:xfrm>
            <a:off x="7902932" y="5748217"/>
            <a:ext cx="432000" cy="43200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44" name="textruta 43">
            <a:extLst>
              <a:ext uri="{FF2B5EF4-FFF2-40B4-BE49-F238E27FC236}">
                <a16:creationId xmlns:a16="http://schemas.microsoft.com/office/drawing/2014/main" id="{8342ECA7-4DB5-414C-BEA7-270989493083}"/>
              </a:ext>
            </a:extLst>
          </p:cNvPr>
          <p:cNvSpPr txBox="1"/>
          <p:nvPr/>
        </p:nvSpPr>
        <p:spPr>
          <a:xfrm>
            <a:off x="8296015" y="4564595"/>
            <a:ext cx="2343214" cy="369332"/>
          </a:xfrm>
          <a:prstGeom prst="rect">
            <a:avLst/>
          </a:prstGeom>
          <a:noFill/>
        </p:spPr>
        <p:txBody>
          <a:bodyPr wrap="square">
            <a:spAutoFit/>
          </a:bodyPr>
          <a:lstStyle/>
          <a:p>
            <a:r>
              <a:rPr lang="sv-SE" u="sng" dirty="0">
                <a:solidFill>
                  <a:srgbClr val="000000"/>
                </a:solidFill>
                <a:latin typeface="Calibri" panose="020F0502020204030204" pitchFamily="34" charset="0"/>
                <a:cs typeface="Calibri" panose="020F0502020204030204" pitchFamily="34" charset="0"/>
              </a:rPr>
              <a:t>Teoretiskt exempel</a:t>
            </a:r>
            <a:endParaRPr lang="sv-SE" u="sng" dirty="0">
              <a:latin typeface="Calibri" panose="020F0502020204030204" pitchFamily="34" charset="0"/>
              <a:cs typeface="Calibri" panose="020F0502020204030204" pitchFamily="34" charset="0"/>
            </a:endParaRPr>
          </a:p>
        </p:txBody>
      </p:sp>
      <p:pic>
        <p:nvPicPr>
          <p:cNvPr id="38" name="Platshållare för innehåll 6">
            <a:extLst>
              <a:ext uri="{FF2B5EF4-FFF2-40B4-BE49-F238E27FC236}">
                <a16:creationId xmlns:a16="http://schemas.microsoft.com/office/drawing/2014/main" id="{BFEB980D-390A-40AA-9D38-561EB93B907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02"/>
          <a:stretch/>
        </p:blipFill>
        <p:spPr>
          <a:xfrm>
            <a:off x="1125316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5" name="Bildobjekt 4">
            <a:extLst>
              <a:ext uri="{FF2B5EF4-FFF2-40B4-BE49-F238E27FC236}">
                <a16:creationId xmlns:a16="http://schemas.microsoft.com/office/drawing/2014/main" id="{E4A1F36F-C24C-4399-AE50-4AB751EBF6F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46664" y="3709251"/>
            <a:ext cx="684000" cy="42751"/>
          </a:xfrm>
          <a:prstGeom prst="rect">
            <a:avLst/>
          </a:prstGeom>
        </p:spPr>
      </p:pic>
      <p:sp>
        <p:nvSpPr>
          <p:cNvPr id="45" name="textruta 44">
            <a:extLst>
              <a:ext uri="{FF2B5EF4-FFF2-40B4-BE49-F238E27FC236}">
                <a16:creationId xmlns:a16="http://schemas.microsoft.com/office/drawing/2014/main" id="{465CBCB6-74E9-48FA-B88F-E9CDD120FC08}"/>
              </a:ext>
            </a:extLst>
          </p:cNvPr>
          <p:cNvSpPr txBox="1"/>
          <p:nvPr/>
        </p:nvSpPr>
        <p:spPr>
          <a:xfrm>
            <a:off x="9091109" y="3545960"/>
            <a:ext cx="2142714" cy="369332"/>
          </a:xfrm>
          <a:prstGeom prst="rect">
            <a:avLst/>
          </a:prstGeom>
          <a:noFill/>
        </p:spPr>
        <p:txBody>
          <a:bodyPr wrap="square">
            <a:spAutoFit/>
          </a:bodyPr>
          <a:lstStyle/>
          <a:p>
            <a:r>
              <a:rPr lang="sv-SE" sz="1800" b="0" i="0" u="none" strike="noStrike" dirty="0">
                <a:solidFill>
                  <a:srgbClr val="000000"/>
                </a:solidFill>
                <a:effectLst/>
                <a:latin typeface="Calibri" panose="020F0502020204030204" pitchFamily="34" charset="0"/>
                <a:cs typeface="Calibri" panose="020F0502020204030204" pitchFamily="34" charset="0"/>
              </a:rPr>
              <a:t>Beräknad brandfront</a:t>
            </a:r>
            <a:endParaRPr lang="sv-SE" dirty="0">
              <a:latin typeface="Calibri" panose="020F0502020204030204" pitchFamily="34" charset="0"/>
              <a:cs typeface="Calibri" panose="020F0502020204030204" pitchFamily="34" charset="0"/>
            </a:endParaRPr>
          </a:p>
        </p:txBody>
      </p:sp>
      <p:sp>
        <p:nvSpPr>
          <p:cNvPr id="46" name="Stjärna: 5 punkter 45">
            <a:extLst>
              <a:ext uri="{FF2B5EF4-FFF2-40B4-BE49-F238E27FC236}">
                <a16:creationId xmlns:a16="http://schemas.microsoft.com/office/drawing/2014/main" id="{D954AE10-FC32-4F3A-AFC7-B14AEC58A695}"/>
              </a:ext>
            </a:extLst>
          </p:cNvPr>
          <p:cNvSpPr/>
          <p:nvPr/>
        </p:nvSpPr>
        <p:spPr>
          <a:xfrm>
            <a:off x="11480768" y="5301208"/>
            <a:ext cx="216024" cy="216024"/>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4" name="Frihandsfigur: Form 3">
            <a:extLst>
              <a:ext uri="{FF2B5EF4-FFF2-40B4-BE49-F238E27FC236}">
                <a16:creationId xmlns:a16="http://schemas.microsoft.com/office/drawing/2014/main" id="{5891993B-6683-441F-9B0E-F81B612EBE3E}"/>
              </a:ext>
            </a:extLst>
          </p:cNvPr>
          <p:cNvSpPr/>
          <p:nvPr/>
        </p:nvSpPr>
        <p:spPr>
          <a:xfrm>
            <a:off x="7881405" y="5246884"/>
            <a:ext cx="2570726" cy="1227908"/>
          </a:xfrm>
          <a:custGeom>
            <a:avLst/>
            <a:gdLst>
              <a:gd name="connsiteX0" fmla="*/ 1697 w 2570726"/>
              <a:gd name="connsiteY0" fmla="*/ 879566 h 1227908"/>
              <a:gd name="connsiteX1" fmla="*/ 27823 w 2570726"/>
              <a:gd name="connsiteY1" fmla="*/ 583474 h 1227908"/>
              <a:gd name="connsiteX2" fmla="*/ 45240 w 2570726"/>
              <a:gd name="connsiteY2" fmla="*/ 557348 h 1227908"/>
              <a:gd name="connsiteX3" fmla="*/ 97492 w 2570726"/>
              <a:gd name="connsiteY3" fmla="*/ 496388 h 1227908"/>
              <a:gd name="connsiteX4" fmla="*/ 123617 w 2570726"/>
              <a:gd name="connsiteY4" fmla="*/ 452846 h 1227908"/>
              <a:gd name="connsiteX5" fmla="*/ 149743 w 2570726"/>
              <a:gd name="connsiteY5" fmla="*/ 435428 h 1227908"/>
              <a:gd name="connsiteX6" fmla="*/ 201994 w 2570726"/>
              <a:gd name="connsiteY6" fmla="*/ 409303 h 1227908"/>
              <a:gd name="connsiteX7" fmla="*/ 228120 w 2570726"/>
              <a:gd name="connsiteY7" fmla="*/ 400594 h 1227908"/>
              <a:gd name="connsiteX8" fmla="*/ 289080 w 2570726"/>
              <a:gd name="connsiteY8" fmla="*/ 374468 h 1227908"/>
              <a:gd name="connsiteX9" fmla="*/ 315206 w 2570726"/>
              <a:gd name="connsiteY9" fmla="*/ 365760 h 1227908"/>
              <a:gd name="connsiteX10" fmla="*/ 384874 w 2570726"/>
              <a:gd name="connsiteY10" fmla="*/ 348343 h 1227908"/>
              <a:gd name="connsiteX11" fmla="*/ 437126 w 2570726"/>
              <a:gd name="connsiteY11" fmla="*/ 322217 h 1227908"/>
              <a:gd name="connsiteX12" fmla="*/ 471960 w 2570726"/>
              <a:gd name="connsiteY12" fmla="*/ 304800 h 1227908"/>
              <a:gd name="connsiteX13" fmla="*/ 498086 w 2570726"/>
              <a:gd name="connsiteY13" fmla="*/ 296091 h 1227908"/>
              <a:gd name="connsiteX14" fmla="*/ 524212 w 2570726"/>
              <a:gd name="connsiteY14" fmla="*/ 278674 h 1227908"/>
              <a:gd name="connsiteX15" fmla="*/ 611297 w 2570726"/>
              <a:gd name="connsiteY15" fmla="*/ 235131 h 1227908"/>
              <a:gd name="connsiteX16" fmla="*/ 637423 w 2570726"/>
              <a:gd name="connsiteY16" fmla="*/ 217714 h 1227908"/>
              <a:gd name="connsiteX17" fmla="*/ 680966 w 2570726"/>
              <a:gd name="connsiteY17" fmla="*/ 209006 h 1227908"/>
              <a:gd name="connsiteX18" fmla="*/ 707092 w 2570726"/>
              <a:gd name="connsiteY18" fmla="*/ 200297 h 1227908"/>
              <a:gd name="connsiteX19" fmla="*/ 741926 w 2570726"/>
              <a:gd name="connsiteY19" fmla="*/ 191588 h 1227908"/>
              <a:gd name="connsiteX20" fmla="*/ 768052 w 2570726"/>
              <a:gd name="connsiteY20" fmla="*/ 182880 h 1227908"/>
              <a:gd name="connsiteX21" fmla="*/ 863846 w 2570726"/>
              <a:gd name="connsiteY21" fmla="*/ 156754 h 1227908"/>
              <a:gd name="connsiteX22" fmla="*/ 985766 w 2570726"/>
              <a:gd name="connsiteY22" fmla="*/ 130628 h 1227908"/>
              <a:gd name="connsiteX23" fmla="*/ 1038017 w 2570726"/>
              <a:gd name="connsiteY23" fmla="*/ 113211 h 1227908"/>
              <a:gd name="connsiteX24" fmla="*/ 1098977 w 2570726"/>
              <a:gd name="connsiteY24" fmla="*/ 95794 h 1227908"/>
              <a:gd name="connsiteX25" fmla="*/ 1133812 w 2570726"/>
              <a:gd name="connsiteY25" fmla="*/ 78377 h 1227908"/>
              <a:gd name="connsiteX26" fmla="*/ 1186063 w 2570726"/>
              <a:gd name="connsiteY26" fmla="*/ 69668 h 1227908"/>
              <a:gd name="connsiteX27" fmla="*/ 1229606 w 2570726"/>
              <a:gd name="connsiteY27" fmla="*/ 60960 h 1227908"/>
              <a:gd name="connsiteX28" fmla="*/ 1264440 w 2570726"/>
              <a:gd name="connsiteY28" fmla="*/ 52251 h 1227908"/>
              <a:gd name="connsiteX29" fmla="*/ 1325400 w 2570726"/>
              <a:gd name="connsiteY29" fmla="*/ 43543 h 1227908"/>
              <a:gd name="connsiteX30" fmla="*/ 1429903 w 2570726"/>
              <a:gd name="connsiteY30" fmla="*/ 17417 h 1227908"/>
              <a:gd name="connsiteX31" fmla="*/ 1499572 w 2570726"/>
              <a:gd name="connsiteY31" fmla="*/ 0 h 1227908"/>
              <a:gd name="connsiteX32" fmla="*/ 1891457 w 2570726"/>
              <a:gd name="connsiteY32" fmla="*/ 8708 h 1227908"/>
              <a:gd name="connsiteX33" fmla="*/ 1917583 w 2570726"/>
              <a:gd name="connsiteY33" fmla="*/ 17417 h 1227908"/>
              <a:gd name="connsiteX34" fmla="*/ 1961126 w 2570726"/>
              <a:gd name="connsiteY34" fmla="*/ 26126 h 1227908"/>
              <a:gd name="connsiteX35" fmla="*/ 2030794 w 2570726"/>
              <a:gd name="connsiteY35" fmla="*/ 52251 h 1227908"/>
              <a:gd name="connsiteX36" fmla="*/ 2065629 w 2570726"/>
              <a:gd name="connsiteY36" fmla="*/ 69668 h 1227908"/>
              <a:gd name="connsiteX37" fmla="*/ 2091754 w 2570726"/>
              <a:gd name="connsiteY37" fmla="*/ 78377 h 1227908"/>
              <a:gd name="connsiteX38" fmla="*/ 2152714 w 2570726"/>
              <a:gd name="connsiteY38" fmla="*/ 113211 h 1227908"/>
              <a:gd name="connsiteX39" fmla="*/ 2187549 w 2570726"/>
              <a:gd name="connsiteY39" fmla="*/ 121920 h 1227908"/>
              <a:gd name="connsiteX40" fmla="*/ 2248509 w 2570726"/>
              <a:gd name="connsiteY40" fmla="*/ 165463 h 1227908"/>
              <a:gd name="connsiteX41" fmla="*/ 2309469 w 2570726"/>
              <a:gd name="connsiteY41" fmla="*/ 191588 h 1227908"/>
              <a:gd name="connsiteX42" fmla="*/ 2326886 w 2570726"/>
              <a:gd name="connsiteY42" fmla="*/ 209006 h 1227908"/>
              <a:gd name="connsiteX43" fmla="*/ 2396554 w 2570726"/>
              <a:gd name="connsiteY43" fmla="*/ 243840 h 1227908"/>
              <a:gd name="connsiteX44" fmla="*/ 2474932 w 2570726"/>
              <a:gd name="connsiteY44" fmla="*/ 330926 h 1227908"/>
              <a:gd name="connsiteX45" fmla="*/ 2518474 w 2570726"/>
              <a:gd name="connsiteY45" fmla="*/ 400594 h 1227908"/>
              <a:gd name="connsiteX46" fmla="*/ 2527183 w 2570726"/>
              <a:gd name="connsiteY46" fmla="*/ 426720 h 1227908"/>
              <a:gd name="connsiteX47" fmla="*/ 2544600 w 2570726"/>
              <a:gd name="connsiteY47" fmla="*/ 461554 h 1227908"/>
              <a:gd name="connsiteX48" fmla="*/ 2553309 w 2570726"/>
              <a:gd name="connsiteY48" fmla="*/ 531223 h 1227908"/>
              <a:gd name="connsiteX49" fmla="*/ 2570726 w 2570726"/>
              <a:gd name="connsiteY49" fmla="*/ 696686 h 1227908"/>
              <a:gd name="connsiteX50" fmla="*/ 2553309 w 2570726"/>
              <a:gd name="connsiteY50" fmla="*/ 853440 h 1227908"/>
              <a:gd name="connsiteX51" fmla="*/ 2518474 w 2570726"/>
              <a:gd name="connsiteY51" fmla="*/ 914400 h 1227908"/>
              <a:gd name="connsiteX52" fmla="*/ 2501057 w 2570726"/>
              <a:gd name="connsiteY52" fmla="*/ 957943 h 1227908"/>
              <a:gd name="connsiteX53" fmla="*/ 2483640 w 2570726"/>
              <a:gd name="connsiteY53" fmla="*/ 984068 h 1227908"/>
              <a:gd name="connsiteX54" fmla="*/ 2466223 w 2570726"/>
              <a:gd name="connsiteY54" fmla="*/ 1027611 h 1227908"/>
              <a:gd name="connsiteX55" fmla="*/ 2387846 w 2570726"/>
              <a:gd name="connsiteY55" fmla="*/ 1088571 h 1227908"/>
              <a:gd name="connsiteX56" fmla="*/ 2335594 w 2570726"/>
              <a:gd name="connsiteY56" fmla="*/ 1123406 h 1227908"/>
              <a:gd name="connsiteX57" fmla="*/ 2257217 w 2570726"/>
              <a:gd name="connsiteY57" fmla="*/ 1158240 h 1227908"/>
              <a:gd name="connsiteX58" fmla="*/ 2222383 w 2570726"/>
              <a:gd name="connsiteY58" fmla="*/ 1175657 h 1227908"/>
              <a:gd name="connsiteX59" fmla="*/ 2161423 w 2570726"/>
              <a:gd name="connsiteY59" fmla="*/ 1184366 h 1227908"/>
              <a:gd name="connsiteX60" fmla="*/ 2048212 w 2570726"/>
              <a:gd name="connsiteY60" fmla="*/ 1210491 h 1227908"/>
              <a:gd name="connsiteX61" fmla="*/ 1786954 w 2570726"/>
              <a:gd name="connsiteY61" fmla="*/ 1219200 h 1227908"/>
              <a:gd name="connsiteX62" fmla="*/ 1708577 w 2570726"/>
              <a:gd name="connsiteY62" fmla="*/ 1227908 h 1227908"/>
              <a:gd name="connsiteX63" fmla="*/ 1055434 w 2570726"/>
              <a:gd name="connsiteY63" fmla="*/ 1210491 h 1227908"/>
              <a:gd name="connsiteX64" fmla="*/ 942223 w 2570726"/>
              <a:gd name="connsiteY64" fmla="*/ 1184366 h 1227908"/>
              <a:gd name="connsiteX65" fmla="*/ 889972 w 2570726"/>
              <a:gd name="connsiteY65" fmla="*/ 1175657 h 1227908"/>
              <a:gd name="connsiteX66" fmla="*/ 846429 w 2570726"/>
              <a:gd name="connsiteY66" fmla="*/ 1166948 h 1227908"/>
              <a:gd name="connsiteX67" fmla="*/ 698383 w 2570726"/>
              <a:gd name="connsiteY67" fmla="*/ 1149531 h 1227908"/>
              <a:gd name="connsiteX68" fmla="*/ 559046 w 2570726"/>
              <a:gd name="connsiteY68" fmla="*/ 1123406 h 1227908"/>
              <a:gd name="connsiteX69" fmla="*/ 471960 w 2570726"/>
              <a:gd name="connsiteY69" fmla="*/ 1097280 h 1227908"/>
              <a:gd name="connsiteX70" fmla="*/ 437126 w 2570726"/>
              <a:gd name="connsiteY70" fmla="*/ 1079863 h 1227908"/>
              <a:gd name="connsiteX71" fmla="*/ 358749 w 2570726"/>
              <a:gd name="connsiteY71" fmla="*/ 1053737 h 1227908"/>
              <a:gd name="connsiteX72" fmla="*/ 280372 w 2570726"/>
              <a:gd name="connsiteY72" fmla="*/ 1027611 h 1227908"/>
              <a:gd name="connsiteX73" fmla="*/ 158452 w 2570726"/>
              <a:gd name="connsiteY73" fmla="*/ 957943 h 1227908"/>
              <a:gd name="connsiteX74" fmla="*/ 132326 w 2570726"/>
              <a:gd name="connsiteY74" fmla="*/ 949234 h 1227908"/>
              <a:gd name="connsiteX75" fmla="*/ 71366 w 2570726"/>
              <a:gd name="connsiteY75" fmla="*/ 914400 h 1227908"/>
              <a:gd name="connsiteX76" fmla="*/ 45240 w 2570726"/>
              <a:gd name="connsiteY76" fmla="*/ 905691 h 1227908"/>
              <a:gd name="connsiteX77" fmla="*/ 36532 w 2570726"/>
              <a:gd name="connsiteY77" fmla="*/ 879566 h 1227908"/>
              <a:gd name="connsiteX78" fmla="*/ 10406 w 2570726"/>
              <a:gd name="connsiteY78" fmla="*/ 862148 h 1227908"/>
              <a:gd name="connsiteX79" fmla="*/ 1697 w 2570726"/>
              <a:gd name="connsiteY79" fmla="*/ 879566 h 1227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570726" h="1227908">
                <a:moveTo>
                  <a:pt x="1697" y="879566"/>
                </a:moveTo>
                <a:cubicBezTo>
                  <a:pt x="4600" y="833120"/>
                  <a:pt x="-14056" y="677705"/>
                  <a:pt x="27823" y="583474"/>
                </a:cubicBezTo>
                <a:cubicBezTo>
                  <a:pt x="32074" y="573910"/>
                  <a:pt x="39693" y="566224"/>
                  <a:pt x="45240" y="557348"/>
                </a:cubicBezTo>
                <a:cubicBezTo>
                  <a:pt x="79001" y="503331"/>
                  <a:pt x="55891" y="524123"/>
                  <a:pt x="97492" y="496388"/>
                </a:cubicBezTo>
                <a:cubicBezTo>
                  <a:pt x="106200" y="481874"/>
                  <a:pt x="112602" y="465697"/>
                  <a:pt x="123617" y="452846"/>
                </a:cubicBezTo>
                <a:cubicBezTo>
                  <a:pt x="130429" y="444899"/>
                  <a:pt x="140594" y="440511"/>
                  <a:pt x="149743" y="435428"/>
                </a:cubicBezTo>
                <a:cubicBezTo>
                  <a:pt x="166765" y="425971"/>
                  <a:pt x="184200" y="417212"/>
                  <a:pt x="201994" y="409303"/>
                </a:cubicBezTo>
                <a:cubicBezTo>
                  <a:pt x="210383" y="405575"/>
                  <a:pt x="219909" y="404699"/>
                  <a:pt x="228120" y="400594"/>
                </a:cubicBezTo>
                <a:cubicBezTo>
                  <a:pt x="298822" y="365243"/>
                  <a:pt x="204506" y="398632"/>
                  <a:pt x="289080" y="374468"/>
                </a:cubicBezTo>
                <a:cubicBezTo>
                  <a:pt x="297906" y="371946"/>
                  <a:pt x="306350" y="368175"/>
                  <a:pt x="315206" y="365760"/>
                </a:cubicBezTo>
                <a:cubicBezTo>
                  <a:pt x="338300" y="359462"/>
                  <a:pt x="384874" y="348343"/>
                  <a:pt x="384874" y="348343"/>
                </a:cubicBezTo>
                <a:cubicBezTo>
                  <a:pt x="435081" y="314872"/>
                  <a:pt x="386649" y="343850"/>
                  <a:pt x="437126" y="322217"/>
                </a:cubicBezTo>
                <a:cubicBezTo>
                  <a:pt x="449058" y="317103"/>
                  <a:pt x="460028" y="309914"/>
                  <a:pt x="471960" y="304800"/>
                </a:cubicBezTo>
                <a:cubicBezTo>
                  <a:pt x="480398" y="301184"/>
                  <a:pt x="489875" y="300196"/>
                  <a:pt x="498086" y="296091"/>
                </a:cubicBezTo>
                <a:cubicBezTo>
                  <a:pt x="507447" y="291410"/>
                  <a:pt x="514997" y="283636"/>
                  <a:pt x="524212" y="278674"/>
                </a:cubicBezTo>
                <a:cubicBezTo>
                  <a:pt x="552787" y="263287"/>
                  <a:pt x="584293" y="253133"/>
                  <a:pt x="611297" y="235131"/>
                </a:cubicBezTo>
                <a:cubicBezTo>
                  <a:pt x="620006" y="229325"/>
                  <a:pt x="627623" y="221389"/>
                  <a:pt x="637423" y="217714"/>
                </a:cubicBezTo>
                <a:cubicBezTo>
                  <a:pt x="651282" y="212517"/>
                  <a:pt x="666606" y="212596"/>
                  <a:pt x="680966" y="209006"/>
                </a:cubicBezTo>
                <a:cubicBezTo>
                  <a:pt x="689872" y="206780"/>
                  <a:pt x="698265" y="202819"/>
                  <a:pt x="707092" y="200297"/>
                </a:cubicBezTo>
                <a:cubicBezTo>
                  <a:pt x="718600" y="197009"/>
                  <a:pt x="730418" y="194876"/>
                  <a:pt x="741926" y="191588"/>
                </a:cubicBezTo>
                <a:cubicBezTo>
                  <a:pt x="750752" y="189066"/>
                  <a:pt x="759259" y="185518"/>
                  <a:pt x="768052" y="182880"/>
                </a:cubicBezTo>
                <a:cubicBezTo>
                  <a:pt x="792300" y="175606"/>
                  <a:pt x="835819" y="162982"/>
                  <a:pt x="863846" y="156754"/>
                </a:cubicBezTo>
                <a:cubicBezTo>
                  <a:pt x="904419" y="147738"/>
                  <a:pt x="946336" y="143771"/>
                  <a:pt x="985766" y="130628"/>
                </a:cubicBezTo>
                <a:cubicBezTo>
                  <a:pt x="1003183" y="124822"/>
                  <a:pt x="1020432" y="118486"/>
                  <a:pt x="1038017" y="113211"/>
                </a:cubicBezTo>
                <a:cubicBezTo>
                  <a:pt x="1062582" y="105842"/>
                  <a:pt x="1076203" y="105554"/>
                  <a:pt x="1098977" y="95794"/>
                </a:cubicBezTo>
                <a:cubicBezTo>
                  <a:pt x="1110909" y="90680"/>
                  <a:pt x="1121377" y="82107"/>
                  <a:pt x="1133812" y="78377"/>
                </a:cubicBezTo>
                <a:cubicBezTo>
                  <a:pt x="1150725" y="73303"/>
                  <a:pt x="1168691" y="72827"/>
                  <a:pt x="1186063" y="69668"/>
                </a:cubicBezTo>
                <a:cubicBezTo>
                  <a:pt x="1200626" y="67020"/>
                  <a:pt x="1215157" y="64171"/>
                  <a:pt x="1229606" y="60960"/>
                </a:cubicBezTo>
                <a:cubicBezTo>
                  <a:pt x="1241290" y="58364"/>
                  <a:pt x="1252664" y="54392"/>
                  <a:pt x="1264440" y="52251"/>
                </a:cubicBezTo>
                <a:cubicBezTo>
                  <a:pt x="1284635" y="48579"/>
                  <a:pt x="1305080" y="46446"/>
                  <a:pt x="1325400" y="43543"/>
                </a:cubicBezTo>
                <a:cubicBezTo>
                  <a:pt x="1423664" y="10789"/>
                  <a:pt x="1331400" y="38525"/>
                  <a:pt x="1429903" y="17417"/>
                </a:cubicBezTo>
                <a:cubicBezTo>
                  <a:pt x="1453309" y="12401"/>
                  <a:pt x="1499572" y="0"/>
                  <a:pt x="1499572" y="0"/>
                </a:cubicBezTo>
                <a:lnTo>
                  <a:pt x="1891457" y="8708"/>
                </a:lnTo>
                <a:cubicBezTo>
                  <a:pt x="1900629" y="9090"/>
                  <a:pt x="1908677" y="15190"/>
                  <a:pt x="1917583" y="17417"/>
                </a:cubicBezTo>
                <a:cubicBezTo>
                  <a:pt x="1931943" y="21007"/>
                  <a:pt x="1946612" y="23223"/>
                  <a:pt x="1961126" y="26126"/>
                </a:cubicBezTo>
                <a:cubicBezTo>
                  <a:pt x="2014787" y="61899"/>
                  <a:pt x="1955466" y="27142"/>
                  <a:pt x="2030794" y="52251"/>
                </a:cubicBezTo>
                <a:cubicBezTo>
                  <a:pt x="2043110" y="56356"/>
                  <a:pt x="2053697" y="64554"/>
                  <a:pt x="2065629" y="69668"/>
                </a:cubicBezTo>
                <a:cubicBezTo>
                  <a:pt x="2074066" y="73284"/>
                  <a:pt x="2083544" y="74272"/>
                  <a:pt x="2091754" y="78377"/>
                </a:cubicBezTo>
                <a:cubicBezTo>
                  <a:pt x="2142280" y="103640"/>
                  <a:pt x="2091653" y="90313"/>
                  <a:pt x="2152714" y="113211"/>
                </a:cubicBezTo>
                <a:cubicBezTo>
                  <a:pt x="2163921" y="117414"/>
                  <a:pt x="2175937" y="119017"/>
                  <a:pt x="2187549" y="121920"/>
                </a:cubicBezTo>
                <a:cubicBezTo>
                  <a:pt x="2202507" y="133139"/>
                  <a:pt x="2230677" y="155273"/>
                  <a:pt x="2248509" y="165463"/>
                </a:cubicBezTo>
                <a:cubicBezTo>
                  <a:pt x="2278642" y="182682"/>
                  <a:pt x="2280157" y="181818"/>
                  <a:pt x="2309469" y="191588"/>
                </a:cubicBezTo>
                <a:cubicBezTo>
                  <a:pt x="2315275" y="197394"/>
                  <a:pt x="2319845" y="204782"/>
                  <a:pt x="2326886" y="209006"/>
                </a:cubicBezTo>
                <a:cubicBezTo>
                  <a:pt x="2392753" y="248526"/>
                  <a:pt x="2301472" y="166045"/>
                  <a:pt x="2396554" y="243840"/>
                </a:cubicBezTo>
                <a:cubicBezTo>
                  <a:pt x="2420856" y="263724"/>
                  <a:pt x="2456545" y="301506"/>
                  <a:pt x="2474932" y="330926"/>
                </a:cubicBezTo>
                <a:cubicBezTo>
                  <a:pt x="2534704" y="426562"/>
                  <a:pt x="2444463" y="301911"/>
                  <a:pt x="2518474" y="400594"/>
                </a:cubicBezTo>
                <a:cubicBezTo>
                  <a:pt x="2521377" y="409303"/>
                  <a:pt x="2523567" y="418282"/>
                  <a:pt x="2527183" y="426720"/>
                </a:cubicBezTo>
                <a:cubicBezTo>
                  <a:pt x="2532297" y="438652"/>
                  <a:pt x="2541451" y="448960"/>
                  <a:pt x="2544600" y="461554"/>
                </a:cubicBezTo>
                <a:cubicBezTo>
                  <a:pt x="2550276" y="484259"/>
                  <a:pt x="2550216" y="508025"/>
                  <a:pt x="2553309" y="531223"/>
                </a:cubicBezTo>
                <a:cubicBezTo>
                  <a:pt x="2568476" y="644976"/>
                  <a:pt x="2557731" y="540752"/>
                  <a:pt x="2570726" y="696686"/>
                </a:cubicBezTo>
                <a:cubicBezTo>
                  <a:pt x="2569133" y="717400"/>
                  <a:pt x="2566212" y="814729"/>
                  <a:pt x="2553309" y="853440"/>
                </a:cubicBezTo>
                <a:cubicBezTo>
                  <a:pt x="2538041" y="899244"/>
                  <a:pt x="2537586" y="876176"/>
                  <a:pt x="2518474" y="914400"/>
                </a:cubicBezTo>
                <a:cubicBezTo>
                  <a:pt x="2511483" y="928382"/>
                  <a:pt x="2508048" y="943961"/>
                  <a:pt x="2501057" y="957943"/>
                </a:cubicBezTo>
                <a:cubicBezTo>
                  <a:pt x="2496376" y="967304"/>
                  <a:pt x="2488321" y="974707"/>
                  <a:pt x="2483640" y="984068"/>
                </a:cubicBezTo>
                <a:cubicBezTo>
                  <a:pt x="2476649" y="998050"/>
                  <a:pt x="2475417" y="1014968"/>
                  <a:pt x="2466223" y="1027611"/>
                </a:cubicBezTo>
                <a:cubicBezTo>
                  <a:pt x="2428627" y="1079306"/>
                  <a:pt x="2429459" y="1074701"/>
                  <a:pt x="2387846" y="1088571"/>
                </a:cubicBezTo>
                <a:cubicBezTo>
                  <a:pt x="2370429" y="1100183"/>
                  <a:pt x="2354317" y="1114044"/>
                  <a:pt x="2335594" y="1123406"/>
                </a:cubicBezTo>
                <a:cubicBezTo>
                  <a:pt x="2249843" y="1166282"/>
                  <a:pt x="2357290" y="1113763"/>
                  <a:pt x="2257217" y="1158240"/>
                </a:cubicBezTo>
                <a:cubicBezTo>
                  <a:pt x="2245354" y="1163512"/>
                  <a:pt x="2234907" y="1172241"/>
                  <a:pt x="2222383" y="1175657"/>
                </a:cubicBezTo>
                <a:cubicBezTo>
                  <a:pt x="2202580" y="1181058"/>
                  <a:pt x="2181551" y="1180340"/>
                  <a:pt x="2161423" y="1184366"/>
                </a:cubicBezTo>
                <a:cubicBezTo>
                  <a:pt x="2156360" y="1185379"/>
                  <a:pt x="2066400" y="1209452"/>
                  <a:pt x="2048212" y="1210491"/>
                </a:cubicBezTo>
                <a:cubicBezTo>
                  <a:pt x="1961220" y="1215462"/>
                  <a:pt x="1874040" y="1216297"/>
                  <a:pt x="1786954" y="1219200"/>
                </a:cubicBezTo>
                <a:cubicBezTo>
                  <a:pt x="1760828" y="1222103"/>
                  <a:pt x="1734863" y="1227908"/>
                  <a:pt x="1708577" y="1227908"/>
                </a:cubicBezTo>
                <a:cubicBezTo>
                  <a:pt x="1300181" y="1227908"/>
                  <a:pt x="1324453" y="1227305"/>
                  <a:pt x="1055434" y="1210491"/>
                </a:cubicBezTo>
                <a:cubicBezTo>
                  <a:pt x="926538" y="1189010"/>
                  <a:pt x="1086944" y="1217764"/>
                  <a:pt x="942223" y="1184366"/>
                </a:cubicBezTo>
                <a:cubicBezTo>
                  <a:pt x="925018" y="1180396"/>
                  <a:pt x="907344" y="1178816"/>
                  <a:pt x="889972" y="1175657"/>
                </a:cubicBezTo>
                <a:cubicBezTo>
                  <a:pt x="875409" y="1173009"/>
                  <a:pt x="861029" y="1169381"/>
                  <a:pt x="846429" y="1166948"/>
                </a:cubicBezTo>
                <a:cubicBezTo>
                  <a:pt x="788688" y="1157325"/>
                  <a:pt x="760272" y="1155720"/>
                  <a:pt x="698383" y="1149531"/>
                </a:cubicBezTo>
                <a:cubicBezTo>
                  <a:pt x="606009" y="1126438"/>
                  <a:pt x="652467" y="1135083"/>
                  <a:pt x="559046" y="1123406"/>
                </a:cubicBezTo>
                <a:cubicBezTo>
                  <a:pt x="534047" y="1117156"/>
                  <a:pt x="493158" y="1107879"/>
                  <a:pt x="471960" y="1097280"/>
                </a:cubicBezTo>
                <a:cubicBezTo>
                  <a:pt x="460349" y="1091474"/>
                  <a:pt x="449243" y="1084523"/>
                  <a:pt x="437126" y="1079863"/>
                </a:cubicBezTo>
                <a:cubicBezTo>
                  <a:pt x="411423" y="1069977"/>
                  <a:pt x="383381" y="1066052"/>
                  <a:pt x="358749" y="1053737"/>
                </a:cubicBezTo>
                <a:cubicBezTo>
                  <a:pt x="310675" y="1029701"/>
                  <a:pt x="336644" y="1038866"/>
                  <a:pt x="280372" y="1027611"/>
                </a:cubicBezTo>
                <a:cubicBezTo>
                  <a:pt x="242149" y="1002129"/>
                  <a:pt x="202647" y="972675"/>
                  <a:pt x="158452" y="957943"/>
                </a:cubicBezTo>
                <a:cubicBezTo>
                  <a:pt x="149743" y="955040"/>
                  <a:pt x="140764" y="952850"/>
                  <a:pt x="132326" y="949234"/>
                </a:cubicBezTo>
                <a:cubicBezTo>
                  <a:pt x="25455" y="903432"/>
                  <a:pt x="158825" y="958130"/>
                  <a:pt x="71366" y="914400"/>
                </a:cubicBezTo>
                <a:cubicBezTo>
                  <a:pt x="63155" y="910295"/>
                  <a:pt x="53949" y="908594"/>
                  <a:pt x="45240" y="905691"/>
                </a:cubicBezTo>
                <a:cubicBezTo>
                  <a:pt x="42337" y="896983"/>
                  <a:pt x="42266" y="886734"/>
                  <a:pt x="36532" y="879566"/>
                </a:cubicBezTo>
                <a:cubicBezTo>
                  <a:pt x="29994" y="871393"/>
                  <a:pt x="18779" y="868428"/>
                  <a:pt x="10406" y="862148"/>
                </a:cubicBezTo>
                <a:cubicBezTo>
                  <a:pt x="7122" y="859685"/>
                  <a:pt x="-1206" y="926012"/>
                  <a:pt x="1697" y="879566"/>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47" name="Bildobjekt 46">
            <a:extLst>
              <a:ext uri="{FF2B5EF4-FFF2-40B4-BE49-F238E27FC236}">
                <a16:creationId xmlns:a16="http://schemas.microsoft.com/office/drawing/2014/main" id="{68C83494-0DF0-465E-B0D1-A9184463743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8499406" y="5786142"/>
            <a:ext cx="495537" cy="321429"/>
          </a:xfrm>
          <a:prstGeom prst="rect">
            <a:avLst/>
          </a:prstGeom>
        </p:spPr>
      </p:pic>
      <p:pic>
        <p:nvPicPr>
          <p:cNvPr id="49" name="Bildobjekt 48">
            <a:extLst>
              <a:ext uri="{FF2B5EF4-FFF2-40B4-BE49-F238E27FC236}">
                <a16:creationId xmlns:a16="http://schemas.microsoft.com/office/drawing/2014/main" id="{2B92ACCC-633D-4A42-9C88-DA82D88E557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8823156" y="5769772"/>
            <a:ext cx="495537" cy="321429"/>
          </a:xfrm>
          <a:prstGeom prst="rect">
            <a:avLst/>
          </a:prstGeom>
        </p:spPr>
      </p:pic>
      <p:pic>
        <p:nvPicPr>
          <p:cNvPr id="50" name="Bildobjekt 49">
            <a:extLst>
              <a:ext uri="{FF2B5EF4-FFF2-40B4-BE49-F238E27FC236}">
                <a16:creationId xmlns:a16="http://schemas.microsoft.com/office/drawing/2014/main" id="{7DCC97D5-694B-4233-A59A-55E755CED024}"/>
              </a:ext>
            </a:extLst>
          </p:cNvPr>
          <p:cNvPicPr>
            <a:picLocks noChangeAspect="1"/>
          </p:cNvPicPr>
          <p:nvPr/>
        </p:nvPicPr>
        <p:blipFill>
          <a:blip r:embed="rId8"/>
          <a:stretch>
            <a:fillRect/>
          </a:stretch>
        </p:blipFill>
        <p:spPr>
          <a:xfrm>
            <a:off x="9868158" y="5677387"/>
            <a:ext cx="497143" cy="321429"/>
          </a:xfrm>
          <a:prstGeom prst="rect">
            <a:avLst/>
          </a:prstGeom>
        </p:spPr>
      </p:pic>
      <p:pic>
        <p:nvPicPr>
          <p:cNvPr id="51" name="Bildobjekt 50">
            <a:extLst>
              <a:ext uri="{FF2B5EF4-FFF2-40B4-BE49-F238E27FC236}">
                <a16:creationId xmlns:a16="http://schemas.microsoft.com/office/drawing/2014/main" id="{1FD4D9E7-95BD-4995-B9E9-DB2458C67E44}"/>
              </a:ext>
            </a:extLst>
          </p:cNvPr>
          <p:cNvPicPr>
            <a:picLocks noChangeAspect="1"/>
          </p:cNvPicPr>
          <p:nvPr/>
        </p:nvPicPr>
        <p:blipFill>
          <a:blip r:embed="rId8"/>
          <a:stretch>
            <a:fillRect/>
          </a:stretch>
        </p:blipFill>
        <p:spPr>
          <a:xfrm>
            <a:off x="9786912" y="5946856"/>
            <a:ext cx="497143" cy="321429"/>
          </a:xfrm>
          <a:prstGeom prst="rect">
            <a:avLst/>
          </a:prstGeom>
        </p:spPr>
      </p:pic>
      <p:sp>
        <p:nvSpPr>
          <p:cNvPr id="52" name="Höger 6">
            <a:extLst>
              <a:ext uri="{FF2B5EF4-FFF2-40B4-BE49-F238E27FC236}">
                <a16:creationId xmlns:a16="http://schemas.microsoft.com/office/drawing/2014/main" id="{1DAE28CA-DC95-488F-85E2-656E9CE1205B}"/>
              </a:ext>
            </a:extLst>
          </p:cNvPr>
          <p:cNvSpPr/>
          <p:nvPr/>
        </p:nvSpPr>
        <p:spPr>
          <a:xfrm rot="21410822" flipV="1">
            <a:off x="10588785" y="5737987"/>
            <a:ext cx="1286930" cy="196939"/>
          </a:xfrm>
          <a:prstGeom prst="rightArrow">
            <a:avLst>
              <a:gd name="adj1" fmla="val 50000"/>
              <a:gd name="adj2" fmla="val 24114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12" name="Båge 11">
            <a:extLst>
              <a:ext uri="{FF2B5EF4-FFF2-40B4-BE49-F238E27FC236}">
                <a16:creationId xmlns:a16="http://schemas.microsoft.com/office/drawing/2014/main" id="{E6D60BFA-41D6-48E6-8C61-0CA43009E788}"/>
              </a:ext>
            </a:extLst>
          </p:cNvPr>
          <p:cNvSpPr/>
          <p:nvPr/>
        </p:nvSpPr>
        <p:spPr>
          <a:xfrm>
            <a:off x="11082678" y="4870902"/>
            <a:ext cx="914400" cy="1728192"/>
          </a:xfrm>
          <a:prstGeom prst="arc">
            <a:avLst>
              <a:gd name="adj1" fmla="val 16200000"/>
              <a:gd name="adj2" fmla="val 3638532"/>
            </a:avLst>
          </a:prstGeom>
          <a:ln w="19050">
            <a:prstDash val="lgDash"/>
          </a:ln>
        </p:spPr>
        <p:style>
          <a:lnRef idx="1">
            <a:schemeClr val="dk1"/>
          </a:lnRef>
          <a:fillRef idx="0">
            <a:schemeClr val="dk1"/>
          </a:fillRef>
          <a:effectRef idx="0">
            <a:schemeClr val="dk1"/>
          </a:effectRef>
          <a:fontRef idx="minor">
            <a:schemeClr val="tx1"/>
          </a:fontRef>
        </p:style>
        <p:txBody>
          <a:bodyPr rtlCol="0" anchor="ctr"/>
          <a:lstStyle/>
          <a:p>
            <a:pPr algn="ctr"/>
            <a:endParaRPr lang="sv-SE"/>
          </a:p>
        </p:txBody>
      </p:sp>
      <p:sp>
        <p:nvSpPr>
          <p:cNvPr id="6" name="textruta 5">
            <a:extLst>
              <a:ext uri="{FF2B5EF4-FFF2-40B4-BE49-F238E27FC236}">
                <a16:creationId xmlns:a16="http://schemas.microsoft.com/office/drawing/2014/main" id="{F2402467-100F-2E56-E66D-1A8F19188A8D}"/>
              </a:ext>
            </a:extLst>
          </p:cNvPr>
          <p:cNvSpPr txBox="1"/>
          <p:nvPr/>
        </p:nvSpPr>
        <p:spPr>
          <a:xfrm rot="3146319">
            <a:off x="11570228" y="4789891"/>
            <a:ext cx="720000" cy="307777"/>
          </a:xfrm>
          <a:prstGeom prst="rect">
            <a:avLst/>
          </a:prstGeom>
          <a:noFill/>
        </p:spPr>
        <p:txBody>
          <a:bodyPr wrap="square">
            <a:spAutoFit/>
          </a:bodyPr>
          <a:lstStyle/>
          <a:p>
            <a:r>
              <a:rPr lang="sv-SE" sz="1400" dirty="0">
                <a:solidFill>
                  <a:srgbClr val="000000"/>
                </a:solidFill>
                <a:latin typeface="Calibri" panose="020F0502020204030204" pitchFamily="34" charset="0"/>
                <a:cs typeface="Calibri" panose="020F0502020204030204" pitchFamily="34" charset="0"/>
              </a:rPr>
              <a:t>17:00</a:t>
            </a:r>
            <a:endParaRPr lang="sv-SE"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187433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ruta 9"/>
          <p:cNvSpPr txBox="1"/>
          <p:nvPr/>
        </p:nvSpPr>
        <p:spPr>
          <a:xfrm>
            <a:off x="1136283" y="2098691"/>
            <a:ext cx="915122" cy="369332"/>
          </a:xfrm>
          <a:prstGeom prst="rect">
            <a:avLst/>
          </a:prstGeom>
          <a:noFill/>
        </p:spPr>
        <p:txBody>
          <a:bodyPr wrap="none" rtlCol="0">
            <a:spAutoFit/>
          </a:bodyPr>
          <a:lstStyle/>
          <a:p>
            <a:r>
              <a:rPr lang="sv-SE" dirty="0">
                <a:latin typeface="Calibri" panose="020F0502020204030204" pitchFamily="34" charset="0"/>
                <a:cs typeface="Calibri" panose="020F0502020204030204" pitchFamily="34" charset="0"/>
              </a:rPr>
              <a:t>Allmänt</a:t>
            </a:r>
          </a:p>
        </p:txBody>
      </p:sp>
      <p:sp>
        <p:nvSpPr>
          <p:cNvPr id="14" name="textruta 13"/>
          <p:cNvSpPr txBox="1"/>
          <p:nvPr/>
        </p:nvSpPr>
        <p:spPr>
          <a:xfrm>
            <a:off x="1136283" y="2748590"/>
            <a:ext cx="1159228" cy="369332"/>
          </a:xfrm>
          <a:prstGeom prst="rect">
            <a:avLst/>
          </a:prstGeom>
          <a:noFill/>
        </p:spPr>
        <p:txBody>
          <a:bodyPr wrap="none" rtlCol="0">
            <a:spAutoFit/>
          </a:bodyPr>
          <a:lstStyle/>
          <a:p>
            <a:r>
              <a:rPr lang="sv-SE" dirty="0">
                <a:latin typeface="Calibri" panose="020F0502020204030204" pitchFamily="34" charset="0"/>
                <a:cs typeface="Calibri" panose="020F0502020204030204" pitchFamily="34" charset="0"/>
              </a:rPr>
              <a:t>Helikopter</a:t>
            </a:r>
          </a:p>
        </p:txBody>
      </p:sp>
      <p:sp>
        <p:nvSpPr>
          <p:cNvPr id="15" name="textruta 14"/>
          <p:cNvSpPr txBox="1"/>
          <p:nvPr/>
        </p:nvSpPr>
        <p:spPr>
          <a:xfrm>
            <a:off x="1136283" y="3398488"/>
            <a:ext cx="960776" cy="369332"/>
          </a:xfrm>
          <a:prstGeom prst="rect">
            <a:avLst/>
          </a:prstGeom>
          <a:noFill/>
        </p:spPr>
        <p:txBody>
          <a:bodyPr wrap="none" rtlCol="0">
            <a:spAutoFit/>
          </a:bodyPr>
          <a:lstStyle/>
          <a:p>
            <a:r>
              <a:rPr lang="sv-SE" dirty="0">
                <a:latin typeface="Calibri" panose="020F0502020204030204" pitchFamily="34" charset="0"/>
                <a:cs typeface="Calibri" panose="020F0502020204030204" pitchFamily="34" charset="0"/>
              </a:rPr>
              <a:t>Flygplan</a:t>
            </a:r>
          </a:p>
        </p:txBody>
      </p:sp>
      <p:sp>
        <p:nvSpPr>
          <p:cNvPr id="21" name="Likbent triangel 20"/>
          <p:cNvSpPr/>
          <p:nvPr/>
        </p:nvSpPr>
        <p:spPr>
          <a:xfrm flipV="1">
            <a:off x="496424" y="4382291"/>
            <a:ext cx="570459" cy="570459"/>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24" name="textruta 23"/>
          <p:cNvSpPr txBox="1"/>
          <p:nvPr/>
        </p:nvSpPr>
        <p:spPr>
          <a:xfrm>
            <a:off x="1379169" y="4273986"/>
            <a:ext cx="5010785" cy="861774"/>
          </a:xfrm>
          <a:prstGeom prst="rect">
            <a:avLst/>
          </a:prstGeom>
          <a:noFill/>
        </p:spPr>
        <p:txBody>
          <a:bodyPr wrap="square" rtlCol="0">
            <a:spAutoFit/>
          </a:bodyPr>
          <a:lstStyle/>
          <a:p>
            <a:r>
              <a:rPr lang="sv-SE" dirty="0">
                <a:latin typeface="Calibri" panose="020F0502020204030204" pitchFamily="34" charset="0"/>
                <a:cs typeface="Calibri" panose="020F0502020204030204" pitchFamily="34" charset="0"/>
              </a:rPr>
              <a:t>Känslig punkt, naturliga förändringar, gränssnitt</a:t>
            </a:r>
          </a:p>
          <a:p>
            <a:r>
              <a:rPr lang="sv-SE" sz="1600" dirty="0">
                <a:latin typeface="Calibri" panose="020F0502020204030204" pitchFamily="34" charset="0"/>
                <a:cs typeface="Calibri" panose="020F0502020204030204" pitchFamily="34" charset="0"/>
              </a:rPr>
              <a:t>Plats där förändring sker t ex topografi, bränsletyp, andra förändringar</a:t>
            </a:r>
          </a:p>
        </p:txBody>
      </p:sp>
      <p:sp>
        <p:nvSpPr>
          <p:cNvPr id="26" name="textruta 25"/>
          <p:cNvSpPr txBox="1"/>
          <p:nvPr/>
        </p:nvSpPr>
        <p:spPr>
          <a:xfrm>
            <a:off x="1342883" y="5303611"/>
            <a:ext cx="6531815" cy="861774"/>
          </a:xfrm>
          <a:prstGeom prst="rect">
            <a:avLst/>
          </a:prstGeom>
          <a:noFill/>
        </p:spPr>
        <p:txBody>
          <a:bodyPr wrap="square" rtlCol="0">
            <a:spAutoFit/>
          </a:bodyPr>
          <a:lstStyle/>
          <a:p>
            <a:r>
              <a:rPr lang="sv-SE" dirty="0">
                <a:latin typeface="Calibri" panose="020F0502020204030204" pitchFamily="34" charset="0"/>
                <a:cs typeface="Calibri" panose="020F0502020204030204" pitchFamily="34" charset="0"/>
              </a:rPr>
              <a:t>Känslig punkt, WUI, </a:t>
            </a:r>
            <a:r>
              <a:rPr lang="sv-SE" dirty="0" err="1">
                <a:latin typeface="Calibri" panose="020F0502020204030204" pitchFamily="34" charset="0"/>
                <a:cs typeface="Calibri" panose="020F0502020204030204" pitchFamily="34" charset="0"/>
              </a:rPr>
              <a:t>Wildlife</a:t>
            </a:r>
            <a:r>
              <a:rPr lang="sv-SE" dirty="0">
                <a:latin typeface="Calibri" panose="020F0502020204030204" pitchFamily="34" charset="0"/>
                <a:cs typeface="Calibri" panose="020F0502020204030204" pitchFamily="34" charset="0"/>
              </a:rPr>
              <a:t> Urban Interface</a:t>
            </a:r>
          </a:p>
          <a:p>
            <a:r>
              <a:rPr lang="sv-SE" sz="1600" dirty="0">
                <a:latin typeface="Calibri" panose="020F0502020204030204" pitchFamily="34" charset="0"/>
                <a:cs typeface="Calibri" panose="020F0502020204030204" pitchFamily="34" charset="0"/>
              </a:rPr>
              <a:t>Plats där branden hotar att gå från naturliga bränslen till byggnader</a:t>
            </a:r>
          </a:p>
          <a:p>
            <a:r>
              <a:rPr lang="sv-SE" sz="1600" dirty="0">
                <a:latin typeface="Calibri" panose="020F0502020204030204" pitchFamily="34" charset="0"/>
                <a:cs typeface="Calibri" panose="020F0502020204030204" pitchFamily="34" charset="0"/>
              </a:rPr>
              <a:t>Kan även vara samhällsviktig funktion som är eller kan bli hotad</a:t>
            </a:r>
          </a:p>
        </p:txBody>
      </p:sp>
      <p:grpSp>
        <p:nvGrpSpPr>
          <p:cNvPr id="32" name="Grupp 31"/>
          <p:cNvGrpSpPr/>
          <p:nvPr/>
        </p:nvGrpSpPr>
        <p:grpSpPr>
          <a:xfrm>
            <a:off x="5663952" y="2147773"/>
            <a:ext cx="549202" cy="210855"/>
            <a:chOff x="863544" y="5771845"/>
            <a:chExt cx="549202" cy="210855"/>
          </a:xfrm>
        </p:grpSpPr>
        <p:cxnSp>
          <p:nvCxnSpPr>
            <p:cNvPr id="27" name="Rak pil 26"/>
            <p:cNvCxnSpPr/>
            <p:nvPr/>
          </p:nvCxnSpPr>
          <p:spPr>
            <a:xfrm>
              <a:off x="874897" y="5877272"/>
              <a:ext cx="537849"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Rak 29"/>
            <p:cNvCxnSpPr/>
            <p:nvPr/>
          </p:nvCxnSpPr>
          <p:spPr>
            <a:xfrm>
              <a:off x="863544" y="5771845"/>
              <a:ext cx="0" cy="21085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0" name="Grupp 49"/>
          <p:cNvGrpSpPr/>
          <p:nvPr/>
        </p:nvGrpSpPr>
        <p:grpSpPr>
          <a:xfrm>
            <a:off x="5663952" y="2723836"/>
            <a:ext cx="549202" cy="210856"/>
            <a:chOff x="3491880" y="5733256"/>
            <a:chExt cx="549202" cy="210856"/>
          </a:xfrm>
        </p:grpSpPr>
        <p:cxnSp>
          <p:nvCxnSpPr>
            <p:cNvPr id="43" name="Rak 42"/>
            <p:cNvCxnSpPr/>
            <p:nvPr/>
          </p:nvCxnSpPr>
          <p:spPr>
            <a:xfrm>
              <a:off x="3635896" y="5733256"/>
              <a:ext cx="0" cy="21085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1" name="Grupp 50"/>
            <p:cNvGrpSpPr/>
            <p:nvPr/>
          </p:nvGrpSpPr>
          <p:grpSpPr>
            <a:xfrm>
              <a:off x="3491880" y="5733256"/>
              <a:ext cx="549202" cy="210856"/>
              <a:chOff x="2195736" y="5810432"/>
              <a:chExt cx="549202" cy="210856"/>
            </a:xfrm>
          </p:grpSpPr>
          <p:cxnSp>
            <p:nvCxnSpPr>
              <p:cNvPr id="52" name="Rak 51"/>
              <p:cNvCxnSpPr/>
              <p:nvPr/>
            </p:nvCxnSpPr>
            <p:spPr>
              <a:xfrm>
                <a:off x="2267744" y="5810432"/>
                <a:ext cx="0" cy="21085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3" name="Grupp 52"/>
              <p:cNvGrpSpPr/>
              <p:nvPr/>
            </p:nvGrpSpPr>
            <p:grpSpPr>
              <a:xfrm>
                <a:off x="2195736" y="5810433"/>
                <a:ext cx="549202" cy="210855"/>
                <a:chOff x="2195736" y="5810433"/>
                <a:chExt cx="549202" cy="210855"/>
              </a:xfrm>
            </p:grpSpPr>
            <p:cxnSp>
              <p:nvCxnSpPr>
                <p:cNvPr id="54" name="Rak pil 53"/>
                <p:cNvCxnSpPr/>
                <p:nvPr/>
              </p:nvCxnSpPr>
              <p:spPr>
                <a:xfrm>
                  <a:off x="2207089" y="5915860"/>
                  <a:ext cx="537849"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Rak 54"/>
                <p:cNvCxnSpPr/>
                <p:nvPr/>
              </p:nvCxnSpPr>
              <p:spPr>
                <a:xfrm>
                  <a:off x="2195736" y="5810433"/>
                  <a:ext cx="0" cy="21085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grpSp>
      <p:sp>
        <p:nvSpPr>
          <p:cNvPr id="57" name="textruta 56"/>
          <p:cNvSpPr txBox="1"/>
          <p:nvPr/>
        </p:nvSpPr>
        <p:spPr>
          <a:xfrm>
            <a:off x="6395716" y="2075764"/>
            <a:ext cx="1318438" cy="369332"/>
          </a:xfrm>
          <a:prstGeom prst="rect">
            <a:avLst/>
          </a:prstGeom>
          <a:noFill/>
        </p:spPr>
        <p:txBody>
          <a:bodyPr wrap="none" rtlCol="0">
            <a:spAutoFit/>
          </a:bodyPr>
          <a:lstStyle/>
          <a:p>
            <a:r>
              <a:rPr lang="sv-SE" dirty="0">
                <a:latin typeface="Calibri" panose="020F0502020204030204" pitchFamily="34" charset="0"/>
                <a:cs typeface="Calibri" panose="020F0502020204030204" pitchFamily="34" charset="0"/>
              </a:rPr>
              <a:t>Svag lutning</a:t>
            </a:r>
          </a:p>
        </p:txBody>
      </p:sp>
      <p:sp>
        <p:nvSpPr>
          <p:cNvPr id="59" name="textruta 58"/>
          <p:cNvSpPr txBox="1"/>
          <p:nvPr/>
        </p:nvSpPr>
        <p:spPr>
          <a:xfrm>
            <a:off x="6395716" y="2651828"/>
            <a:ext cx="1402500" cy="369332"/>
          </a:xfrm>
          <a:prstGeom prst="rect">
            <a:avLst/>
          </a:prstGeom>
          <a:noFill/>
        </p:spPr>
        <p:txBody>
          <a:bodyPr wrap="none" rtlCol="0">
            <a:spAutoFit/>
          </a:bodyPr>
          <a:lstStyle/>
          <a:p>
            <a:r>
              <a:rPr lang="sv-SE" dirty="0">
                <a:latin typeface="Calibri" panose="020F0502020204030204" pitchFamily="34" charset="0"/>
                <a:cs typeface="Calibri" panose="020F0502020204030204" pitchFamily="34" charset="0"/>
              </a:rPr>
              <a:t>Brant lutning</a:t>
            </a:r>
          </a:p>
        </p:txBody>
      </p:sp>
      <p:grpSp>
        <p:nvGrpSpPr>
          <p:cNvPr id="5" name="Grupp 4">
            <a:extLst>
              <a:ext uri="{FF2B5EF4-FFF2-40B4-BE49-F238E27FC236}">
                <a16:creationId xmlns:a16="http://schemas.microsoft.com/office/drawing/2014/main" id="{07A1C812-4DDF-4C96-A68A-F9250AE72A56}"/>
              </a:ext>
            </a:extLst>
          </p:cNvPr>
          <p:cNvGrpSpPr/>
          <p:nvPr/>
        </p:nvGrpSpPr>
        <p:grpSpPr>
          <a:xfrm>
            <a:off x="8442018" y="1960191"/>
            <a:ext cx="2498264" cy="646331"/>
            <a:chOff x="8472264" y="5881510"/>
            <a:chExt cx="2498264" cy="646331"/>
          </a:xfrm>
        </p:grpSpPr>
        <p:sp>
          <p:nvSpPr>
            <p:cNvPr id="77" name="textruta 76"/>
            <p:cNvSpPr txBox="1"/>
            <p:nvPr/>
          </p:nvSpPr>
          <p:spPr>
            <a:xfrm>
              <a:off x="9480376" y="6021288"/>
              <a:ext cx="1490152" cy="369332"/>
            </a:xfrm>
            <a:prstGeom prst="rect">
              <a:avLst/>
            </a:prstGeom>
            <a:noFill/>
          </p:spPr>
          <p:txBody>
            <a:bodyPr wrap="none" rtlCol="0">
              <a:spAutoFit/>
            </a:bodyPr>
            <a:lstStyle/>
            <a:p>
              <a:r>
                <a:rPr lang="sv-SE" dirty="0">
                  <a:latin typeface="Calibri" panose="020F0502020204030204" pitchFamily="34" charset="0"/>
                  <a:cs typeface="Calibri" panose="020F0502020204030204" pitchFamily="34" charset="0"/>
                </a:rPr>
                <a:t>Väg blockerad</a:t>
              </a:r>
            </a:p>
          </p:txBody>
        </p:sp>
        <p:grpSp>
          <p:nvGrpSpPr>
            <p:cNvPr id="1030" name="Grupp 1029"/>
            <p:cNvGrpSpPr/>
            <p:nvPr/>
          </p:nvGrpSpPr>
          <p:grpSpPr>
            <a:xfrm>
              <a:off x="8472264" y="5881510"/>
              <a:ext cx="591634" cy="646331"/>
              <a:chOff x="5652120" y="5902995"/>
              <a:chExt cx="591634" cy="646331"/>
            </a:xfrm>
          </p:grpSpPr>
          <p:cxnSp>
            <p:nvCxnSpPr>
              <p:cNvPr id="76" name="Rak 75"/>
              <p:cNvCxnSpPr/>
              <p:nvPr/>
            </p:nvCxnSpPr>
            <p:spPr>
              <a:xfrm>
                <a:off x="5652120" y="6226161"/>
                <a:ext cx="59163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29" name="textruta 1028"/>
              <p:cNvSpPr txBox="1"/>
              <p:nvPr/>
            </p:nvSpPr>
            <p:spPr>
              <a:xfrm>
                <a:off x="5734930" y="5902995"/>
                <a:ext cx="436402" cy="646331"/>
              </a:xfrm>
              <a:prstGeom prst="rect">
                <a:avLst/>
              </a:prstGeom>
              <a:noFill/>
            </p:spPr>
            <p:txBody>
              <a:bodyPr wrap="square" rtlCol="0">
                <a:spAutoFit/>
              </a:bodyPr>
              <a:lstStyle/>
              <a:p>
                <a:r>
                  <a:rPr lang="sv-SE" sz="3600" dirty="0">
                    <a:latin typeface="Calibri" panose="020F0502020204030204" pitchFamily="34" charset="0"/>
                    <a:cs typeface="Calibri" panose="020F0502020204030204" pitchFamily="34" charset="0"/>
                  </a:rPr>
                  <a:t>X</a:t>
                </a:r>
              </a:p>
            </p:txBody>
          </p:sp>
        </p:grpSp>
      </p:grpSp>
      <p:sp>
        <p:nvSpPr>
          <p:cNvPr id="95" name="textruta 94"/>
          <p:cNvSpPr txBox="1"/>
          <p:nvPr/>
        </p:nvSpPr>
        <p:spPr>
          <a:xfrm>
            <a:off x="2783632" y="1424752"/>
            <a:ext cx="1358898" cy="369332"/>
          </a:xfrm>
          <a:prstGeom prst="rect">
            <a:avLst/>
          </a:prstGeom>
          <a:noFill/>
        </p:spPr>
        <p:txBody>
          <a:bodyPr wrap="none" rtlCol="0">
            <a:spAutoFit/>
          </a:bodyPr>
          <a:lstStyle>
            <a:defPPr>
              <a:defRPr lang="sv-SE"/>
            </a:defPPr>
            <a:lvl1pPr>
              <a:defRPr b="1">
                <a:latin typeface="Calibri" panose="020F0502020204030204" pitchFamily="34" charset="0"/>
                <a:cs typeface="Calibri" panose="020F0502020204030204" pitchFamily="34" charset="0"/>
              </a:defRPr>
            </a:lvl1pPr>
          </a:lstStyle>
          <a:p>
            <a:r>
              <a:rPr lang="sv-SE" dirty="0"/>
              <a:t>Kraftledning</a:t>
            </a:r>
          </a:p>
        </p:txBody>
      </p:sp>
      <p:sp>
        <p:nvSpPr>
          <p:cNvPr id="105" name="textruta 104"/>
          <p:cNvSpPr txBox="1"/>
          <p:nvPr/>
        </p:nvSpPr>
        <p:spPr>
          <a:xfrm>
            <a:off x="3430305" y="2229465"/>
            <a:ext cx="1399166" cy="369332"/>
          </a:xfrm>
          <a:prstGeom prst="rect">
            <a:avLst/>
          </a:prstGeom>
          <a:noFill/>
        </p:spPr>
        <p:txBody>
          <a:bodyPr wrap="none" rtlCol="0">
            <a:spAutoFit/>
          </a:bodyPr>
          <a:lstStyle/>
          <a:p>
            <a:r>
              <a:rPr lang="sv-SE" dirty="0">
                <a:latin typeface="Calibri" panose="020F0502020204030204" pitchFamily="34" charset="0"/>
                <a:cs typeface="Calibri" panose="020F0502020204030204" pitchFamily="34" charset="0"/>
              </a:rPr>
              <a:t>Spänningsatt</a:t>
            </a:r>
          </a:p>
        </p:txBody>
      </p:sp>
      <p:sp>
        <p:nvSpPr>
          <p:cNvPr id="106" name="textruta 105"/>
          <p:cNvSpPr txBox="1"/>
          <p:nvPr/>
        </p:nvSpPr>
        <p:spPr>
          <a:xfrm>
            <a:off x="3430305" y="2958016"/>
            <a:ext cx="1404552" cy="369332"/>
          </a:xfrm>
          <a:prstGeom prst="rect">
            <a:avLst/>
          </a:prstGeom>
          <a:noFill/>
        </p:spPr>
        <p:txBody>
          <a:bodyPr wrap="none" rtlCol="0">
            <a:spAutoFit/>
          </a:bodyPr>
          <a:lstStyle/>
          <a:p>
            <a:r>
              <a:rPr lang="sv-SE" dirty="0">
                <a:latin typeface="Calibri" panose="020F0502020204030204" pitchFamily="34" charset="0"/>
                <a:cs typeface="Calibri" panose="020F0502020204030204" pitchFamily="34" charset="0"/>
              </a:rPr>
              <a:t>Spänningslös</a:t>
            </a:r>
          </a:p>
        </p:txBody>
      </p:sp>
      <p:sp>
        <p:nvSpPr>
          <p:cNvPr id="71" name="textruta 70"/>
          <p:cNvSpPr txBox="1"/>
          <p:nvPr/>
        </p:nvSpPr>
        <p:spPr>
          <a:xfrm>
            <a:off x="451892" y="1424752"/>
            <a:ext cx="1112099" cy="369332"/>
          </a:xfrm>
          <a:prstGeom prst="rect">
            <a:avLst/>
          </a:prstGeom>
          <a:noFill/>
        </p:spPr>
        <p:txBody>
          <a:bodyPr wrap="none" rtlCol="0">
            <a:spAutoFit/>
          </a:bodyPr>
          <a:lstStyle/>
          <a:p>
            <a:r>
              <a:rPr lang="sv-SE" b="1" dirty="0">
                <a:latin typeface="Calibri" panose="020F0502020204030204" pitchFamily="34" charset="0"/>
                <a:cs typeface="Calibri" panose="020F0502020204030204" pitchFamily="34" charset="0"/>
              </a:rPr>
              <a:t>Vattentag</a:t>
            </a:r>
          </a:p>
        </p:txBody>
      </p:sp>
      <p:cxnSp>
        <p:nvCxnSpPr>
          <p:cNvPr id="81" name="Rak 80"/>
          <p:cNvCxnSpPr/>
          <p:nvPr/>
        </p:nvCxnSpPr>
        <p:spPr>
          <a:xfrm>
            <a:off x="2708191" y="2720181"/>
            <a:ext cx="720000" cy="0"/>
          </a:xfrm>
          <a:prstGeom prst="line">
            <a:avLst/>
          </a:prstGeom>
          <a:ln w="5715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82" name="textruta 81"/>
          <p:cNvSpPr txBox="1"/>
          <p:nvPr/>
        </p:nvSpPr>
        <p:spPr>
          <a:xfrm>
            <a:off x="2780119" y="2397056"/>
            <a:ext cx="524503" cy="369332"/>
          </a:xfrm>
          <a:prstGeom prst="rect">
            <a:avLst/>
          </a:prstGeom>
          <a:noFill/>
        </p:spPr>
        <p:txBody>
          <a:bodyPr wrap="none" rtlCol="0">
            <a:spAutoFit/>
          </a:bodyPr>
          <a:lstStyle/>
          <a:p>
            <a:r>
              <a:rPr lang="sv-SE" b="1" dirty="0">
                <a:solidFill>
                  <a:schemeClr val="bg1"/>
                </a:solidFill>
                <a:latin typeface="Calibri" panose="020F0502020204030204" pitchFamily="34" charset="0"/>
                <a:cs typeface="Calibri" panose="020F0502020204030204" pitchFamily="34" charset="0"/>
              </a:rPr>
              <a:t>4x4</a:t>
            </a:r>
          </a:p>
        </p:txBody>
      </p:sp>
      <p:sp>
        <p:nvSpPr>
          <p:cNvPr id="92" name="textruta 91"/>
          <p:cNvSpPr txBox="1"/>
          <p:nvPr/>
        </p:nvSpPr>
        <p:spPr>
          <a:xfrm>
            <a:off x="8327804" y="1424752"/>
            <a:ext cx="722570" cy="369332"/>
          </a:xfrm>
          <a:prstGeom prst="rect">
            <a:avLst/>
          </a:prstGeom>
          <a:noFill/>
        </p:spPr>
        <p:txBody>
          <a:bodyPr wrap="none" rtlCol="0">
            <a:spAutoFit/>
          </a:bodyPr>
          <a:lstStyle/>
          <a:p>
            <a:r>
              <a:rPr lang="sv-SE" b="1" dirty="0">
                <a:latin typeface="Calibri" panose="020F0502020204030204" pitchFamily="34" charset="0"/>
                <a:cs typeface="Calibri" panose="020F0502020204030204" pitchFamily="34" charset="0"/>
              </a:rPr>
              <a:t>Vägar</a:t>
            </a:r>
          </a:p>
        </p:txBody>
      </p:sp>
      <p:sp>
        <p:nvSpPr>
          <p:cNvPr id="2" name="Rectangle 2"/>
          <p:cNvSpPr>
            <a:spLocks noChangeArrowheads="1"/>
          </p:cNvSpPr>
          <p:nvPr/>
        </p:nvSpPr>
        <p:spPr bwMode="auto">
          <a:xfrm>
            <a:off x="1678698" y="487916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v-SE">
              <a:latin typeface="Calibri" panose="020F0502020204030204" pitchFamily="34" charset="0"/>
              <a:cs typeface="Calibri" panose="020F0502020204030204" pitchFamily="34" charset="0"/>
            </a:endParaRPr>
          </a:p>
        </p:txBody>
      </p:sp>
      <p:graphicFrame>
        <p:nvGraphicFramePr>
          <p:cNvPr id="6" name="Objekt 5"/>
          <p:cNvGraphicFramePr>
            <a:graphicFrameLocks noChangeAspect="1"/>
          </p:cNvGraphicFramePr>
          <p:nvPr/>
        </p:nvGraphicFramePr>
        <p:xfrm>
          <a:off x="348206" y="5249207"/>
          <a:ext cx="841592" cy="833799"/>
        </p:xfrm>
        <a:graphic>
          <a:graphicData uri="http://schemas.openxmlformats.org/presentationml/2006/ole">
            <mc:AlternateContent xmlns:mc="http://schemas.openxmlformats.org/markup-compatibility/2006">
              <mc:Choice xmlns:v="urn:schemas-microsoft-com:vml" Requires="v">
                <p:oleObj name="Bitmappsbild" r:id="rId3" imgW="1028844" imgH="1019048" progId="Paint.Picture">
                  <p:embed/>
                </p:oleObj>
              </mc:Choice>
              <mc:Fallback>
                <p:oleObj name="Bitmappsbild" r:id="rId3" imgW="1028844" imgH="1019048" progId="Paint.Picture">
                  <p:embed/>
                  <p:pic>
                    <p:nvPicPr>
                      <p:cNvPr id="6" name="Objek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206" y="5249207"/>
                        <a:ext cx="841592" cy="833799"/>
                      </a:xfrm>
                      <a:prstGeom prst="rect">
                        <a:avLst/>
                      </a:prstGeom>
                      <a:noFill/>
                    </p:spPr>
                  </p:pic>
                </p:oleObj>
              </mc:Fallback>
            </mc:AlternateContent>
          </a:graphicData>
        </a:graphic>
      </p:graphicFrame>
      <p:pic>
        <p:nvPicPr>
          <p:cNvPr id="83" name="Bildobjekt 82">
            <a:extLst>
              <a:ext uri="{FF2B5EF4-FFF2-40B4-BE49-F238E27FC236}">
                <a16:creationId xmlns:a16="http://schemas.microsoft.com/office/drawing/2014/main" id="{AD96F37B-28D9-46A8-9E27-42D813F8BBFF}"/>
              </a:ext>
            </a:extLst>
          </p:cNvPr>
          <p:cNvPicPr>
            <a:picLocks noChangeAspect="1"/>
          </p:cNvPicPr>
          <p:nvPr/>
        </p:nvPicPr>
        <p:blipFill>
          <a:blip r:embed="rId5"/>
          <a:stretch>
            <a:fillRect/>
          </a:stretch>
        </p:blipFill>
        <p:spPr>
          <a:xfrm>
            <a:off x="2905933" y="2169781"/>
            <a:ext cx="447262" cy="579516"/>
          </a:xfrm>
          <a:prstGeom prst="rect">
            <a:avLst/>
          </a:prstGeom>
        </p:spPr>
      </p:pic>
      <p:pic>
        <p:nvPicPr>
          <p:cNvPr id="85" name="Bildobjekt 84">
            <a:extLst>
              <a:ext uri="{FF2B5EF4-FFF2-40B4-BE49-F238E27FC236}">
                <a16:creationId xmlns:a16="http://schemas.microsoft.com/office/drawing/2014/main" id="{14ABBF6E-80A9-4B8D-9B4F-60269BE942C2}"/>
              </a:ext>
            </a:extLst>
          </p:cNvPr>
          <p:cNvPicPr>
            <a:picLocks noChangeAspect="1"/>
          </p:cNvPicPr>
          <p:nvPr/>
        </p:nvPicPr>
        <p:blipFill>
          <a:blip r:embed="rId6"/>
          <a:stretch>
            <a:fillRect/>
          </a:stretch>
        </p:blipFill>
        <p:spPr>
          <a:xfrm>
            <a:off x="2879056" y="2839738"/>
            <a:ext cx="473909" cy="526832"/>
          </a:xfrm>
          <a:prstGeom prst="rect">
            <a:avLst/>
          </a:prstGeom>
        </p:spPr>
      </p:pic>
      <p:sp>
        <p:nvSpPr>
          <p:cNvPr id="86" name="textruta 85">
            <a:extLst>
              <a:ext uri="{FF2B5EF4-FFF2-40B4-BE49-F238E27FC236}">
                <a16:creationId xmlns:a16="http://schemas.microsoft.com/office/drawing/2014/main" id="{C66F9490-9F58-4997-8B2E-EBBF65C81DBE}"/>
              </a:ext>
            </a:extLst>
          </p:cNvPr>
          <p:cNvSpPr txBox="1"/>
          <p:nvPr/>
        </p:nvSpPr>
        <p:spPr>
          <a:xfrm>
            <a:off x="5582944" y="1424752"/>
            <a:ext cx="1234377" cy="369332"/>
          </a:xfrm>
          <a:prstGeom prst="rect">
            <a:avLst/>
          </a:prstGeom>
          <a:noFill/>
        </p:spPr>
        <p:txBody>
          <a:bodyPr wrap="none" rtlCol="0">
            <a:spAutoFit/>
          </a:bodyPr>
          <a:lstStyle/>
          <a:p>
            <a:r>
              <a:rPr lang="sv-SE" b="1" dirty="0">
                <a:latin typeface="Calibri" panose="020F0502020204030204" pitchFamily="34" charset="0"/>
                <a:cs typeface="Calibri" panose="020F0502020204030204" pitchFamily="34" charset="0"/>
              </a:rPr>
              <a:t>Sluttningar</a:t>
            </a:r>
          </a:p>
        </p:txBody>
      </p:sp>
      <p:pic>
        <p:nvPicPr>
          <p:cNvPr id="56" name="Bild 55">
            <a:extLst>
              <a:ext uri="{FF2B5EF4-FFF2-40B4-BE49-F238E27FC236}">
                <a16:creationId xmlns:a16="http://schemas.microsoft.com/office/drawing/2014/main" id="{5DB88874-EFA3-4A1D-9732-6352E0BED584}"/>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93261" y="3319282"/>
            <a:ext cx="545273" cy="540000"/>
          </a:xfrm>
          <a:prstGeom prst="rect">
            <a:avLst/>
          </a:prstGeom>
        </p:spPr>
      </p:pic>
      <p:pic>
        <p:nvPicPr>
          <p:cNvPr id="58" name="Bild 57">
            <a:extLst>
              <a:ext uri="{FF2B5EF4-FFF2-40B4-BE49-F238E27FC236}">
                <a16:creationId xmlns:a16="http://schemas.microsoft.com/office/drawing/2014/main" id="{93DD0965-2012-4237-B005-A0D5D232E6C2}"/>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93260" y="2677640"/>
            <a:ext cx="545274" cy="540000"/>
          </a:xfrm>
          <a:prstGeom prst="rect">
            <a:avLst/>
          </a:prstGeom>
        </p:spPr>
      </p:pic>
      <p:pic>
        <p:nvPicPr>
          <p:cNvPr id="60" name="Bild 59">
            <a:extLst>
              <a:ext uri="{FF2B5EF4-FFF2-40B4-BE49-F238E27FC236}">
                <a16:creationId xmlns:a16="http://schemas.microsoft.com/office/drawing/2014/main" id="{C1EF8913-146A-4851-B16B-D4CB4E253F7E}"/>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93261" y="2016780"/>
            <a:ext cx="545273" cy="540000"/>
          </a:xfrm>
          <a:prstGeom prst="rect">
            <a:avLst/>
          </a:prstGeom>
        </p:spPr>
      </p:pic>
      <p:sp>
        <p:nvSpPr>
          <p:cNvPr id="61" name="textruta 60">
            <a:extLst>
              <a:ext uri="{FF2B5EF4-FFF2-40B4-BE49-F238E27FC236}">
                <a16:creationId xmlns:a16="http://schemas.microsoft.com/office/drawing/2014/main" id="{D0326428-81E4-4BAE-9FAC-A80782F4EA58}"/>
              </a:ext>
            </a:extLst>
          </p:cNvPr>
          <p:cNvSpPr txBox="1"/>
          <p:nvPr/>
        </p:nvSpPr>
        <p:spPr>
          <a:xfrm>
            <a:off x="432000" y="180000"/>
            <a:ext cx="4761888" cy="707886"/>
          </a:xfrm>
          <a:prstGeom prst="rect">
            <a:avLst/>
          </a:prstGeom>
        </p:spPr>
        <p:txBody>
          <a:bodyPr/>
          <a:lstStyle>
            <a:defPPr>
              <a:defRPr lang="sv-SE"/>
            </a:defPPr>
            <a:lvl1pPr eaLnBrk="1" hangingPunct="1">
              <a:defRPr sz="4400" b="1">
                <a:solidFill>
                  <a:srgbClr val="D76600"/>
                </a:solidFill>
                <a:effectLst>
                  <a:outerShdw blurRad="38100" dist="38100" dir="2700000" algn="tl">
                    <a:srgbClr val="000000">
                      <a:alpha val="43137"/>
                    </a:srgbClr>
                  </a:outerShdw>
                </a:effectLst>
                <a:latin typeface="+mj-lt"/>
                <a:ea typeface="+mj-ea"/>
                <a:cs typeface="+mj-cs"/>
              </a:defRPr>
            </a:lvl1pPr>
            <a:lvl2pPr algn="ctr" eaLnBrk="1" hangingPunct="1">
              <a:defRPr sz="4400">
                <a:solidFill>
                  <a:schemeClr val="tx2"/>
                </a:solidFill>
              </a:defRPr>
            </a:lvl2pPr>
            <a:lvl3pPr algn="ctr" eaLnBrk="1" hangingPunct="1">
              <a:defRPr sz="4400">
                <a:solidFill>
                  <a:schemeClr val="tx2"/>
                </a:solidFill>
              </a:defRPr>
            </a:lvl3pPr>
            <a:lvl4pPr algn="ctr" eaLnBrk="1" hangingPunct="1">
              <a:defRPr sz="4400">
                <a:solidFill>
                  <a:schemeClr val="tx2"/>
                </a:solidFill>
              </a:defRPr>
            </a:lvl4pPr>
            <a:lvl5pPr algn="ctr" eaLnBrk="1" hangingPunct="1">
              <a:defRPr sz="4400">
                <a:solidFill>
                  <a:schemeClr val="tx2"/>
                </a:solidFill>
              </a:defRPr>
            </a:lvl5pPr>
            <a:lvl6pPr marL="457200" algn="ctr" fontAlgn="base">
              <a:spcBef>
                <a:spcPct val="0"/>
              </a:spcBef>
              <a:spcAft>
                <a:spcPct val="0"/>
              </a:spcAft>
              <a:defRPr sz="4400">
                <a:solidFill>
                  <a:schemeClr val="tx2"/>
                </a:solidFill>
              </a:defRPr>
            </a:lvl6pPr>
            <a:lvl7pPr marL="914400" algn="ctr" fontAlgn="base">
              <a:spcBef>
                <a:spcPct val="0"/>
              </a:spcBef>
              <a:spcAft>
                <a:spcPct val="0"/>
              </a:spcAft>
              <a:defRPr sz="4400">
                <a:solidFill>
                  <a:schemeClr val="tx2"/>
                </a:solidFill>
              </a:defRPr>
            </a:lvl7pPr>
            <a:lvl8pPr marL="1371600" algn="ctr" fontAlgn="base">
              <a:spcBef>
                <a:spcPct val="0"/>
              </a:spcBef>
              <a:spcAft>
                <a:spcPct val="0"/>
              </a:spcAft>
              <a:defRPr sz="4400">
                <a:solidFill>
                  <a:schemeClr val="tx2"/>
                </a:solidFill>
              </a:defRPr>
            </a:lvl8pPr>
            <a:lvl9pPr marL="1828800" algn="ctr" fontAlgn="base">
              <a:spcBef>
                <a:spcPct val="0"/>
              </a:spcBef>
              <a:spcAft>
                <a:spcPct val="0"/>
              </a:spcAft>
              <a:defRPr sz="4400">
                <a:solidFill>
                  <a:schemeClr val="tx2"/>
                </a:solidFill>
              </a:defRPr>
            </a:lvl9pPr>
          </a:lstStyle>
          <a:p>
            <a:r>
              <a:rPr lang="sv-SE" dirty="0"/>
              <a:t>Förutsättningar</a:t>
            </a:r>
          </a:p>
        </p:txBody>
      </p:sp>
      <p:pic>
        <p:nvPicPr>
          <p:cNvPr id="62" name="Platshållare för innehåll 6">
            <a:extLst>
              <a:ext uri="{FF2B5EF4-FFF2-40B4-BE49-F238E27FC236}">
                <a16:creationId xmlns:a16="http://schemas.microsoft.com/office/drawing/2014/main" id="{5AAD9A7F-963F-4A91-9031-829721556D55}"/>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302"/>
          <a:stretch/>
        </p:blipFill>
        <p:spPr>
          <a:xfrm>
            <a:off x="1125316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4374876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ruta 10"/>
          <p:cNvSpPr txBox="1"/>
          <p:nvPr/>
        </p:nvSpPr>
        <p:spPr>
          <a:xfrm>
            <a:off x="2495600" y="1792906"/>
            <a:ext cx="1573701"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Vattenbombning</a:t>
            </a:r>
          </a:p>
        </p:txBody>
      </p:sp>
      <p:sp>
        <p:nvSpPr>
          <p:cNvPr id="15" name="textruta 14"/>
          <p:cNvSpPr txBox="1"/>
          <p:nvPr/>
        </p:nvSpPr>
        <p:spPr>
          <a:xfrm>
            <a:off x="7746442" y="1739410"/>
            <a:ext cx="1620187"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Vattenbombning </a:t>
            </a:r>
          </a:p>
        </p:txBody>
      </p:sp>
      <p:sp>
        <p:nvSpPr>
          <p:cNvPr id="17" name="textruta 16"/>
          <p:cNvSpPr txBox="1"/>
          <p:nvPr/>
        </p:nvSpPr>
        <p:spPr>
          <a:xfrm>
            <a:off x="2495600" y="2676240"/>
            <a:ext cx="1876155"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Planerad evakuering</a:t>
            </a:r>
          </a:p>
        </p:txBody>
      </p:sp>
      <p:sp>
        <p:nvSpPr>
          <p:cNvPr id="19" name="textruta 18"/>
          <p:cNvSpPr txBox="1"/>
          <p:nvPr/>
        </p:nvSpPr>
        <p:spPr>
          <a:xfrm>
            <a:off x="10653896" y="2484185"/>
            <a:ext cx="1364438" cy="584775"/>
          </a:xfrm>
          <a:prstGeom prst="rect">
            <a:avLst/>
          </a:prstGeom>
          <a:noFill/>
        </p:spPr>
        <p:txBody>
          <a:bodyPr wrap="square" rtlCol="0">
            <a:spAutoFit/>
          </a:bodyPr>
          <a:lstStyle/>
          <a:p>
            <a:r>
              <a:rPr lang="sv-SE" sz="1600" dirty="0">
                <a:latin typeface="Calibri" panose="020F0502020204030204" pitchFamily="34" charset="0"/>
                <a:cs typeface="Calibri" panose="020F0502020204030204" pitchFamily="34" charset="0"/>
              </a:rPr>
              <a:t>Genomförd evakuering</a:t>
            </a:r>
          </a:p>
        </p:txBody>
      </p:sp>
      <p:grpSp>
        <p:nvGrpSpPr>
          <p:cNvPr id="8" name="Grupp 7"/>
          <p:cNvGrpSpPr/>
          <p:nvPr/>
        </p:nvGrpSpPr>
        <p:grpSpPr>
          <a:xfrm>
            <a:off x="1118220" y="4053282"/>
            <a:ext cx="720678" cy="144016"/>
            <a:chOff x="863289" y="3789040"/>
            <a:chExt cx="720678" cy="144016"/>
          </a:xfrm>
        </p:grpSpPr>
        <p:sp>
          <p:nvSpPr>
            <p:cNvPr id="7" name="Likbent triangel 6"/>
            <p:cNvSpPr/>
            <p:nvPr/>
          </p:nvSpPr>
          <p:spPr>
            <a:xfrm>
              <a:off x="863289" y="3789040"/>
              <a:ext cx="180319" cy="144016"/>
            </a:xfrm>
            <a:prstGeom prst="triangl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28" name="Likbent triangel 27"/>
            <p:cNvSpPr/>
            <p:nvPr/>
          </p:nvSpPr>
          <p:spPr>
            <a:xfrm>
              <a:off x="1043608" y="3789040"/>
              <a:ext cx="180319" cy="144016"/>
            </a:xfrm>
            <a:prstGeom prst="triangl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29" name="Likbent triangel 28"/>
            <p:cNvSpPr/>
            <p:nvPr/>
          </p:nvSpPr>
          <p:spPr>
            <a:xfrm>
              <a:off x="1223329" y="3789040"/>
              <a:ext cx="180319" cy="144016"/>
            </a:xfrm>
            <a:prstGeom prst="triangl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30" name="Likbent triangel 29"/>
            <p:cNvSpPr/>
            <p:nvPr/>
          </p:nvSpPr>
          <p:spPr>
            <a:xfrm>
              <a:off x="1403648" y="3789040"/>
              <a:ext cx="180319" cy="144016"/>
            </a:xfrm>
            <a:prstGeom prst="triangl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grpSp>
      <p:sp>
        <p:nvSpPr>
          <p:cNvPr id="32" name="textruta 31"/>
          <p:cNvSpPr txBox="1"/>
          <p:nvPr/>
        </p:nvSpPr>
        <p:spPr>
          <a:xfrm>
            <a:off x="2495600" y="3954542"/>
            <a:ext cx="2038507"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Släcklinje / skyddslinje</a:t>
            </a:r>
          </a:p>
        </p:txBody>
      </p:sp>
      <p:grpSp>
        <p:nvGrpSpPr>
          <p:cNvPr id="33" name="Grupp 32"/>
          <p:cNvGrpSpPr/>
          <p:nvPr/>
        </p:nvGrpSpPr>
        <p:grpSpPr>
          <a:xfrm>
            <a:off x="6523423" y="4048550"/>
            <a:ext cx="720678" cy="144016"/>
            <a:chOff x="863289" y="3789040"/>
            <a:chExt cx="720678" cy="144016"/>
          </a:xfrm>
          <a:solidFill>
            <a:srgbClr val="FF0000"/>
          </a:solidFill>
        </p:grpSpPr>
        <p:sp>
          <p:nvSpPr>
            <p:cNvPr id="34" name="Likbent triangel 33"/>
            <p:cNvSpPr/>
            <p:nvPr/>
          </p:nvSpPr>
          <p:spPr>
            <a:xfrm>
              <a:off x="863289" y="3789040"/>
              <a:ext cx="180319" cy="144016"/>
            </a:xfrm>
            <a:prstGeom prst="triangl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35" name="Likbent triangel 34"/>
            <p:cNvSpPr/>
            <p:nvPr/>
          </p:nvSpPr>
          <p:spPr>
            <a:xfrm>
              <a:off x="1043608" y="3789040"/>
              <a:ext cx="180319" cy="144016"/>
            </a:xfrm>
            <a:prstGeom prst="triangl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36" name="Likbent triangel 35"/>
            <p:cNvSpPr/>
            <p:nvPr/>
          </p:nvSpPr>
          <p:spPr>
            <a:xfrm>
              <a:off x="1223329" y="3789040"/>
              <a:ext cx="180319" cy="144016"/>
            </a:xfrm>
            <a:prstGeom prst="triangl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37" name="Likbent triangel 36"/>
            <p:cNvSpPr/>
            <p:nvPr/>
          </p:nvSpPr>
          <p:spPr>
            <a:xfrm>
              <a:off x="1403648" y="3789040"/>
              <a:ext cx="180319" cy="144016"/>
            </a:xfrm>
            <a:prstGeom prst="triangl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grpSp>
      <p:sp>
        <p:nvSpPr>
          <p:cNvPr id="38" name="textruta 37"/>
          <p:cNvSpPr txBox="1"/>
          <p:nvPr/>
        </p:nvSpPr>
        <p:spPr>
          <a:xfrm>
            <a:off x="7746442" y="3946940"/>
            <a:ext cx="2038507"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Släcklinje / skyddslinje</a:t>
            </a:r>
          </a:p>
        </p:txBody>
      </p:sp>
      <p:grpSp>
        <p:nvGrpSpPr>
          <p:cNvPr id="9" name="Grupp 8"/>
          <p:cNvGrpSpPr/>
          <p:nvPr/>
        </p:nvGrpSpPr>
        <p:grpSpPr>
          <a:xfrm>
            <a:off x="1118071" y="4941168"/>
            <a:ext cx="720977" cy="288032"/>
            <a:chOff x="581148" y="4581128"/>
            <a:chExt cx="720977" cy="288032"/>
          </a:xfrm>
        </p:grpSpPr>
        <p:grpSp>
          <p:nvGrpSpPr>
            <p:cNvPr id="39" name="Grupp 38"/>
            <p:cNvGrpSpPr/>
            <p:nvPr/>
          </p:nvGrpSpPr>
          <p:grpSpPr>
            <a:xfrm rot="10800000">
              <a:off x="581148" y="4725144"/>
              <a:ext cx="720678" cy="144016"/>
              <a:chOff x="863289" y="3789040"/>
              <a:chExt cx="720678" cy="144016"/>
            </a:xfrm>
          </p:grpSpPr>
          <p:sp>
            <p:nvSpPr>
              <p:cNvPr id="40" name="Likbent triangel 39"/>
              <p:cNvSpPr/>
              <p:nvPr/>
            </p:nvSpPr>
            <p:spPr>
              <a:xfrm>
                <a:off x="863289" y="3789040"/>
                <a:ext cx="180319" cy="144016"/>
              </a:xfrm>
              <a:prstGeom prst="triangl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41" name="Likbent triangel 40"/>
              <p:cNvSpPr/>
              <p:nvPr/>
            </p:nvSpPr>
            <p:spPr>
              <a:xfrm>
                <a:off x="1043608" y="3789040"/>
                <a:ext cx="180319" cy="144016"/>
              </a:xfrm>
              <a:prstGeom prst="triangl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42" name="Likbent triangel 41"/>
              <p:cNvSpPr/>
              <p:nvPr/>
            </p:nvSpPr>
            <p:spPr>
              <a:xfrm>
                <a:off x="1223329" y="3789040"/>
                <a:ext cx="180319" cy="144016"/>
              </a:xfrm>
              <a:prstGeom prst="triangl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43" name="Likbent triangel 42"/>
              <p:cNvSpPr/>
              <p:nvPr/>
            </p:nvSpPr>
            <p:spPr>
              <a:xfrm>
                <a:off x="1403648" y="3789040"/>
                <a:ext cx="180319" cy="144016"/>
              </a:xfrm>
              <a:prstGeom prst="triangl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grpSp>
        <p:grpSp>
          <p:nvGrpSpPr>
            <p:cNvPr id="44" name="Grupp 43"/>
            <p:cNvGrpSpPr/>
            <p:nvPr/>
          </p:nvGrpSpPr>
          <p:grpSpPr>
            <a:xfrm>
              <a:off x="581447" y="4581128"/>
              <a:ext cx="720678" cy="144016"/>
              <a:chOff x="863289" y="3789040"/>
              <a:chExt cx="720678" cy="144016"/>
            </a:xfrm>
          </p:grpSpPr>
          <p:sp>
            <p:nvSpPr>
              <p:cNvPr id="45" name="Likbent triangel 44"/>
              <p:cNvSpPr/>
              <p:nvPr/>
            </p:nvSpPr>
            <p:spPr>
              <a:xfrm>
                <a:off x="863289" y="3789040"/>
                <a:ext cx="180319" cy="144016"/>
              </a:xfrm>
              <a:prstGeom prst="triangl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46" name="Likbent triangel 45"/>
              <p:cNvSpPr/>
              <p:nvPr/>
            </p:nvSpPr>
            <p:spPr>
              <a:xfrm>
                <a:off x="1043608" y="3789040"/>
                <a:ext cx="180319" cy="144016"/>
              </a:xfrm>
              <a:prstGeom prst="triangl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47" name="Likbent triangel 46"/>
              <p:cNvSpPr/>
              <p:nvPr/>
            </p:nvSpPr>
            <p:spPr>
              <a:xfrm>
                <a:off x="1223329" y="3789040"/>
                <a:ext cx="180319" cy="144016"/>
              </a:xfrm>
              <a:prstGeom prst="triangl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48" name="Likbent triangel 47"/>
              <p:cNvSpPr/>
              <p:nvPr/>
            </p:nvSpPr>
            <p:spPr>
              <a:xfrm>
                <a:off x="1403648" y="3789040"/>
                <a:ext cx="180319" cy="144016"/>
              </a:xfrm>
              <a:prstGeom prst="triangl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grpSp>
      </p:grpSp>
      <p:sp>
        <p:nvSpPr>
          <p:cNvPr id="50" name="textruta 49"/>
          <p:cNvSpPr txBox="1"/>
          <p:nvPr/>
        </p:nvSpPr>
        <p:spPr>
          <a:xfrm>
            <a:off x="2495600" y="4879139"/>
            <a:ext cx="3426836"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Planerad begränsningslinje, torr metod</a:t>
            </a:r>
          </a:p>
        </p:txBody>
      </p:sp>
      <p:grpSp>
        <p:nvGrpSpPr>
          <p:cNvPr id="51" name="Grupp 50"/>
          <p:cNvGrpSpPr/>
          <p:nvPr/>
        </p:nvGrpSpPr>
        <p:grpSpPr>
          <a:xfrm>
            <a:off x="6523274" y="4952342"/>
            <a:ext cx="720977" cy="288032"/>
            <a:chOff x="581148" y="4581128"/>
            <a:chExt cx="720977" cy="288032"/>
          </a:xfrm>
          <a:solidFill>
            <a:srgbClr val="FF0000"/>
          </a:solidFill>
        </p:grpSpPr>
        <p:grpSp>
          <p:nvGrpSpPr>
            <p:cNvPr id="52" name="Grupp 51"/>
            <p:cNvGrpSpPr/>
            <p:nvPr/>
          </p:nvGrpSpPr>
          <p:grpSpPr>
            <a:xfrm rot="10800000">
              <a:off x="581148" y="4725144"/>
              <a:ext cx="720678" cy="144016"/>
              <a:chOff x="863289" y="3789040"/>
              <a:chExt cx="720678" cy="144016"/>
            </a:xfrm>
            <a:grpFill/>
          </p:grpSpPr>
          <p:sp>
            <p:nvSpPr>
              <p:cNvPr id="58" name="Likbent triangel 57"/>
              <p:cNvSpPr/>
              <p:nvPr/>
            </p:nvSpPr>
            <p:spPr>
              <a:xfrm>
                <a:off x="863289" y="3789040"/>
                <a:ext cx="180319" cy="144016"/>
              </a:xfrm>
              <a:prstGeom prst="triangl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59" name="Likbent triangel 58"/>
              <p:cNvSpPr/>
              <p:nvPr/>
            </p:nvSpPr>
            <p:spPr>
              <a:xfrm>
                <a:off x="1043608" y="3789040"/>
                <a:ext cx="180319" cy="144016"/>
              </a:xfrm>
              <a:prstGeom prst="triangl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60" name="Likbent triangel 59"/>
              <p:cNvSpPr/>
              <p:nvPr/>
            </p:nvSpPr>
            <p:spPr>
              <a:xfrm>
                <a:off x="1223329" y="3789040"/>
                <a:ext cx="180319" cy="144016"/>
              </a:xfrm>
              <a:prstGeom prst="triangl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61" name="Likbent triangel 60"/>
              <p:cNvSpPr/>
              <p:nvPr/>
            </p:nvSpPr>
            <p:spPr>
              <a:xfrm>
                <a:off x="1403648" y="3789040"/>
                <a:ext cx="180319" cy="144016"/>
              </a:xfrm>
              <a:prstGeom prst="triangl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grpSp>
        <p:grpSp>
          <p:nvGrpSpPr>
            <p:cNvPr id="53" name="Grupp 52"/>
            <p:cNvGrpSpPr/>
            <p:nvPr/>
          </p:nvGrpSpPr>
          <p:grpSpPr>
            <a:xfrm>
              <a:off x="581447" y="4581128"/>
              <a:ext cx="720678" cy="144016"/>
              <a:chOff x="863289" y="3789040"/>
              <a:chExt cx="720678" cy="144016"/>
            </a:xfrm>
            <a:grpFill/>
          </p:grpSpPr>
          <p:sp>
            <p:nvSpPr>
              <p:cNvPr id="54" name="Likbent triangel 53"/>
              <p:cNvSpPr/>
              <p:nvPr/>
            </p:nvSpPr>
            <p:spPr>
              <a:xfrm>
                <a:off x="863289" y="3789040"/>
                <a:ext cx="180319" cy="144016"/>
              </a:xfrm>
              <a:prstGeom prst="triangl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55" name="Likbent triangel 54"/>
              <p:cNvSpPr/>
              <p:nvPr/>
            </p:nvSpPr>
            <p:spPr>
              <a:xfrm>
                <a:off x="1043608" y="3789040"/>
                <a:ext cx="180319" cy="144016"/>
              </a:xfrm>
              <a:prstGeom prst="triangl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56" name="Likbent triangel 55"/>
              <p:cNvSpPr/>
              <p:nvPr/>
            </p:nvSpPr>
            <p:spPr>
              <a:xfrm>
                <a:off x="1223329" y="3789040"/>
                <a:ext cx="180319" cy="144016"/>
              </a:xfrm>
              <a:prstGeom prst="triangl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57" name="Likbent triangel 56"/>
              <p:cNvSpPr/>
              <p:nvPr/>
            </p:nvSpPr>
            <p:spPr>
              <a:xfrm>
                <a:off x="1403648" y="3789040"/>
                <a:ext cx="180319" cy="144016"/>
              </a:xfrm>
              <a:prstGeom prst="triangl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grpSp>
      </p:gr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416" y="5301208"/>
            <a:ext cx="1159770" cy="704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2024" y="5506099"/>
            <a:ext cx="814492" cy="399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0" name="textruta 69"/>
          <p:cNvSpPr txBox="1"/>
          <p:nvPr/>
        </p:nvSpPr>
        <p:spPr>
          <a:xfrm>
            <a:off x="2495600" y="5445038"/>
            <a:ext cx="3069623"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Planerad Tändning på linje / punkt</a:t>
            </a:r>
          </a:p>
        </p:txBody>
      </p:sp>
      <p:sp>
        <p:nvSpPr>
          <p:cNvPr id="71" name="textruta 70"/>
          <p:cNvSpPr txBox="1"/>
          <p:nvPr/>
        </p:nvSpPr>
        <p:spPr>
          <a:xfrm>
            <a:off x="7746442" y="5481807"/>
            <a:ext cx="3082382"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Pågående tändning på linje / punkt</a:t>
            </a:r>
          </a:p>
        </p:txBody>
      </p:sp>
      <p:cxnSp>
        <p:nvCxnSpPr>
          <p:cNvPr id="2058" name="Rak pil 2057"/>
          <p:cNvCxnSpPr/>
          <p:nvPr/>
        </p:nvCxnSpPr>
        <p:spPr>
          <a:xfrm flipV="1">
            <a:off x="7307612" y="3356992"/>
            <a:ext cx="269558" cy="28803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2" name="Rak pil 91"/>
          <p:cNvCxnSpPr/>
          <p:nvPr/>
        </p:nvCxnSpPr>
        <p:spPr>
          <a:xfrm flipV="1">
            <a:off x="6915773" y="3356992"/>
            <a:ext cx="269558" cy="28803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3" name="Rak pil 92"/>
          <p:cNvCxnSpPr/>
          <p:nvPr/>
        </p:nvCxnSpPr>
        <p:spPr>
          <a:xfrm flipV="1">
            <a:off x="7109191" y="3356992"/>
            <a:ext cx="269558" cy="28803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61" name="Rak 2060"/>
          <p:cNvCxnSpPr/>
          <p:nvPr/>
        </p:nvCxnSpPr>
        <p:spPr>
          <a:xfrm flipH="1">
            <a:off x="6190355" y="3645024"/>
            <a:ext cx="1117257"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4" name="Rak pil 93"/>
          <p:cNvCxnSpPr/>
          <p:nvPr/>
        </p:nvCxnSpPr>
        <p:spPr>
          <a:xfrm flipV="1">
            <a:off x="1913255" y="3400020"/>
            <a:ext cx="276455" cy="288032"/>
          </a:xfrm>
          <a:prstGeom prst="straightConnector1">
            <a:avLst/>
          </a:prstGeom>
          <a:ln w="1905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95" name="Rak pil 94"/>
          <p:cNvCxnSpPr/>
          <p:nvPr/>
        </p:nvCxnSpPr>
        <p:spPr>
          <a:xfrm flipV="1">
            <a:off x="1511388" y="3400020"/>
            <a:ext cx="276455" cy="288032"/>
          </a:xfrm>
          <a:prstGeom prst="straightConnector1">
            <a:avLst/>
          </a:prstGeom>
          <a:ln w="1905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96" name="Rak pil 95"/>
          <p:cNvCxnSpPr/>
          <p:nvPr/>
        </p:nvCxnSpPr>
        <p:spPr>
          <a:xfrm flipV="1">
            <a:off x="1709756" y="3400020"/>
            <a:ext cx="276455" cy="288032"/>
          </a:xfrm>
          <a:prstGeom prst="straightConnector1">
            <a:avLst/>
          </a:prstGeom>
          <a:ln w="1905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97" name="Rak 96"/>
          <p:cNvCxnSpPr/>
          <p:nvPr/>
        </p:nvCxnSpPr>
        <p:spPr>
          <a:xfrm flipH="1">
            <a:off x="767408" y="3688052"/>
            <a:ext cx="1145847"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0" name="textruta 99"/>
          <p:cNvSpPr txBox="1"/>
          <p:nvPr/>
        </p:nvSpPr>
        <p:spPr>
          <a:xfrm>
            <a:off x="2495600" y="3392480"/>
            <a:ext cx="2305503"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Planerad direkt släckning </a:t>
            </a:r>
          </a:p>
        </p:txBody>
      </p:sp>
      <p:sp>
        <p:nvSpPr>
          <p:cNvPr id="101" name="textruta 100"/>
          <p:cNvSpPr txBox="1"/>
          <p:nvPr/>
        </p:nvSpPr>
        <p:spPr>
          <a:xfrm>
            <a:off x="7746442" y="3382464"/>
            <a:ext cx="2513765" cy="338554"/>
          </a:xfrm>
          <a:prstGeom prst="rect">
            <a:avLst/>
          </a:prstGeom>
          <a:noFill/>
        </p:spPr>
        <p:txBody>
          <a:bodyPr wrap="square" rtlCol="0">
            <a:spAutoFit/>
          </a:bodyPr>
          <a:lstStyle/>
          <a:p>
            <a:r>
              <a:rPr lang="sv-SE" sz="1600" dirty="0">
                <a:latin typeface="Calibri" panose="020F0502020204030204" pitchFamily="34" charset="0"/>
                <a:cs typeface="Calibri" panose="020F0502020204030204" pitchFamily="34" charset="0"/>
              </a:rPr>
              <a:t>Pågående direkt släckning</a:t>
            </a:r>
          </a:p>
        </p:txBody>
      </p:sp>
      <p:sp>
        <p:nvSpPr>
          <p:cNvPr id="2064" name="textruta 2063"/>
          <p:cNvSpPr txBox="1"/>
          <p:nvPr/>
        </p:nvSpPr>
        <p:spPr>
          <a:xfrm>
            <a:off x="2495600" y="1052736"/>
            <a:ext cx="1471557" cy="461665"/>
          </a:xfrm>
          <a:prstGeom prst="rect">
            <a:avLst/>
          </a:prstGeom>
          <a:noFill/>
        </p:spPr>
        <p:txBody>
          <a:bodyPr wrap="none" rtlCol="0">
            <a:spAutoFit/>
          </a:bodyPr>
          <a:lstStyle/>
          <a:p>
            <a:r>
              <a:rPr lang="sv-SE" sz="2400" b="1" dirty="0">
                <a:latin typeface="Calibri" panose="020F0502020204030204" pitchFamily="34" charset="0"/>
                <a:cs typeface="Calibri" panose="020F0502020204030204" pitchFamily="34" charset="0"/>
              </a:rPr>
              <a:t>Planerade</a:t>
            </a:r>
            <a:endParaRPr lang="sv-SE" b="1" dirty="0">
              <a:latin typeface="Calibri" panose="020F0502020204030204" pitchFamily="34" charset="0"/>
              <a:cs typeface="Calibri" panose="020F0502020204030204" pitchFamily="34" charset="0"/>
            </a:endParaRPr>
          </a:p>
        </p:txBody>
      </p:sp>
      <p:sp>
        <p:nvSpPr>
          <p:cNvPr id="115" name="textruta 114"/>
          <p:cNvSpPr txBox="1"/>
          <p:nvPr/>
        </p:nvSpPr>
        <p:spPr>
          <a:xfrm>
            <a:off x="7746442" y="1052736"/>
            <a:ext cx="1428533" cy="461665"/>
          </a:xfrm>
          <a:prstGeom prst="rect">
            <a:avLst/>
          </a:prstGeom>
          <a:noFill/>
        </p:spPr>
        <p:txBody>
          <a:bodyPr wrap="none" rtlCol="0">
            <a:spAutoFit/>
          </a:bodyPr>
          <a:lstStyle/>
          <a:p>
            <a:r>
              <a:rPr lang="sv-SE" sz="2400" b="1" dirty="0">
                <a:latin typeface="Calibri" panose="020F0502020204030204" pitchFamily="34" charset="0"/>
                <a:cs typeface="Calibri" panose="020F0502020204030204" pitchFamily="34" charset="0"/>
              </a:rPr>
              <a:t>Pågående</a:t>
            </a:r>
          </a:p>
        </p:txBody>
      </p:sp>
      <p:grpSp>
        <p:nvGrpSpPr>
          <p:cNvPr id="116" name="Grupp 115"/>
          <p:cNvGrpSpPr/>
          <p:nvPr/>
        </p:nvGrpSpPr>
        <p:grpSpPr>
          <a:xfrm>
            <a:off x="1118071" y="4483215"/>
            <a:ext cx="720977" cy="288032"/>
            <a:chOff x="581148" y="4581128"/>
            <a:chExt cx="720977" cy="288032"/>
          </a:xfrm>
        </p:grpSpPr>
        <p:grpSp>
          <p:nvGrpSpPr>
            <p:cNvPr id="117" name="Grupp 116"/>
            <p:cNvGrpSpPr/>
            <p:nvPr/>
          </p:nvGrpSpPr>
          <p:grpSpPr>
            <a:xfrm rot="10800000">
              <a:off x="581148" y="4725144"/>
              <a:ext cx="720678" cy="144016"/>
              <a:chOff x="863289" y="3789040"/>
              <a:chExt cx="720678" cy="144016"/>
            </a:xfrm>
          </p:grpSpPr>
          <p:sp>
            <p:nvSpPr>
              <p:cNvPr id="123" name="Likbent triangel 122"/>
              <p:cNvSpPr/>
              <p:nvPr/>
            </p:nvSpPr>
            <p:spPr>
              <a:xfrm>
                <a:off x="863289" y="3789040"/>
                <a:ext cx="180319" cy="144016"/>
              </a:xfrm>
              <a:prstGeom prst="triangl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124" name="Likbent triangel 123"/>
              <p:cNvSpPr/>
              <p:nvPr/>
            </p:nvSpPr>
            <p:spPr>
              <a:xfrm>
                <a:off x="1043608" y="3789040"/>
                <a:ext cx="180319" cy="144016"/>
              </a:xfrm>
              <a:prstGeom prst="triangl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125" name="Likbent triangel 124"/>
              <p:cNvSpPr/>
              <p:nvPr/>
            </p:nvSpPr>
            <p:spPr>
              <a:xfrm>
                <a:off x="1223329" y="3789040"/>
                <a:ext cx="180319" cy="144016"/>
              </a:xfrm>
              <a:prstGeom prst="triangl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126" name="Likbent triangel 125"/>
              <p:cNvSpPr/>
              <p:nvPr/>
            </p:nvSpPr>
            <p:spPr>
              <a:xfrm>
                <a:off x="1403648" y="3789040"/>
                <a:ext cx="180319" cy="144016"/>
              </a:xfrm>
              <a:prstGeom prst="triangl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grpSp>
        <p:grpSp>
          <p:nvGrpSpPr>
            <p:cNvPr id="118" name="Grupp 117"/>
            <p:cNvGrpSpPr/>
            <p:nvPr/>
          </p:nvGrpSpPr>
          <p:grpSpPr>
            <a:xfrm>
              <a:off x="581447" y="4581128"/>
              <a:ext cx="720678" cy="144016"/>
              <a:chOff x="863289" y="3789040"/>
              <a:chExt cx="720678" cy="144016"/>
            </a:xfrm>
          </p:grpSpPr>
          <p:sp>
            <p:nvSpPr>
              <p:cNvPr id="119" name="Likbent triangel 118"/>
              <p:cNvSpPr/>
              <p:nvPr/>
            </p:nvSpPr>
            <p:spPr>
              <a:xfrm>
                <a:off x="863289" y="3789040"/>
                <a:ext cx="180319" cy="144016"/>
              </a:xfrm>
              <a:prstGeom prst="triangl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120" name="Likbent triangel 119"/>
              <p:cNvSpPr/>
              <p:nvPr/>
            </p:nvSpPr>
            <p:spPr>
              <a:xfrm>
                <a:off x="1043608" y="3789040"/>
                <a:ext cx="180319" cy="144016"/>
              </a:xfrm>
              <a:prstGeom prst="triangl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121" name="Likbent triangel 120"/>
              <p:cNvSpPr/>
              <p:nvPr/>
            </p:nvSpPr>
            <p:spPr>
              <a:xfrm>
                <a:off x="1223329" y="3789040"/>
                <a:ext cx="180319" cy="144016"/>
              </a:xfrm>
              <a:prstGeom prst="triangl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122" name="Likbent triangel 121"/>
              <p:cNvSpPr/>
              <p:nvPr/>
            </p:nvSpPr>
            <p:spPr>
              <a:xfrm>
                <a:off x="1403648" y="3789040"/>
                <a:ext cx="180319" cy="144016"/>
              </a:xfrm>
              <a:prstGeom prst="triangl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grpSp>
      </p:grpSp>
      <p:grpSp>
        <p:nvGrpSpPr>
          <p:cNvPr id="127" name="Grupp 126"/>
          <p:cNvGrpSpPr/>
          <p:nvPr/>
        </p:nvGrpSpPr>
        <p:grpSpPr>
          <a:xfrm>
            <a:off x="6523274" y="4455206"/>
            <a:ext cx="720977" cy="288032"/>
            <a:chOff x="581148" y="4581128"/>
            <a:chExt cx="720977" cy="288032"/>
          </a:xfrm>
          <a:solidFill>
            <a:srgbClr val="0070C0"/>
          </a:solidFill>
        </p:grpSpPr>
        <p:grpSp>
          <p:nvGrpSpPr>
            <p:cNvPr id="128" name="Grupp 127"/>
            <p:cNvGrpSpPr/>
            <p:nvPr/>
          </p:nvGrpSpPr>
          <p:grpSpPr>
            <a:xfrm rot="10800000">
              <a:off x="581148" y="4725144"/>
              <a:ext cx="720678" cy="144016"/>
              <a:chOff x="863289" y="3789040"/>
              <a:chExt cx="720678" cy="144016"/>
            </a:xfrm>
            <a:grpFill/>
          </p:grpSpPr>
          <p:sp>
            <p:nvSpPr>
              <p:cNvPr id="134" name="Likbent triangel 133"/>
              <p:cNvSpPr/>
              <p:nvPr/>
            </p:nvSpPr>
            <p:spPr>
              <a:xfrm>
                <a:off x="863289" y="3789040"/>
                <a:ext cx="180319" cy="144016"/>
              </a:xfrm>
              <a:prstGeom prst="triangl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135" name="Likbent triangel 134"/>
              <p:cNvSpPr/>
              <p:nvPr/>
            </p:nvSpPr>
            <p:spPr>
              <a:xfrm>
                <a:off x="1043608" y="3789040"/>
                <a:ext cx="180319" cy="144016"/>
              </a:xfrm>
              <a:prstGeom prst="triangl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136" name="Likbent triangel 135"/>
              <p:cNvSpPr/>
              <p:nvPr/>
            </p:nvSpPr>
            <p:spPr>
              <a:xfrm>
                <a:off x="1223329" y="3789040"/>
                <a:ext cx="180319" cy="144016"/>
              </a:xfrm>
              <a:prstGeom prst="triangl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137" name="Likbent triangel 136"/>
              <p:cNvSpPr/>
              <p:nvPr/>
            </p:nvSpPr>
            <p:spPr>
              <a:xfrm>
                <a:off x="1403648" y="3789040"/>
                <a:ext cx="180319" cy="144016"/>
              </a:xfrm>
              <a:prstGeom prst="triangl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grpSp>
        <p:grpSp>
          <p:nvGrpSpPr>
            <p:cNvPr id="129" name="Grupp 128"/>
            <p:cNvGrpSpPr/>
            <p:nvPr/>
          </p:nvGrpSpPr>
          <p:grpSpPr>
            <a:xfrm>
              <a:off x="581447" y="4581128"/>
              <a:ext cx="720678" cy="144016"/>
              <a:chOff x="863289" y="3789040"/>
              <a:chExt cx="720678" cy="144016"/>
            </a:xfrm>
            <a:grpFill/>
          </p:grpSpPr>
          <p:sp>
            <p:nvSpPr>
              <p:cNvPr id="130" name="Likbent triangel 129"/>
              <p:cNvSpPr/>
              <p:nvPr/>
            </p:nvSpPr>
            <p:spPr>
              <a:xfrm>
                <a:off x="863289" y="3789040"/>
                <a:ext cx="180319" cy="144016"/>
              </a:xfrm>
              <a:prstGeom prst="triangl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131" name="Likbent triangel 130"/>
              <p:cNvSpPr/>
              <p:nvPr/>
            </p:nvSpPr>
            <p:spPr>
              <a:xfrm>
                <a:off x="1043608" y="3789040"/>
                <a:ext cx="180319" cy="144016"/>
              </a:xfrm>
              <a:prstGeom prst="triangl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132" name="Likbent triangel 131"/>
              <p:cNvSpPr/>
              <p:nvPr/>
            </p:nvSpPr>
            <p:spPr>
              <a:xfrm>
                <a:off x="1223329" y="3789040"/>
                <a:ext cx="180319" cy="144016"/>
              </a:xfrm>
              <a:prstGeom prst="triangl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sp>
            <p:nvSpPr>
              <p:cNvPr id="133" name="Likbent triangel 132"/>
              <p:cNvSpPr/>
              <p:nvPr/>
            </p:nvSpPr>
            <p:spPr>
              <a:xfrm>
                <a:off x="1403648" y="3789040"/>
                <a:ext cx="180319" cy="144016"/>
              </a:xfrm>
              <a:prstGeom prst="triangl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n>
                    <a:solidFill>
                      <a:srgbClr val="FF0000"/>
                    </a:solidFill>
                  </a:ln>
                  <a:latin typeface="Calibri" panose="020F0502020204030204" pitchFamily="34" charset="0"/>
                  <a:cs typeface="Calibri" panose="020F0502020204030204" pitchFamily="34" charset="0"/>
                </a:endParaRPr>
              </a:p>
            </p:txBody>
          </p:sp>
        </p:grpSp>
      </p:grpSp>
      <p:sp>
        <p:nvSpPr>
          <p:cNvPr id="138" name="textruta 137"/>
          <p:cNvSpPr txBox="1"/>
          <p:nvPr/>
        </p:nvSpPr>
        <p:spPr>
          <a:xfrm>
            <a:off x="7746442" y="4919682"/>
            <a:ext cx="3647152"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Färdigställd Begränsningslinje, torr metod</a:t>
            </a:r>
          </a:p>
        </p:txBody>
      </p:sp>
      <p:sp>
        <p:nvSpPr>
          <p:cNvPr id="139" name="textruta 138"/>
          <p:cNvSpPr txBox="1"/>
          <p:nvPr/>
        </p:nvSpPr>
        <p:spPr>
          <a:xfrm>
            <a:off x="2495600" y="4437112"/>
            <a:ext cx="3361369"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Planerad begränsningslinje, våt metod</a:t>
            </a:r>
          </a:p>
        </p:txBody>
      </p:sp>
      <p:sp>
        <p:nvSpPr>
          <p:cNvPr id="140" name="textruta 139"/>
          <p:cNvSpPr txBox="1"/>
          <p:nvPr/>
        </p:nvSpPr>
        <p:spPr>
          <a:xfrm>
            <a:off x="7746442" y="4441480"/>
            <a:ext cx="3576877"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Färdigställd begränsningslinje, våt metod</a:t>
            </a:r>
          </a:p>
        </p:txBody>
      </p:sp>
      <p:sp>
        <p:nvSpPr>
          <p:cNvPr id="114" name="textruta 113"/>
          <p:cNvSpPr txBox="1"/>
          <p:nvPr/>
        </p:nvSpPr>
        <p:spPr>
          <a:xfrm>
            <a:off x="7747909" y="2488580"/>
            <a:ext cx="1096519" cy="584775"/>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Pågående</a:t>
            </a:r>
            <a:br>
              <a:rPr lang="sv-SE" sz="1600" dirty="0">
                <a:latin typeface="Calibri" panose="020F0502020204030204" pitchFamily="34" charset="0"/>
                <a:cs typeface="Calibri" panose="020F0502020204030204" pitchFamily="34" charset="0"/>
              </a:rPr>
            </a:br>
            <a:r>
              <a:rPr lang="sv-SE" sz="1600" dirty="0">
                <a:latin typeface="Calibri" panose="020F0502020204030204" pitchFamily="34" charset="0"/>
                <a:cs typeface="Calibri" panose="020F0502020204030204" pitchFamily="34" charset="0"/>
              </a:rPr>
              <a:t>evakuering</a:t>
            </a:r>
          </a:p>
        </p:txBody>
      </p:sp>
      <p:sp>
        <p:nvSpPr>
          <p:cNvPr id="2" name="Rectangle 2"/>
          <p:cNvSpPr>
            <a:spLocks noChangeArrowheads="1"/>
          </p:cNvSpPr>
          <p:nvPr/>
        </p:nvSpPr>
        <p:spPr bwMode="auto">
          <a:xfrm>
            <a:off x="152400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v-SE"/>
          </a:p>
        </p:txBody>
      </p:sp>
      <p:pic>
        <p:nvPicPr>
          <p:cNvPr id="13" name="Bild 12">
            <a:extLst>
              <a:ext uri="{FF2B5EF4-FFF2-40B4-BE49-F238E27FC236}">
                <a16:creationId xmlns:a16="http://schemas.microsoft.com/office/drawing/2014/main" id="{1BB37115-9884-428F-9212-8CF980A2BBC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18216" y="2409008"/>
            <a:ext cx="727032" cy="720000"/>
          </a:xfrm>
          <a:prstGeom prst="rect">
            <a:avLst/>
          </a:prstGeom>
        </p:spPr>
      </p:pic>
      <p:pic>
        <p:nvPicPr>
          <p:cNvPr id="18" name="Bild 17">
            <a:extLst>
              <a:ext uri="{FF2B5EF4-FFF2-40B4-BE49-F238E27FC236}">
                <a16:creationId xmlns:a16="http://schemas.microsoft.com/office/drawing/2014/main" id="{1B444092-8E9C-4734-9019-7CD9F3418C4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5044" y="2492976"/>
            <a:ext cx="727031" cy="720000"/>
          </a:xfrm>
          <a:prstGeom prst="rect">
            <a:avLst/>
          </a:prstGeom>
        </p:spPr>
      </p:pic>
      <p:pic>
        <p:nvPicPr>
          <p:cNvPr id="21" name="Bild 20">
            <a:extLst>
              <a:ext uri="{FF2B5EF4-FFF2-40B4-BE49-F238E27FC236}">
                <a16:creationId xmlns:a16="http://schemas.microsoft.com/office/drawing/2014/main" id="{C33083D5-F173-4640-A29A-1CF48D18EE00}"/>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833465" y="2420968"/>
            <a:ext cx="727031" cy="720000"/>
          </a:xfrm>
          <a:prstGeom prst="rect">
            <a:avLst/>
          </a:prstGeom>
        </p:spPr>
      </p:pic>
      <p:pic>
        <p:nvPicPr>
          <p:cNvPr id="23" name="Bild 22">
            <a:extLst>
              <a:ext uri="{FF2B5EF4-FFF2-40B4-BE49-F238E27FC236}">
                <a16:creationId xmlns:a16="http://schemas.microsoft.com/office/drawing/2014/main" id="{BA0A1A75-F53A-4C66-9AE3-E20842CFD84F}"/>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15044" y="1628880"/>
            <a:ext cx="727031" cy="720000"/>
          </a:xfrm>
          <a:prstGeom prst="rect">
            <a:avLst/>
          </a:prstGeom>
        </p:spPr>
      </p:pic>
      <p:pic>
        <p:nvPicPr>
          <p:cNvPr id="25" name="Bild 24">
            <a:extLst>
              <a:ext uri="{FF2B5EF4-FFF2-40B4-BE49-F238E27FC236}">
                <a16:creationId xmlns:a16="http://schemas.microsoft.com/office/drawing/2014/main" id="{F315243E-CB49-4993-B0E9-1C56E6A4194C}"/>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20247" y="1544912"/>
            <a:ext cx="727031" cy="720000"/>
          </a:xfrm>
          <a:prstGeom prst="rect">
            <a:avLst/>
          </a:prstGeom>
        </p:spPr>
      </p:pic>
      <p:pic>
        <p:nvPicPr>
          <p:cNvPr id="27" name="Bild 26">
            <a:extLst>
              <a:ext uri="{FF2B5EF4-FFF2-40B4-BE49-F238E27FC236}">
                <a16:creationId xmlns:a16="http://schemas.microsoft.com/office/drawing/2014/main" id="{4410A02D-B11B-4435-A64A-45DB78881A08}"/>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265731" y="5432963"/>
            <a:ext cx="274565" cy="509906"/>
          </a:xfrm>
          <a:prstGeom prst="rect">
            <a:avLst/>
          </a:prstGeom>
        </p:spPr>
      </p:pic>
      <p:pic>
        <p:nvPicPr>
          <p:cNvPr id="49" name="Bild 48">
            <a:extLst>
              <a:ext uri="{FF2B5EF4-FFF2-40B4-BE49-F238E27FC236}">
                <a16:creationId xmlns:a16="http://schemas.microsoft.com/office/drawing/2014/main" id="{05BCC3C4-D88F-4EF4-A005-4443F64496D0}"/>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2005011" y="5445038"/>
            <a:ext cx="274565" cy="509906"/>
          </a:xfrm>
          <a:prstGeom prst="rect">
            <a:avLst/>
          </a:prstGeom>
        </p:spPr>
      </p:pic>
      <p:pic>
        <p:nvPicPr>
          <p:cNvPr id="65" name="Bild 64">
            <a:extLst>
              <a:ext uri="{FF2B5EF4-FFF2-40B4-BE49-F238E27FC236}">
                <a16:creationId xmlns:a16="http://schemas.microsoft.com/office/drawing/2014/main" id="{FD78B226-65E8-4488-B3E2-094B8C339C4D}"/>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5735960" y="1472824"/>
            <a:ext cx="908789" cy="900000"/>
          </a:xfrm>
          <a:prstGeom prst="rect">
            <a:avLst/>
          </a:prstGeom>
        </p:spPr>
      </p:pic>
      <p:pic>
        <p:nvPicPr>
          <p:cNvPr id="67" name="Bild 66">
            <a:extLst>
              <a:ext uri="{FF2B5EF4-FFF2-40B4-BE49-F238E27FC236}">
                <a16:creationId xmlns:a16="http://schemas.microsoft.com/office/drawing/2014/main" id="{804D7358-99E5-424F-A56C-46D9798DCAC0}"/>
              </a:ext>
            </a:extLst>
          </p:cNvPr>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294533" y="1556792"/>
            <a:ext cx="908789" cy="900000"/>
          </a:xfrm>
          <a:prstGeom prst="rect">
            <a:avLst/>
          </a:prstGeom>
        </p:spPr>
      </p:pic>
      <p:sp>
        <p:nvSpPr>
          <p:cNvPr id="68" name="textruta 67">
            <a:extLst>
              <a:ext uri="{FF2B5EF4-FFF2-40B4-BE49-F238E27FC236}">
                <a16:creationId xmlns:a16="http://schemas.microsoft.com/office/drawing/2014/main" id="{EB3C12EE-0C61-4ECB-B628-5E67B959CEBD}"/>
              </a:ext>
            </a:extLst>
          </p:cNvPr>
          <p:cNvSpPr txBox="1"/>
          <p:nvPr/>
        </p:nvSpPr>
        <p:spPr>
          <a:xfrm>
            <a:off x="6659292" y="2586415"/>
            <a:ext cx="466794" cy="369332"/>
          </a:xfrm>
          <a:prstGeom prst="rect">
            <a:avLst/>
          </a:prstGeom>
          <a:noFill/>
        </p:spPr>
        <p:txBody>
          <a:bodyPr wrap="none" rtlCol="0">
            <a:spAutoFit/>
          </a:bodyPr>
          <a:lstStyle/>
          <a:p>
            <a:r>
              <a:rPr lang="sv-SE" b="1" dirty="0" err="1">
                <a:solidFill>
                  <a:srgbClr val="7DA03E"/>
                </a:solidFill>
              </a:rPr>
              <a:t>Ev</a:t>
            </a:r>
            <a:endParaRPr lang="sv-SE" b="1" dirty="0">
              <a:solidFill>
                <a:srgbClr val="7DA03E"/>
              </a:solidFill>
            </a:endParaRPr>
          </a:p>
        </p:txBody>
      </p:sp>
      <p:sp>
        <p:nvSpPr>
          <p:cNvPr id="142" name="textruta 141">
            <a:extLst>
              <a:ext uri="{FF2B5EF4-FFF2-40B4-BE49-F238E27FC236}">
                <a16:creationId xmlns:a16="http://schemas.microsoft.com/office/drawing/2014/main" id="{F7A79A64-F1F8-4AE4-9B5F-B1485E3B595D}"/>
              </a:ext>
            </a:extLst>
          </p:cNvPr>
          <p:cNvSpPr txBox="1"/>
          <p:nvPr/>
        </p:nvSpPr>
        <p:spPr>
          <a:xfrm>
            <a:off x="9959518" y="2586164"/>
            <a:ext cx="466794" cy="369332"/>
          </a:xfrm>
          <a:prstGeom prst="rect">
            <a:avLst/>
          </a:prstGeom>
          <a:noFill/>
        </p:spPr>
        <p:txBody>
          <a:bodyPr wrap="none" rtlCol="0">
            <a:spAutoFit/>
          </a:bodyPr>
          <a:lstStyle/>
          <a:p>
            <a:r>
              <a:rPr lang="sv-SE" b="1" dirty="0" err="1">
                <a:solidFill>
                  <a:srgbClr val="7DA03E"/>
                </a:solidFill>
              </a:rPr>
              <a:t>Ev</a:t>
            </a:r>
            <a:endParaRPr lang="sv-SE" b="1" dirty="0">
              <a:solidFill>
                <a:srgbClr val="7DA03E"/>
              </a:solidFill>
            </a:endParaRPr>
          </a:p>
        </p:txBody>
      </p:sp>
      <p:sp>
        <p:nvSpPr>
          <p:cNvPr id="143" name="textruta 142">
            <a:extLst>
              <a:ext uri="{FF2B5EF4-FFF2-40B4-BE49-F238E27FC236}">
                <a16:creationId xmlns:a16="http://schemas.microsoft.com/office/drawing/2014/main" id="{1B6C5A09-ADC2-47E6-8E72-A8D2488C7A0A}"/>
              </a:ext>
            </a:extLst>
          </p:cNvPr>
          <p:cNvSpPr txBox="1"/>
          <p:nvPr/>
        </p:nvSpPr>
        <p:spPr>
          <a:xfrm>
            <a:off x="1239902" y="2666408"/>
            <a:ext cx="466794" cy="369332"/>
          </a:xfrm>
          <a:prstGeom prst="rect">
            <a:avLst/>
          </a:prstGeom>
          <a:noFill/>
        </p:spPr>
        <p:txBody>
          <a:bodyPr wrap="none" rtlCol="0">
            <a:spAutoFit/>
          </a:bodyPr>
          <a:lstStyle/>
          <a:p>
            <a:r>
              <a:rPr lang="sv-SE" b="1" dirty="0" err="1">
                <a:solidFill>
                  <a:srgbClr val="7DA03E"/>
                </a:solidFill>
              </a:rPr>
              <a:t>Ev</a:t>
            </a:r>
            <a:endParaRPr lang="sv-SE" b="1" dirty="0">
              <a:solidFill>
                <a:srgbClr val="7DA03E"/>
              </a:solidFill>
            </a:endParaRPr>
          </a:p>
        </p:txBody>
      </p:sp>
      <p:sp>
        <p:nvSpPr>
          <p:cNvPr id="144" name="textruta 143">
            <a:extLst>
              <a:ext uri="{FF2B5EF4-FFF2-40B4-BE49-F238E27FC236}">
                <a16:creationId xmlns:a16="http://schemas.microsoft.com/office/drawing/2014/main" id="{06A138AD-2A12-4855-A45E-EEC8F269BCCD}"/>
              </a:ext>
            </a:extLst>
          </p:cNvPr>
          <p:cNvSpPr txBox="1"/>
          <p:nvPr/>
        </p:nvSpPr>
        <p:spPr>
          <a:xfrm>
            <a:off x="540000" y="180000"/>
            <a:ext cx="3069622" cy="824353"/>
          </a:xfrm>
          <a:prstGeom prst="rect">
            <a:avLst/>
          </a:prstGeom>
        </p:spPr>
        <p:txBody>
          <a:bodyPr/>
          <a:lstStyle>
            <a:defPPr>
              <a:defRPr lang="sv-SE"/>
            </a:defPPr>
            <a:lvl1pPr eaLnBrk="1" hangingPunct="1">
              <a:defRPr sz="4400" b="1">
                <a:solidFill>
                  <a:srgbClr val="D76600"/>
                </a:solidFill>
                <a:effectLst>
                  <a:outerShdw blurRad="38100" dist="38100" dir="2700000" algn="tl">
                    <a:srgbClr val="000000">
                      <a:alpha val="43137"/>
                    </a:srgbClr>
                  </a:outerShdw>
                </a:effectLst>
                <a:latin typeface="+mj-lt"/>
                <a:ea typeface="+mj-ea"/>
                <a:cs typeface="+mj-cs"/>
              </a:defRPr>
            </a:lvl1pPr>
            <a:lvl2pPr algn="ctr" eaLnBrk="1" hangingPunct="1">
              <a:defRPr sz="4400">
                <a:solidFill>
                  <a:schemeClr val="tx2"/>
                </a:solidFill>
              </a:defRPr>
            </a:lvl2pPr>
            <a:lvl3pPr algn="ctr" eaLnBrk="1" hangingPunct="1">
              <a:defRPr sz="4400">
                <a:solidFill>
                  <a:schemeClr val="tx2"/>
                </a:solidFill>
              </a:defRPr>
            </a:lvl3pPr>
            <a:lvl4pPr algn="ctr" eaLnBrk="1" hangingPunct="1">
              <a:defRPr sz="4400">
                <a:solidFill>
                  <a:schemeClr val="tx2"/>
                </a:solidFill>
              </a:defRPr>
            </a:lvl4pPr>
            <a:lvl5pPr algn="ctr" eaLnBrk="1" hangingPunct="1">
              <a:defRPr sz="4400">
                <a:solidFill>
                  <a:schemeClr val="tx2"/>
                </a:solidFill>
              </a:defRPr>
            </a:lvl5pPr>
            <a:lvl6pPr marL="457200" algn="ctr" fontAlgn="base">
              <a:spcBef>
                <a:spcPct val="0"/>
              </a:spcBef>
              <a:spcAft>
                <a:spcPct val="0"/>
              </a:spcAft>
              <a:defRPr sz="4400">
                <a:solidFill>
                  <a:schemeClr val="tx2"/>
                </a:solidFill>
              </a:defRPr>
            </a:lvl6pPr>
            <a:lvl7pPr marL="914400" algn="ctr" fontAlgn="base">
              <a:spcBef>
                <a:spcPct val="0"/>
              </a:spcBef>
              <a:spcAft>
                <a:spcPct val="0"/>
              </a:spcAft>
              <a:defRPr sz="4400">
                <a:solidFill>
                  <a:schemeClr val="tx2"/>
                </a:solidFill>
              </a:defRPr>
            </a:lvl7pPr>
            <a:lvl8pPr marL="1371600" algn="ctr" fontAlgn="base">
              <a:spcBef>
                <a:spcPct val="0"/>
              </a:spcBef>
              <a:spcAft>
                <a:spcPct val="0"/>
              </a:spcAft>
              <a:defRPr sz="4400">
                <a:solidFill>
                  <a:schemeClr val="tx2"/>
                </a:solidFill>
              </a:defRPr>
            </a:lvl8pPr>
            <a:lvl9pPr marL="1828800" algn="ctr" fontAlgn="base">
              <a:spcBef>
                <a:spcPct val="0"/>
              </a:spcBef>
              <a:spcAft>
                <a:spcPct val="0"/>
              </a:spcAft>
              <a:defRPr sz="4400">
                <a:solidFill>
                  <a:schemeClr val="tx2"/>
                </a:solidFill>
              </a:defRPr>
            </a:lvl9pPr>
          </a:lstStyle>
          <a:p>
            <a:r>
              <a:rPr lang="sv-SE" dirty="0"/>
              <a:t>Åtgärder</a:t>
            </a:r>
          </a:p>
          <a:p>
            <a:endParaRPr lang="sv-SE" dirty="0"/>
          </a:p>
        </p:txBody>
      </p:sp>
      <p:pic>
        <p:nvPicPr>
          <p:cNvPr id="145" name="Bild 144">
            <a:extLst>
              <a:ext uri="{FF2B5EF4-FFF2-40B4-BE49-F238E27FC236}">
                <a16:creationId xmlns:a16="http://schemas.microsoft.com/office/drawing/2014/main" id="{C415DDEB-DD03-418E-B9D9-8E9AA92E7AC4}"/>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6608519" y="6014877"/>
            <a:ext cx="545273" cy="540000"/>
          </a:xfrm>
          <a:prstGeom prst="rect">
            <a:avLst/>
          </a:prstGeom>
        </p:spPr>
      </p:pic>
      <p:pic>
        <p:nvPicPr>
          <p:cNvPr id="146" name="Bild 145">
            <a:extLst>
              <a:ext uri="{FF2B5EF4-FFF2-40B4-BE49-F238E27FC236}">
                <a16:creationId xmlns:a16="http://schemas.microsoft.com/office/drawing/2014/main" id="{01E97091-2818-4750-BB9B-98FC75A10FD2}"/>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1203322" y="6014877"/>
            <a:ext cx="545273" cy="540000"/>
          </a:xfrm>
          <a:prstGeom prst="rect">
            <a:avLst/>
          </a:prstGeom>
        </p:spPr>
      </p:pic>
      <p:sp>
        <p:nvSpPr>
          <p:cNvPr id="147" name="textruta 146">
            <a:extLst>
              <a:ext uri="{FF2B5EF4-FFF2-40B4-BE49-F238E27FC236}">
                <a16:creationId xmlns:a16="http://schemas.microsoft.com/office/drawing/2014/main" id="{8C6591C3-4ABB-4B4D-865C-8C3D7010D5E9}"/>
              </a:ext>
            </a:extLst>
          </p:cNvPr>
          <p:cNvSpPr txBox="1"/>
          <p:nvPr/>
        </p:nvSpPr>
        <p:spPr>
          <a:xfrm>
            <a:off x="2495599" y="6114782"/>
            <a:ext cx="1953868"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Planerad avstängning</a:t>
            </a:r>
          </a:p>
        </p:txBody>
      </p:sp>
      <p:sp>
        <p:nvSpPr>
          <p:cNvPr id="148" name="textruta 147">
            <a:extLst>
              <a:ext uri="{FF2B5EF4-FFF2-40B4-BE49-F238E27FC236}">
                <a16:creationId xmlns:a16="http://schemas.microsoft.com/office/drawing/2014/main" id="{0FFED667-6384-4CCA-9AE0-C710A52DDE96}"/>
              </a:ext>
            </a:extLst>
          </p:cNvPr>
          <p:cNvSpPr txBox="1"/>
          <p:nvPr/>
        </p:nvSpPr>
        <p:spPr>
          <a:xfrm>
            <a:off x="7746442" y="6108934"/>
            <a:ext cx="1803186" cy="338554"/>
          </a:xfrm>
          <a:prstGeom prst="rect">
            <a:avLst/>
          </a:prstGeom>
          <a:noFill/>
        </p:spPr>
        <p:txBody>
          <a:bodyPr wrap="none" rtlCol="0">
            <a:spAutoFit/>
          </a:bodyPr>
          <a:lstStyle/>
          <a:p>
            <a:r>
              <a:rPr lang="sv-SE" sz="1600" dirty="0">
                <a:latin typeface="Calibri" panose="020F0502020204030204" pitchFamily="34" charset="0"/>
                <a:cs typeface="Calibri" panose="020F0502020204030204" pitchFamily="34" charset="0"/>
              </a:rPr>
              <a:t>Aktuell avstängning</a:t>
            </a:r>
          </a:p>
        </p:txBody>
      </p:sp>
      <p:pic>
        <p:nvPicPr>
          <p:cNvPr id="102" name="Platshållare för innehåll 6">
            <a:extLst>
              <a:ext uri="{FF2B5EF4-FFF2-40B4-BE49-F238E27FC236}">
                <a16:creationId xmlns:a16="http://schemas.microsoft.com/office/drawing/2014/main" id="{F5512DE4-97CE-4F31-B4E7-585F9E9FC2B2}"/>
              </a:ext>
            </a:extLst>
          </p:cNvPr>
          <p:cNvPicPr>
            <a:picLocks noChangeAspect="1"/>
          </p:cNvPicPr>
          <p:nvPr/>
        </p:nvPicPr>
        <p:blipFill rotWithShape="1">
          <a:blip r:embed="rId27" cstate="print">
            <a:extLst>
              <a:ext uri="{28A0092B-C50C-407E-A947-70E740481C1C}">
                <a14:useLocalDpi xmlns:a14="http://schemas.microsoft.com/office/drawing/2010/main" val="0"/>
              </a:ext>
            </a:extLst>
          </a:blip>
          <a:srcRect t="302"/>
          <a:stretch/>
        </p:blipFill>
        <p:spPr>
          <a:xfrm>
            <a:off x="1125316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9609550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latshållare för innehåll 5">
            <a:extLst>
              <a:ext uri="{FF2B5EF4-FFF2-40B4-BE49-F238E27FC236}">
                <a16:creationId xmlns:a16="http://schemas.microsoft.com/office/drawing/2014/main" id="{4C173BDB-7FEB-6F8C-674C-B6E3893850C9}"/>
              </a:ext>
            </a:extLst>
          </p:cNvPr>
          <p:cNvSpPr txBox="1">
            <a:spLocks/>
          </p:cNvSpPr>
          <p:nvPr/>
        </p:nvSpPr>
        <p:spPr>
          <a:xfrm>
            <a:off x="273911" y="188641"/>
            <a:ext cx="5384800" cy="3240360"/>
          </a:xfrm>
          <a:prstGeom prst="rect">
            <a:avLst/>
          </a:prstGeom>
          <a:solidFill>
            <a:srgbClr val="D76600">
              <a:alpha val="28000"/>
            </a:srgbClr>
          </a:solidFill>
        </p:spPr>
        <p:style>
          <a:lnRef idx="0">
            <a:scrgbClr r="0" g="0" b="0"/>
          </a:lnRef>
          <a:fillRef idx="0">
            <a:scrgbClr r="0" g="0" b="0"/>
          </a:fillRef>
          <a:effectRef idx="0">
            <a:scrgbClr r="0" g="0" b="0"/>
          </a:effectRef>
          <a:fontRef idx="minor">
            <a:schemeClr val="lt1"/>
          </a:fontRef>
        </p:style>
        <p:txBody>
          <a:bodyPr anchor="ctr"/>
          <a:lstStyle>
            <a:lvl1pPr marL="342900" indent="-342900" algn="l" rtl="0" eaLnBrk="1" fontAlgn="base" hangingPunct="1">
              <a:spcBef>
                <a:spcPct val="20000"/>
              </a:spcBef>
              <a:spcAft>
                <a:spcPct val="0"/>
              </a:spcAft>
              <a:buChar char="•"/>
              <a:defRPr sz="3200">
                <a:solidFill>
                  <a:schemeClr val="lt1"/>
                </a:solidFill>
                <a:latin typeface="+mn-lt"/>
                <a:ea typeface="+mn-ea"/>
                <a:cs typeface="+mn-cs"/>
              </a:defRPr>
            </a:lvl1pPr>
            <a:lvl2pPr marL="742950" indent="-285750" algn="l" rtl="0" eaLnBrk="1" fontAlgn="base" hangingPunct="1">
              <a:spcBef>
                <a:spcPct val="20000"/>
              </a:spcBef>
              <a:spcAft>
                <a:spcPct val="0"/>
              </a:spcAft>
              <a:buChar char="–"/>
              <a:defRPr sz="2800">
                <a:solidFill>
                  <a:schemeClr val="lt1"/>
                </a:solidFill>
                <a:latin typeface="+mn-lt"/>
                <a:ea typeface="+mn-ea"/>
                <a:cs typeface="+mn-cs"/>
              </a:defRPr>
            </a:lvl2pPr>
            <a:lvl3pPr marL="1143000" indent="-228600" algn="l" rtl="0" eaLnBrk="1" fontAlgn="base" hangingPunct="1">
              <a:spcBef>
                <a:spcPct val="20000"/>
              </a:spcBef>
              <a:spcAft>
                <a:spcPct val="0"/>
              </a:spcAft>
              <a:buChar char="•"/>
              <a:defRPr sz="2400">
                <a:solidFill>
                  <a:schemeClr val="lt1"/>
                </a:solidFill>
                <a:latin typeface="+mn-lt"/>
                <a:ea typeface="+mn-ea"/>
                <a:cs typeface="+mn-cs"/>
              </a:defRPr>
            </a:lvl3pPr>
            <a:lvl4pPr marL="1600200" indent="-228600" algn="l" rtl="0" eaLnBrk="1" fontAlgn="base" hangingPunct="1">
              <a:spcBef>
                <a:spcPct val="20000"/>
              </a:spcBef>
              <a:spcAft>
                <a:spcPct val="0"/>
              </a:spcAft>
              <a:buChar char="–"/>
              <a:defRPr sz="2000">
                <a:solidFill>
                  <a:schemeClr val="lt1"/>
                </a:solidFill>
                <a:latin typeface="+mn-lt"/>
                <a:ea typeface="+mn-ea"/>
                <a:cs typeface="+mn-cs"/>
              </a:defRPr>
            </a:lvl4pPr>
            <a:lvl5pPr marL="2057400" indent="-228600" algn="l" rtl="0" eaLnBrk="1" fontAlgn="base" hangingPunct="1">
              <a:spcBef>
                <a:spcPct val="20000"/>
              </a:spcBef>
              <a:spcAft>
                <a:spcPct val="0"/>
              </a:spcAft>
              <a:buChar char="»"/>
              <a:defRPr sz="2000">
                <a:solidFill>
                  <a:schemeClr val="lt1"/>
                </a:solidFill>
                <a:latin typeface="+mn-lt"/>
                <a:ea typeface="+mn-ea"/>
                <a:cs typeface="+mn-cs"/>
              </a:defRPr>
            </a:lvl5pPr>
            <a:lvl6pPr marL="2514600" indent="-228600" algn="l" rtl="0" eaLnBrk="1" fontAlgn="base" hangingPunct="1">
              <a:spcBef>
                <a:spcPct val="20000"/>
              </a:spcBef>
              <a:spcAft>
                <a:spcPct val="0"/>
              </a:spcAft>
              <a:buChar char="»"/>
              <a:defRPr sz="2000">
                <a:solidFill>
                  <a:schemeClr val="lt1"/>
                </a:solidFill>
                <a:latin typeface="+mn-lt"/>
                <a:ea typeface="+mn-ea"/>
                <a:cs typeface="+mn-cs"/>
              </a:defRPr>
            </a:lvl6pPr>
            <a:lvl7pPr marL="2971800" indent="-228600" algn="l" rtl="0" eaLnBrk="1" fontAlgn="base" hangingPunct="1">
              <a:spcBef>
                <a:spcPct val="20000"/>
              </a:spcBef>
              <a:spcAft>
                <a:spcPct val="0"/>
              </a:spcAft>
              <a:buChar char="»"/>
              <a:defRPr sz="2000">
                <a:solidFill>
                  <a:schemeClr val="lt1"/>
                </a:solidFill>
                <a:latin typeface="+mn-lt"/>
                <a:ea typeface="+mn-ea"/>
                <a:cs typeface="+mn-cs"/>
              </a:defRPr>
            </a:lvl7pPr>
            <a:lvl8pPr marL="3429000" indent="-228600" algn="l" rtl="0" eaLnBrk="1" fontAlgn="base" hangingPunct="1">
              <a:spcBef>
                <a:spcPct val="20000"/>
              </a:spcBef>
              <a:spcAft>
                <a:spcPct val="0"/>
              </a:spcAft>
              <a:buChar char="»"/>
              <a:defRPr sz="2000">
                <a:solidFill>
                  <a:schemeClr val="lt1"/>
                </a:solidFill>
                <a:latin typeface="+mn-lt"/>
                <a:ea typeface="+mn-ea"/>
                <a:cs typeface="+mn-cs"/>
              </a:defRPr>
            </a:lvl8pPr>
            <a:lvl9pPr marL="3886200" indent="-228600" algn="l" rtl="0" eaLnBrk="1" fontAlgn="base" hangingPunct="1">
              <a:spcBef>
                <a:spcPct val="20000"/>
              </a:spcBef>
              <a:spcAft>
                <a:spcPct val="0"/>
              </a:spcAft>
              <a:buChar char="»"/>
              <a:defRPr sz="2000">
                <a:solidFill>
                  <a:schemeClr val="lt1"/>
                </a:solidFill>
                <a:latin typeface="+mn-lt"/>
                <a:ea typeface="+mn-ea"/>
                <a:cs typeface="+mn-cs"/>
              </a:defRPr>
            </a:lvl9pPr>
          </a:lstStyle>
          <a:p>
            <a:pPr marL="0" indent="0">
              <a:buFontTx/>
              <a:buNone/>
            </a:pPr>
            <a:r>
              <a:rPr lang="sv-SE" sz="2400" b="1" kern="0" dirty="0">
                <a:solidFill>
                  <a:schemeClr val="tx1"/>
                </a:solidFill>
              </a:rPr>
              <a:t>När vi nu är här idag... </a:t>
            </a:r>
          </a:p>
          <a:p>
            <a:pPr marL="685800" lvl="1" indent="-228600">
              <a:buFontTx/>
              <a:buAutoNum type="arabicPeriod"/>
            </a:pPr>
            <a:r>
              <a:rPr lang="sv-SE" sz="2000" kern="0" dirty="0">
                <a:solidFill>
                  <a:schemeClr val="tx1"/>
                </a:solidFill>
              </a:rPr>
              <a:t> Följa programmet</a:t>
            </a:r>
          </a:p>
          <a:p>
            <a:pPr marL="685800" lvl="1" indent="-228600">
              <a:buFontTx/>
              <a:buAutoNum type="arabicPeriod"/>
            </a:pPr>
            <a:r>
              <a:rPr lang="sv-SE" sz="2000" kern="0" dirty="0">
                <a:solidFill>
                  <a:schemeClr val="tx1"/>
                </a:solidFill>
              </a:rPr>
              <a:t> Lyssna</a:t>
            </a:r>
          </a:p>
          <a:p>
            <a:pPr marL="685800" lvl="1" indent="-228600">
              <a:buFontTx/>
              <a:buAutoNum type="arabicPeriod"/>
            </a:pPr>
            <a:r>
              <a:rPr lang="sv-SE" sz="2000" kern="0" dirty="0">
                <a:solidFill>
                  <a:schemeClr val="tx1"/>
                </a:solidFill>
              </a:rPr>
              <a:t> Fråga</a:t>
            </a:r>
          </a:p>
          <a:p>
            <a:pPr marL="685800" lvl="1" indent="-228600">
              <a:buFontTx/>
              <a:buAutoNum type="arabicPeriod"/>
            </a:pPr>
            <a:r>
              <a:rPr lang="sv-SE" sz="2000" kern="0" dirty="0">
                <a:solidFill>
                  <a:schemeClr val="tx1"/>
                </a:solidFill>
              </a:rPr>
              <a:t> Testa</a:t>
            </a:r>
          </a:p>
          <a:p>
            <a:pPr marL="685800" lvl="1" indent="-228600">
              <a:buFontTx/>
              <a:buAutoNum type="arabicPeriod"/>
            </a:pPr>
            <a:r>
              <a:rPr lang="sv-SE" sz="2000" kern="0" dirty="0">
                <a:solidFill>
                  <a:schemeClr val="tx1"/>
                </a:solidFill>
              </a:rPr>
              <a:t> Öva</a:t>
            </a:r>
          </a:p>
          <a:p>
            <a:pPr marL="685800" lvl="1" indent="-228600">
              <a:buFontTx/>
              <a:buAutoNum type="arabicPeriod"/>
            </a:pPr>
            <a:r>
              <a:rPr lang="sv-SE" sz="2000" kern="0" dirty="0">
                <a:solidFill>
                  <a:schemeClr val="tx1"/>
                </a:solidFill>
              </a:rPr>
              <a:t> Hjälpa och stötta varandra i arbetet!</a:t>
            </a:r>
          </a:p>
          <a:p>
            <a:pPr marL="685800" lvl="1" indent="-228600">
              <a:buFontTx/>
              <a:buAutoNum type="arabicPeriod"/>
            </a:pPr>
            <a:r>
              <a:rPr lang="sv-SE" sz="2000" kern="0" dirty="0">
                <a:solidFill>
                  <a:schemeClr val="tx1"/>
                </a:solidFill>
              </a:rPr>
              <a:t> Lär känna varandra</a:t>
            </a:r>
            <a:endParaRPr lang="sv-SE" sz="2400" kern="0" dirty="0">
              <a:solidFill>
                <a:schemeClr val="accent2">
                  <a:lumMod val="50000"/>
                </a:schemeClr>
              </a:solidFill>
            </a:endParaRPr>
          </a:p>
        </p:txBody>
      </p:sp>
      <p:sp>
        <p:nvSpPr>
          <p:cNvPr id="17" name="Platshållare för innehåll 9">
            <a:extLst>
              <a:ext uri="{FF2B5EF4-FFF2-40B4-BE49-F238E27FC236}">
                <a16:creationId xmlns:a16="http://schemas.microsoft.com/office/drawing/2014/main" id="{10C6AD5A-8A8F-E824-7FA8-F79AC49234B2}"/>
              </a:ext>
            </a:extLst>
          </p:cNvPr>
          <p:cNvSpPr txBox="1">
            <a:spLocks/>
          </p:cNvSpPr>
          <p:nvPr/>
        </p:nvSpPr>
        <p:spPr>
          <a:xfrm>
            <a:off x="273910" y="3573016"/>
            <a:ext cx="5384800" cy="2952329"/>
          </a:xfrm>
          <a:prstGeom prst="rect">
            <a:avLst/>
          </a:prstGeom>
          <a:solidFill>
            <a:srgbClr val="D76600"/>
          </a:solidFill>
        </p:spPr>
        <p:style>
          <a:lnRef idx="0">
            <a:scrgbClr r="0" g="0" b="0"/>
          </a:lnRef>
          <a:fillRef idx="0">
            <a:scrgbClr r="0" g="0" b="0"/>
          </a:fillRef>
          <a:effectRef idx="0">
            <a:scrgbClr r="0" g="0" b="0"/>
          </a:effectRef>
          <a:fontRef idx="minor">
            <a:schemeClr val="lt1"/>
          </a:fontRef>
        </p:style>
        <p:txBody>
          <a:bodyPr anchor="ctr"/>
          <a:lstStyle>
            <a:lvl1pPr marL="342900" indent="-342900" algn="l" rtl="0" eaLnBrk="1" fontAlgn="base" hangingPunct="1">
              <a:spcBef>
                <a:spcPct val="20000"/>
              </a:spcBef>
              <a:spcAft>
                <a:spcPct val="0"/>
              </a:spcAft>
              <a:buChar char="•"/>
              <a:defRPr sz="3200">
                <a:solidFill>
                  <a:schemeClr val="lt1"/>
                </a:solidFill>
                <a:latin typeface="+mn-lt"/>
                <a:ea typeface="+mn-ea"/>
                <a:cs typeface="+mn-cs"/>
              </a:defRPr>
            </a:lvl1pPr>
            <a:lvl2pPr marL="742950" indent="-285750" algn="l" rtl="0" eaLnBrk="1" fontAlgn="base" hangingPunct="1">
              <a:spcBef>
                <a:spcPct val="20000"/>
              </a:spcBef>
              <a:spcAft>
                <a:spcPct val="0"/>
              </a:spcAft>
              <a:buChar char="–"/>
              <a:defRPr sz="2800">
                <a:solidFill>
                  <a:schemeClr val="lt1"/>
                </a:solidFill>
                <a:latin typeface="+mn-lt"/>
                <a:ea typeface="+mn-ea"/>
                <a:cs typeface="+mn-cs"/>
              </a:defRPr>
            </a:lvl2pPr>
            <a:lvl3pPr marL="1143000" indent="-228600" algn="l" rtl="0" eaLnBrk="1" fontAlgn="base" hangingPunct="1">
              <a:spcBef>
                <a:spcPct val="20000"/>
              </a:spcBef>
              <a:spcAft>
                <a:spcPct val="0"/>
              </a:spcAft>
              <a:buChar char="•"/>
              <a:defRPr sz="2400">
                <a:solidFill>
                  <a:schemeClr val="lt1"/>
                </a:solidFill>
                <a:latin typeface="+mn-lt"/>
                <a:ea typeface="+mn-ea"/>
                <a:cs typeface="+mn-cs"/>
              </a:defRPr>
            </a:lvl3pPr>
            <a:lvl4pPr marL="1600200" indent="-228600" algn="l" rtl="0" eaLnBrk="1" fontAlgn="base" hangingPunct="1">
              <a:spcBef>
                <a:spcPct val="20000"/>
              </a:spcBef>
              <a:spcAft>
                <a:spcPct val="0"/>
              </a:spcAft>
              <a:buChar char="–"/>
              <a:defRPr sz="2000">
                <a:solidFill>
                  <a:schemeClr val="lt1"/>
                </a:solidFill>
                <a:latin typeface="+mn-lt"/>
                <a:ea typeface="+mn-ea"/>
                <a:cs typeface="+mn-cs"/>
              </a:defRPr>
            </a:lvl4pPr>
            <a:lvl5pPr marL="2057400" indent="-228600" algn="l" rtl="0" eaLnBrk="1" fontAlgn="base" hangingPunct="1">
              <a:spcBef>
                <a:spcPct val="20000"/>
              </a:spcBef>
              <a:spcAft>
                <a:spcPct val="0"/>
              </a:spcAft>
              <a:buChar char="»"/>
              <a:defRPr sz="2000">
                <a:solidFill>
                  <a:schemeClr val="lt1"/>
                </a:solidFill>
                <a:latin typeface="+mn-lt"/>
                <a:ea typeface="+mn-ea"/>
                <a:cs typeface="+mn-cs"/>
              </a:defRPr>
            </a:lvl5pPr>
            <a:lvl6pPr marL="2514600" indent="-228600" algn="l" rtl="0" eaLnBrk="1" fontAlgn="base" hangingPunct="1">
              <a:spcBef>
                <a:spcPct val="20000"/>
              </a:spcBef>
              <a:spcAft>
                <a:spcPct val="0"/>
              </a:spcAft>
              <a:buChar char="»"/>
              <a:defRPr sz="2000">
                <a:solidFill>
                  <a:schemeClr val="lt1"/>
                </a:solidFill>
                <a:latin typeface="+mn-lt"/>
                <a:ea typeface="+mn-ea"/>
                <a:cs typeface="+mn-cs"/>
              </a:defRPr>
            </a:lvl6pPr>
            <a:lvl7pPr marL="2971800" indent="-228600" algn="l" rtl="0" eaLnBrk="1" fontAlgn="base" hangingPunct="1">
              <a:spcBef>
                <a:spcPct val="20000"/>
              </a:spcBef>
              <a:spcAft>
                <a:spcPct val="0"/>
              </a:spcAft>
              <a:buChar char="»"/>
              <a:defRPr sz="2000">
                <a:solidFill>
                  <a:schemeClr val="lt1"/>
                </a:solidFill>
                <a:latin typeface="+mn-lt"/>
                <a:ea typeface="+mn-ea"/>
                <a:cs typeface="+mn-cs"/>
              </a:defRPr>
            </a:lvl7pPr>
            <a:lvl8pPr marL="3429000" indent="-228600" algn="l" rtl="0" eaLnBrk="1" fontAlgn="base" hangingPunct="1">
              <a:spcBef>
                <a:spcPct val="20000"/>
              </a:spcBef>
              <a:spcAft>
                <a:spcPct val="0"/>
              </a:spcAft>
              <a:buChar char="»"/>
              <a:defRPr sz="2000">
                <a:solidFill>
                  <a:schemeClr val="lt1"/>
                </a:solidFill>
                <a:latin typeface="+mn-lt"/>
                <a:ea typeface="+mn-ea"/>
                <a:cs typeface="+mn-cs"/>
              </a:defRPr>
            </a:lvl8pPr>
            <a:lvl9pPr marL="3886200" indent="-228600" algn="l" rtl="0" eaLnBrk="1" fontAlgn="base" hangingPunct="1">
              <a:spcBef>
                <a:spcPct val="20000"/>
              </a:spcBef>
              <a:spcAft>
                <a:spcPct val="0"/>
              </a:spcAft>
              <a:buChar char="»"/>
              <a:defRPr sz="2000">
                <a:solidFill>
                  <a:schemeClr val="lt1"/>
                </a:solidFill>
                <a:latin typeface="+mn-lt"/>
                <a:ea typeface="+mn-ea"/>
                <a:cs typeface="+mn-cs"/>
              </a:defRPr>
            </a:lvl9pPr>
          </a:lstStyle>
          <a:p>
            <a:pPr marL="0" indent="0">
              <a:buFontTx/>
              <a:buNone/>
            </a:pPr>
            <a:br>
              <a:rPr lang="sv-SE" b="1" kern="0" dirty="0">
                <a:sym typeface="Wingdings" panose="05000000000000000000" pitchFamily="2" charset="2"/>
              </a:rPr>
            </a:br>
            <a:r>
              <a:rPr lang="sv-SE" b="1" kern="0" dirty="0">
                <a:sym typeface="Wingdings" panose="05000000000000000000" pitchFamily="2" charset="2"/>
              </a:rPr>
              <a:t>Vilka är vi?</a:t>
            </a:r>
          </a:p>
          <a:p>
            <a:r>
              <a:rPr lang="sv-SE" sz="2400" kern="0" dirty="0">
                <a:sym typeface="Wingdings" panose="05000000000000000000" pitchFamily="2" charset="2"/>
              </a:rPr>
              <a:t>Namn</a:t>
            </a:r>
          </a:p>
          <a:p>
            <a:r>
              <a:rPr lang="sv-SE" sz="2400" kern="0" dirty="0">
                <a:sym typeface="Wingdings" panose="05000000000000000000" pitchFamily="2" charset="2"/>
              </a:rPr>
              <a:t>Organisation</a:t>
            </a:r>
          </a:p>
          <a:p>
            <a:r>
              <a:rPr lang="sv-SE" sz="2400" kern="0" dirty="0">
                <a:sym typeface="Wingdings" panose="05000000000000000000" pitchFamily="2" charset="2"/>
              </a:rPr>
              <a:t>Erfarenhet stabsarbete</a:t>
            </a:r>
          </a:p>
          <a:p>
            <a:r>
              <a:rPr lang="sv-SE" sz="2400" kern="0" dirty="0">
                <a:sym typeface="Wingdings" panose="05000000000000000000" pitchFamily="2" charset="2"/>
              </a:rPr>
              <a:t>Erfarenhet insats brand</a:t>
            </a:r>
          </a:p>
          <a:p>
            <a:r>
              <a:rPr lang="sv-SE" sz="2400" kern="0" dirty="0">
                <a:sym typeface="Wingdings" panose="05000000000000000000" pitchFamily="2" charset="2"/>
              </a:rPr>
              <a:t>QGIS / </a:t>
            </a:r>
            <a:r>
              <a:rPr lang="sv-SE" sz="2400" kern="0" dirty="0" err="1">
                <a:sym typeface="Wingdings" panose="05000000000000000000" pitchFamily="2" charset="2"/>
              </a:rPr>
              <a:t>ArcGIS</a:t>
            </a:r>
            <a:endParaRPr lang="sv-SE" sz="2400" kern="0" dirty="0"/>
          </a:p>
          <a:p>
            <a:endParaRPr lang="sv-SE" kern="0" dirty="0"/>
          </a:p>
        </p:txBody>
      </p:sp>
      <p:pic>
        <p:nvPicPr>
          <p:cNvPr id="5" name="Bildobjekt 4">
            <a:extLst>
              <a:ext uri="{FF2B5EF4-FFF2-40B4-BE49-F238E27FC236}">
                <a16:creationId xmlns:a16="http://schemas.microsoft.com/office/drawing/2014/main" id="{88745F40-2832-6235-C213-2AA40CF734D7}"/>
              </a:ext>
            </a:extLst>
          </p:cNvPr>
          <p:cNvPicPr>
            <a:picLocks noChangeAspect="1"/>
          </p:cNvPicPr>
          <p:nvPr/>
        </p:nvPicPr>
        <p:blipFill rotWithShape="1">
          <a:blip r:embed="rId3">
            <a:extLst>
              <a:ext uri="{28A0092B-C50C-407E-A947-70E740481C1C}">
                <a14:useLocalDpi xmlns:a14="http://schemas.microsoft.com/office/drawing/2010/main" val="0"/>
              </a:ext>
            </a:extLst>
          </a:blip>
          <a:srcRect l="21455" r="7931"/>
          <a:stretch/>
        </p:blipFill>
        <p:spPr>
          <a:xfrm>
            <a:off x="5951984" y="188641"/>
            <a:ext cx="5966106" cy="6336704"/>
          </a:xfrm>
          <a:prstGeom prst="rect">
            <a:avLst/>
          </a:prstGeom>
        </p:spPr>
      </p:pic>
      <p:pic>
        <p:nvPicPr>
          <p:cNvPr id="6" name="Bildobjekt 5">
            <a:extLst>
              <a:ext uri="{FF2B5EF4-FFF2-40B4-BE49-F238E27FC236}">
                <a16:creationId xmlns:a16="http://schemas.microsoft.com/office/drawing/2014/main" id="{27025DDD-5E30-F68B-BA42-CD255325EDE4}"/>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flipH="1">
            <a:off x="10976911" y="188641"/>
            <a:ext cx="941178" cy="941178"/>
          </a:xfrm>
          <a:prstGeom prst="rect">
            <a:avLst/>
          </a:prstGeom>
        </p:spPr>
      </p:pic>
    </p:spTree>
    <p:extLst>
      <p:ext uri="{BB962C8B-B14F-4D97-AF65-F5344CB8AC3E}">
        <p14:creationId xmlns:p14="http://schemas.microsoft.com/office/powerpoint/2010/main" val="29810963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 15">
            <a:extLst>
              <a:ext uri="{FF2B5EF4-FFF2-40B4-BE49-F238E27FC236}">
                <a16:creationId xmlns:a16="http://schemas.microsoft.com/office/drawing/2014/main" id="{CB6F2B56-04A9-4E07-9F68-498F8D43DFF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56384" y="2125793"/>
            <a:ext cx="936000" cy="926949"/>
          </a:xfrm>
          <a:prstGeom prst="rect">
            <a:avLst/>
          </a:prstGeom>
        </p:spPr>
      </p:pic>
      <p:grpSp>
        <p:nvGrpSpPr>
          <p:cNvPr id="2052" name="Grupp 2051"/>
          <p:cNvGrpSpPr/>
          <p:nvPr/>
        </p:nvGrpSpPr>
        <p:grpSpPr>
          <a:xfrm>
            <a:off x="4089040" y="1814979"/>
            <a:ext cx="936104" cy="360040"/>
            <a:chOff x="3131840" y="1052736"/>
            <a:chExt cx="936104" cy="360040"/>
          </a:xfrm>
        </p:grpSpPr>
        <p:sp>
          <p:nvSpPr>
            <p:cNvPr id="6" name="Rektangel 5"/>
            <p:cNvSpPr/>
            <p:nvPr/>
          </p:nvSpPr>
          <p:spPr>
            <a:xfrm>
              <a:off x="3131840" y="1052736"/>
              <a:ext cx="864096"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24" name="textruta 23"/>
            <p:cNvSpPr txBox="1"/>
            <p:nvPr/>
          </p:nvSpPr>
          <p:spPr>
            <a:xfrm>
              <a:off x="3203848" y="1101951"/>
              <a:ext cx="864096" cy="261610"/>
            </a:xfrm>
            <a:prstGeom prst="rect">
              <a:avLst/>
            </a:prstGeom>
            <a:noFill/>
          </p:spPr>
          <p:txBody>
            <a:bodyPr wrap="square" rtlCol="0">
              <a:spAutoFit/>
            </a:bodyPr>
            <a:lstStyle/>
            <a:p>
              <a:r>
                <a:rPr lang="sv-SE" sz="1100" b="1" dirty="0">
                  <a:solidFill>
                    <a:srgbClr val="FF0000"/>
                  </a:solidFill>
                  <a:latin typeface="Calibri" panose="020F0502020204030204" pitchFamily="34" charset="0"/>
                  <a:cs typeface="Calibri" panose="020F0502020204030204" pitchFamily="34" charset="0"/>
                </a:rPr>
                <a:t>255-1040</a:t>
              </a:r>
            </a:p>
          </p:txBody>
        </p:sp>
      </p:grpSp>
      <p:grpSp>
        <p:nvGrpSpPr>
          <p:cNvPr id="31" name="Grupp 30"/>
          <p:cNvGrpSpPr/>
          <p:nvPr/>
        </p:nvGrpSpPr>
        <p:grpSpPr>
          <a:xfrm>
            <a:off x="5818672" y="1814979"/>
            <a:ext cx="936104" cy="425088"/>
            <a:chOff x="4644008" y="1052736"/>
            <a:chExt cx="936104" cy="425088"/>
          </a:xfrm>
        </p:grpSpPr>
        <p:sp>
          <p:nvSpPr>
            <p:cNvPr id="29" name="Rektangel 28"/>
            <p:cNvSpPr/>
            <p:nvPr/>
          </p:nvSpPr>
          <p:spPr>
            <a:xfrm>
              <a:off x="4644008" y="1052736"/>
              <a:ext cx="864096"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30" name="textruta 29"/>
            <p:cNvSpPr txBox="1"/>
            <p:nvPr/>
          </p:nvSpPr>
          <p:spPr>
            <a:xfrm>
              <a:off x="4716016" y="1101951"/>
              <a:ext cx="864096" cy="261610"/>
            </a:xfrm>
            <a:prstGeom prst="rect">
              <a:avLst/>
            </a:prstGeom>
            <a:noFill/>
          </p:spPr>
          <p:txBody>
            <a:bodyPr wrap="square" rtlCol="0">
              <a:spAutoFit/>
            </a:bodyPr>
            <a:lstStyle/>
            <a:p>
              <a:r>
                <a:rPr lang="sv-SE" sz="1100" b="1" dirty="0">
                  <a:solidFill>
                    <a:srgbClr val="FF0000"/>
                  </a:solidFill>
                  <a:latin typeface="Calibri" panose="020F0502020204030204" pitchFamily="34" charset="0"/>
                  <a:cs typeface="Calibri" panose="020F0502020204030204" pitchFamily="34" charset="0"/>
                </a:rPr>
                <a:t>255-1040</a:t>
              </a:r>
            </a:p>
          </p:txBody>
        </p:sp>
        <p:sp>
          <p:nvSpPr>
            <p:cNvPr id="28" name="Likbent triangel 27"/>
            <p:cNvSpPr/>
            <p:nvPr/>
          </p:nvSpPr>
          <p:spPr>
            <a:xfrm rot="8062672">
              <a:off x="5357982" y="1315824"/>
              <a:ext cx="216000" cy="108000"/>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grpSp>
      <p:grpSp>
        <p:nvGrpSpPr>
          <p:cNvPr id="15" name="Grupp 14"/>
          <p:cNvGrpSpPr/>
          <p:nvPr/>
        </p:nvGrpSpPr>
        <p:grpSpPr>
          <a:xfrm>
            <a:off x="4093467" y="4245859"/>
            <a:ext cx="864097" cy="576040"/>
            <a:chOff x="1259632" y="2276872"/>
            <a:chExt cx="864097" cy="576040"/>
          </a:xfrm>
        </p:grpSpPr>
        <p:grpSp>
          <p:nvGrpSpPr>
            <p:cNvPr id="8" name="Grupp 7"/>
            <p:cNvGrpSpPr/>
            <p:nvPr/>
          </p:nvGrpSpPr>
          <p:grpSpPr>
            <a:xfrm>
              <a:off x="1259632" y="2276872"/>
              <a:ext cx="864096" cy="576040"/>
              <a:chOff x="1259632" y="1052736"/>
              <a:chExt cx="864096" cy="576040"/>
            </a:xfrm>
          </p:grpSpPr>
          <p:sp>
            <p:nvSpPr>
              <p:cNvPr id="9" name="Rektangel 8"/>
              <p:cNvSpPr/>
              <p:nvPr/>
            </p:nvSpPr>
            <p:spPr>
              <a:xfrm>
                <a:off x="1259632" y="1052736"/>
                <a:ext cx="864096"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sp>
            <p:nvSpPr>
              <p:cNvPr id="10" name="Rektangel 9"/>
              <p:cNvSpPr/>
              <p:nvPr/>
            </p:nvSpPr>
            <p:spPr>
              <a:xfrm>
                <a:off x="1259632" y="1412776"/>
                <a:ext cx="864096" cy="2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Calibri" panose="020F0502020204030204" pitchFamily="34" charset="0"/>
                  <a:cs typeface="Calibri" panose="020F0502020204030204" pitchFamily="34" charset="0"/>
                </a:endParaRPr>
              </a:p>
            </p:txBody>
          </p:sp>
        </p:grpSp>
        <p:cxnSp>
          <p:nvCxnSpPr>
            <p:cNvPr id="12" name="Rak 11"/>
            <p:cNvCxnSpPr/>
            <p:nvPr/>
          </p:nvCxnSpPr>
          <p:spPr>
            <a:xfrm>
              <a:off x="1259632" y="2276872"/>
              <a:ext cx="864096" cy="36004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Rak 13"/>
            <p:cNvCxnSpPr/>
            <p:nvPr/>
          </p:nvCxnSpPr>
          <p:spPr>
            <a:xfrm rot="10800000" flipH="1">
              <a:off x="1259633" y="2276872"/>
              <a:ext cx="864096" cy="36004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9" name="textruta 38"/>
          <p:cNvSpPr txBox="1"/>
          <p:nvPr/>
        </p:nvSpPr>
        <p:spPr>
          <a:xfrm>
            <a:off x="4207873" y="4583094"/>
            <a:ext cx="676384" cy="261610"/>
          </a:xfrm>
          <a:prstGeom prst="rect">
            <a:avLst/>
          </a:prstGeom>
          <a:noFill/>
        </p:spPr>
        <p:txBody>
          <a:bodyPr wrap="square" rtlCol="0">
            <a:spAutoFit/>
          </a:bodyPr>
          <a:lstStyle/>
          <a:p>
            <a:r>
              <a:rPr lang="sv-SE" sz="1100" b="1" dirty="0">
                <a:solidFill>
                  <a:srgbClr val="FF0000"/>
                </a:solidFill>
                <a:latin typeface="Calibri" panose="020F0502020204030204" pitchFamily="34" charset="0"/>
                <a:cs typeface="Calibri" panose="020F0502020204030204" pitchFamily="34" charset="0"/>
              </a:rPr>
              <a:t>HELI 01</a:t>
            </a:r>
          </a:p>
        </p:txBody>
      </p:sp>
      <p:grpSp>
        <p:nvGrpSpPr>
          <p:cNvPr id="43" name="Grupp 42"/>
          <p:cNvGrpSpPr/>
          <p:nvPr/>
        </p:nvGrpSpPr>
        <p:grpSpPr>
          <a:xfrm>
            <a:off x="4125044" y="5222948"/>
            <a:ext cx="828092" cy="353943"/>
            <a:chOff x="3131840" y="1048090"/>
            <a:chExt cx="864096" cy="369332"/>
          </a:xfrm>
        </p:grpSpPr>
        <p:sp>
          <p:nvSpPr>
            <p:cNvPr id="44" name="Rektangel 43"/>
            <p:cNvSpPr/>
            <p:nvPr/>
          </p:nvSpPr>
          <p:spPr>
            <a:xfrm>
              <a:off x="3131840" y="1052736"/>
              <a:ext cx="864096"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5" name="textruta 44"/>
            <p:cNvSpPr txBox="1"/>
            <p:nvPr/>
          </p:nvSpPr>
          <p:spPr>
            <a:xfrm>
              <a:off x="3253871" y="1048090"/>
              <a:ext cx="620034" cy="369332"/>
            </a:xfrm>
            <a:prstGeom prst="rect">
              <a:avLst/>
            </a:prstGeom>
            <a:noFill/>
          </p:spPr>
          <p:txBody>
            <a:bodyPr wrap="square" rtlCol="0">
              <a:spAutoFit/>
            </a:bodyPr>
            <a:lstStyle/>
            <a:p>
              <a:pPr algn="ctr"/>
              <a:r>
                <a:rPr lang="sv-SE" b="1" dirty="0">
                  <a:solidFill>
                    <a:srgbClr val="FF0000"/>
                  </a:solidFill>
                </a:rPr>
                <a:t>LP</a:t>
              </a:r>
            </a:p>
          </p:txBody>
        </p:sp>
      </p:grpSp>
      <p:grpSp>
        <p:nvGrpSpPr>
          <p:cNvPr id="2053" name="Grupp 2052"/>
          <p:cNvGrpSpPr/>
          <p:nvPr/>
        </p:nvGrpSpPr>
        <p:grpSpPr>
          <a:xfrm>
            <a:off x="5848737" y="5233876"/>
            <a:ext cx="864096" cy="412413"/>
            <a:chOff x="3129260" y="2499856"/>
            <a:chExt cx="875974" cy="425088"/>
          </a:xfrm>
        </p:grpSpPr>
        <p:grpSp>
          <p:nvGrpSpPr>
            <p:cNvPr id="46" name="Grupp 45"/>
            <p:cNvGrpSpPr/>
            <p:nvPr/>
          </p:nvGrpSpPr>
          <p:grpSpPr>
            <a:xfrm>
              <a:off x="3129260" y="2499856"/>
              <a:ext cx="875974" cy="425088"/>
              <a:chOff x="4644008" y="1052736"/>
              <a:chExt cx="875974" cy="425088"/>
            </a:xfrm>
          </p:grpSpPr>
          <p:sp>
            <p:nvSpPr>
              <p:cNvPr id="47" name="Rektangel 46"/>
              <p:cNvSpPr/>
              <p:nvPr/>
            </p:nvSpPr>
            <p:spPr>
              <a:xfrm>
                <a:off x="4644008" y="1052736"/>
                <a:ext cx="864096"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9" name="Likbent triangel 48"/>
              <p:cNvSpPr/>
              <p:nvPr/>
            </p:nvSpPr>
            <p:spPr>
              <a:xfrm rot="8062672">
                <a:off x="5357982" y="1315824"/>
                <a:ext cx="216000" cy="108000"/>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sp>
          <p:nvSpPr>
            <p:cNvPr id="50" name="textruta 49"/>
            <p:cNvSpPr txBox="1"/>
            <p:nvPr/>
          </p:nvSpPr>
          <p:spPr>
            <a:xfrm>
              <a:off x="3261234" y="2499856"/>
              <a:ext cx="600148" cy="369332"/>
            </a:xfrm>
            <a:prstGeom prst="rect">
              <a:avLst/>
            </a:prstGeom>
            <a:noFill/>
          </p:spPr>
          <p:txBody>
            <a:bodyPr wrap="square" rtlCol="0">
              <a:spAutoFit/>
            </a:bodyPr>
            <a:lstStyle/>
            <a:p>
              <a:pPr algn="ctr"/>
              <a:r>
                <a:rPr lang="sv-SE" b="1" dirty="0">
                  <a:solidFill>
                    <a:srgbClr val="FF0000"/>
                  </a:solidFill>
                </a:rPr>
                <a:t>LP</a:t>
              </a:r>
            </a:p>
          </p:txBody>
        </p:sp>
      </p:grpSp>
      <p:grpSp>
        <p:nvGrpSpPr>
          <p:cNvPr id="2059" name="Grupp 2058"/>
          <p:cNvGrpSpPr/>
          <p:nvPr/>
        </p:nvGrpSpPr>
        <p:grpSpPr>
          <a:xfrm>
            <a:off x="4089040" y="3003517"/>
            <a:ext cx="936104" cy="360040"/>
            <a:chOff x="1259632" y="4372064"/>
            <a:chExt cx="936104" cy="360040"/>
          </a:xfrm>
        </p:grpSpPr>
        <p:sp>
          <p:nvSpPr>
            <p:cNvPr id="78" name="Rektangel 77"/>
            <p:cNvSpPr/>
            <p:nvPr/>
          </p:nvSpPr>
          <p:spPr>
            <a:xfrm>
              <a:off x="1259632" y="4372064"/>
              <a:ext cx="864096" cy="36004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solidFill>
                  <a:schemeClr val="accent3">
                    <a:lumMod val="75000"/>
                  </a:schemeClr>
                </a:solidFill>
                <a:latin typeface="Calibri" panose="020F0502020204030204" pitchFamily="34" charset="0"/>
                <a:cs typeface="Calibri" panose="020F0502020204030204" pitchFamily="34" charset="0"/>
              </a:endParaRPr>
            </a:p>
          </p:txBody>
        </p:sp>
        <p:sp>
          <p:nvSpPr>
            <p:cNvPr id="79" name="textruta 78"/>
            <p:cNvSpPr txBox="1"/>
            <p:nvPr/>
          </p:nvSpPr>
          <p:spPr>
            <a:xfrm>
              <a:off x="1331640" y="4421279"/>
              <a:ext cx="864096" cy="261610"/>
            </a:xfrm>
            <a:prstGeom prst="rect">
              <a:avLst/>
            </a:prstGeom>
            <a:noFill/>
            <a:ln>
              <a:noFill/>
            </a:ln>
          </p:spPr>
          <p:txBody>
            <a:bodyPr wrap="square" rtlCol="0">
              <a:spAutoFit/>
            </a:bodyPr>
            <a:lstStyle/>
            <a:p>
              <a:r>
                <a:rPr lang="sv-SE" sz="1100" b="1" dirty="0">
                  <a:solidFill>
                    <a:srgbClr val="0070C0"/>
                  </a:solidFill>
                  <a:latin typeface="Calibri" panose="020F0502020204030204" pitchFamily="34" charset="0"/>
                  <a:cs typeface="Calibri" panose="020F0502020204030204" pitchFamily="34" charset="0"/>
                </a:rPr>
                <a:t>155-1110</a:t>
              </a:r>
            </a:p>
          </p:txBody>
        </p:sp>
      </p:grpSp>
      <p:grpSp>
        <p:nvGrpSpPr>
          <p:cNvPr id="2060" name="Grupp 2059"/>
          <p:cNvGrpSpPr/>
          <p:nvPr/>
        </p:nvGrpSpPr>
        <p:grpSpPr>
          <a:xfrm>
            <a:off x="5818672" y="3003517"/>
            <a:ext cx="936104" cy="425088"/>
            <a:chOff x="3153538" y="4372064"/>
            <a:chExt cx="936104" cy="425088"/>
          </a:xfrm>
        </p:grpSpPr>
        <p:sp>
          <p:nvSpPr>
            <p:cNvPr id="81" name="Rektangel 80"/>
            <p:cNvSpPr/>
            <p:nvPr/>
          </p:nvSpPr>
          <p:spPr>
            <a:xfrm>
              <a:off x="3153538" y="4372064"/>
              <a:ext cx="864096" cy="36004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solidFill>
                  <a:schemeClr val="accent3">
                    <a:lumMod val="75000"/>
                  </a:schemeClr>
                </a:solidFill>
                <a:latin typeface="Calibri" panose="020F0502020204030204" pitchFamily="34" charset="0"/>
                <a:cs typeface="Calibri" panose="020F0502020204030204" pitchFamily="34" charset="0"/>
              </a:endParaRPr>
            </a:p>
          </p:txBody>
        </p:sp>
        <p:sp>
          <p:nvSpPr>
            <p:cNvPr id="82" name="textruta 81"/>
            <p:cNvSpPr txBox="1"/>
            <p:nvPr/>
          </p:nvSpPr>
          <p:spPr>
            <a:xfrm>
              <a:off x="3225546" y="4421279"/>
              <a:ext cx="864096" cy="261610"/>
            </a:xfrm>
            <a:prstGeom prst="rect">
              <a:avLst/>
            </a:prstGeom>
            <a:noFill/>
            <a:ln>
              <a:noFill/>
            </a:ln>
          </p:spPr>
          <p:txBody>
            <a:bodyPr wrap="square" rtlCol="0">
              <a:spAutoFit/>
            </a:bodyPr>
            <a:lstStyle/>
            <a:p>
              <a:r>
                <a:rPr lang="sv-SE" sz="1100" b="1" dirty="0">
                  <a:solidFill>
                    <a:srgbClr val="0070C0"/>
                  </a:solidFill>
                  <a:latin typeface="Calibri" panose="020F0502020204030204" pitchFamily="34" charset="0"/>
                  <a:cs typeface="Calibri" panose="020F0502020204030204" pitchFamily="34" charset="0"/>
                </a:rPr>
                <a:t>355-9110</a:t>
              </a:r>
            </a:p>
          </p:txBody>
        </p:sp>
        <p:sp>
          <p:nvSpPr>
            <p:cNvPr id="83" name="Likbent triangel 82"/>
            <p:cNvSpPr/>
            <p:nvPr/>
          </p:nvSpPr>
          <p:spPr>
            <a:xfrm rot="8062672">
              <a:off x="3867512" y="4635152"/>
              <a:ext cx="216000" cy="1080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solidFill>
                  <a:schemeClr val="accent3">
                    <a:lumMod val="75000"/>
                  </a:schemeClr>
                </a:solidFill>
                <a:latin typeface="Calibri" panose="020F0502020204030204" pitchFamily="34" charset="0"/>
                <a:cs typeface="Calibri" panose="020F0502020204030204" pitchFamily="34" charset="0"/>
              </a:endParaRPr>
            </a:p>
          </p:txBody>
        </p:sp>
      </p:grpSp>
      <p:sp>
        <p:nvSpPr>
          <p:cNvPr id="86" name="textruta 85"/>
          <p:cNvSpPr txBox="1"/>
          <p:nvPr/>
        </p:nvSpPr>
        <p:spPr>
          <a:xfrm>
            <a:off x="540000" y="180000"/>
            <a:ext cx="2855640" cy="707886"/>
          </a:xfrm>
          <a:prstGeom prst="rect">
            <a:avLst/>
          </a:prstGeom>
        </p:spPr>
        <p:txBody>
          <a:bodyPr/>
          <a:lstStyle>
            <a:defPPr>
              <a:defRPr lang="sv-SE"/>
            </a:defPPr>
            <a:lvl1pPr eaLnBrk="1" hangingPunct="1">
              <a:defRPr sz="4400" b="1">
                <a:solidFill>
                  <a:srgbClr val="D76600"/>
                </a:solidFill>
                <a:effectLst>
                  <a:outerShdw blurRad="38100" dist="38100" dir="2700000" algn="tl">
                    <a:srgbClr val="000000">
                      <a:alpha val="43137"/>
                    </a:srgbClr>
                  </a:outerShdw>
                </a:effectLst>
                <a:latin typeface="+mj-lt"/>
                <a:ea typeface="+mj-ea"/>
                <a:cs typeface="+mj-cs"/>
              </a:defRPr>
            </a:lvl1pPr>
            <a:lvl2pPr algn="ctr" eaLnBrk="1" hangingPunct="1">
              <a:defRPr sz="4400">
                <a:solidFill>
                  <a:schemeClr val="tx2"/>
                </a:solidFill>
              </a:defRPr>
            </a:lvl2pPr>
            <a:lvl3pPr algn="ctr" eaLnBrk="1" hangingPunct="1">
              <a:defRPr sz="4400">
                <a:solidFill>
                  <a:schemeClr val="tx2"/>
                </a:solidFill>
              </a:defRPr>
            </a:lvl3pPr>
            <a:lvl4pPr algn="ctr" eaLnBrk="1" hangingPunct="1">
              <a:defRPr sz="4400">
                <a:solidFill>
                  <a:schemeClr val="tx2"/>
                </a:solidFill>
              </a:defRPr>
            </a:lvl4pPr>
            <a:lvl5pPr algn="ctr" eaLnBrk="1" hangingPunct="1">
              <a:defRPr sz="4400">
                <a:solidFill>
                  <a:schemeClr val="tx2"/>
                </a:solidFill>
              </a:defRPr>
            </a:lvl5pPr>
            <a:lvl6pPr marL="457200" algn="ctr" fontAlgn="base">
              <a:spcBef>
                <a:spcPct val="0"/>
              </a:spcBef>
              <a:spcAft>
                <a:spcPct val="0"/>
              </a:spcAft>
              <a:defRPr sz="4400">
                <a:solidFill>
                  <a:schemeClr val="tx2"/>
                </a:solidFill>
              </a:defRPr>
            </a:lvl6pPr>
            <a:lvl7pPr marL="914400" algn="ctr" fontAlgn="base">
              <a:spcBef>
                <a:spcPct val="0"/>
              </a:spcBef>
              <a:spcAft>
                <a:spcPct val="0"/>
              </a:spcAft>
              <a:defRPr sz="4400">
                <a:solidFill>
                  <a:schemeClr val="tx2"/>
                </a:solidFill>
              </a:defRPr>
            </a:lvl7pPr>
            <a:lvl8pPr marL="1371600" algn="ctr" fontAlgn="base">
              <a:spcBef>
                <a:spcPct val="0"/>
              </a:spcBef>
              <a:spcAft>
                <a:spcPct val="0"/>
              </a:spcAft>
              <a:defRPr sz="4400">
                <a:solidFill>
                  <a:schemeClr val="tx2"/>
                </a:solidFill>
              </a:defRPr>
            </a:lvl8pPr>
            <a:lvl9pPr marL="1828800" algn="ctr" fontAlgn="base">
              <a:spcBef>
                <a:spcPct val="0"/>
              </a:spcBef>
              <a:spcAft>
                <a:spcPct val="0"/>
              </a:spcAft>
              <a:defRPr sz="4400">
                <a:solidFill>
                  <a:schemeClr val="tx2"/>
                </a:solidFill>
              </a:defRPr>
            </a:lvl9pPr>
          </a:lstStyle>
          <a:p>
            <a:r>
              <a:rPr lang="sv-SE" dirty="0"/>
              <a:t>Resurser</a:t>
            </a:r>
          </a:p>
        </p:txBody>
      </p:sp>
      <p:sp>
        <p:nvSpPr>
          <p:cNvPr id="2061" name="textruta 2060"/>
          <p:cNvSpPr txBox="1"/>
          <p:nvPr/>
        </p:nvSpPr>
        <p:spPr>
          <a:xfrm>
            <a:off x="3818450" y="835686"/>
            <a:ext cx="1471557" cy="461665"/>
          </a:xfrm>
          <a:prstGeom prst="rect">
            <a:avLst/>
          </a:prstGeom>
          <a:noFill/>
        </p:spPr>
        <p:txBody>
          <a:bodyPr wrap="none" rtlCol="0">
            <a:spAutoFit/>
          </a:bodyPr>
          <a:lstStyle/>
          <a:p>
            <a:r>
              <a:rPr lang="sv-SE" sz="2400" b="1" dirty="0">
                <a:latin typeface="Calibri" panose="020F0502020204030204" pitchFamily="34" charset="0"/>
                <a:cs typeface="Calibri" panose="020F0502020204030204" pitchFamily="34" charset="0"/>
              </a:rPr>
              <a:t>Planerade</a:t>
            </a:r>
          </a:p>
        </p:txBody>
      </p:sp>
      <p:sp>
        <p:nvSpPr>
          <p:cNvPr id="88" name="textruta 87"/>
          <p:cNvSpPr txBox="1"/>
          <p:nvPr/>
        </p:nvSpPr>
        <p:spPr>
          <a:xfrm>
            <a:off x="5760312" y="840738"/>
            <a:ext cx="1184042" cy="461665"/>
          </a:xfrm>
          <a:prstGeom prst="rect">
            <a:avLst/>
          </a:prstGeom>
          <a:noFill/>
        </p:spPr>
        <p:txBody>
          <a:bodyPr wrap="none" rtlCol="0">
            <a:spAutoFit/>
          </a:bodyPr>
          <a:lstStyle/>
          <a:p>
            <a:r>
              <a:rPr lang="sv-SE" sz="2400" b="1" dirty="0">
                <a:latin typeface="Calibri" panose="020F0502020204030204" pitchFamily="34" charset="0"/>
                <a:cs typeface="Calibri" panose="020F0502020204030204" pitchFamily="34" charset="0"/>
              </a:rPr>
              <a:t>På plats</a:t>
            </a:r>
          </a:p>
        </p:txBody>
      </p:sp>
      <p:sp>
        <p:nvSpPr>
          <p:cNvPr id="89" name="textruta 88"/>
          <p:cNvSpPr txBox="1"/>
          <p:nvPr/>
        </p:nvSpPr>
        <p:spPr>
          <a:xfrm>
            <a:off x="1183715" y="1772816"/>
            <a:ext cx="2183098"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Räddningstjänst</a:t>
            </a:r>
          </a:p>
        </p:txBody>
      </p:sp>
      <p:sp>
        <p:nvSpPr>
          <p:cNvPr id="90" name="textruta 89"/>
          <p:cNvSpPr txBox="1"/>
          <p:nvPr/>
        </p:nvSpPr>
        <p:spPr>
          <a:xfrm>
            <a:off x="1183714" y="2374878"/>
            <a:ext cx="2193549"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Ambulansresurs</a:t>
            </a:r>
          </a:p>
        </p:txBody>
      </p:sp>
      <p:sp>
        <p:nvSpPr>
          <p:cNvPr id="91" name="textruta 90"/>
          <p:cNvSpPr txBox="1"/>
          <p:nvPr/>
        </p:nvSpPr>
        <p:spPr>
          <a:xfrm>
            <a:off x="1183715" y="2967335"/>
            <a:ext cx="1522148"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Polisresurs</a:t>
            </a:r>
          </a:p>
        </p:txBody>
      </p:sp>
      <p:sp>
        <p:nvSpPr>
          <p:cNvPr id="92" name="textruta 91"/>
          <p:cNvSpPr txBox="1"/>
          <p:nvPr/>
        </p:nvSpPr>
        <p:spPr>
          <a:xfrm>
            <a:off x="1183715" y="4293096"/>
            <a:ext cx="2096984"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Flygande enhet</a:t>
            </a:r>
          </a:p>
        </p:txBody>
      </p:sp>
      <p:sp>
        <p:nvSpPr>
          <p:cNvPr id="93" name="textruta 92"/>
          <p:cNvSpPr txBox="1"/>
          <p:nvPr/>
        </p:nvSpPr>
        <p:spPr>
          <a:xfrm>
            <a:off x="1183715" y="5157192"/>
            <a:ext cx="1888979"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Ledningsplats</a:t>
            </a:r>
          </a:p>
        </p:txBody>
      </p:sp>
      <p:sp>
        <p:nvSpPr>
          <p:cNvPr id="94" name="textruta 93"/>
          <p:cNvSpPr txBox="1"/>
          <p:nvPr/>
        </p:nvSpPr>
        <p:spPr>
          <a:xfrm>
            <a:off x="1183714" y="5824261"/>
            <a:ext cx="1430071"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Brytpunkt</a:t>
            </a:r>
          </a:p>
        </p:txBody>
      </p:sp>
      <p:pic>
        <p:nvPicPr>
          <p:cNvPr id="3" name="Bild 2">
            <a:extLst>
              <a:ext uri="{FF2B5EF4-FFF2-40B4-BE49-F238E27FC236}">
                <a16:creationId xmlns:a16="http://schemas.microsoft.com/office/drawing/2014/main" id="{B33E2C50-A747-400F-B60F-206C5F2E161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29928" y="5805336"/>
            <a:ext cx="654329" cy="648000"/>
          </a:xfrm>
          <a:prstGeom prst="rect">
            <a:avLst/>
          </a:prstGeom>
        </p:spPr>
      </p:pic>
      <p:pic>
        <p:nvPicPr>
          <p:cNvPr id="5" name="Bild 4">
            <a:extLst>
              <a:ext uri="{FF2B5EF4-FFF2-40B4-BE49-F238E27FC236}">
                <a16:creationId xmlns:a16="http://schemas.microsoft.com/office/drawing/2014/main" id="{6E341C37-BA9C-4118-A060-9046DF982F6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949577" y="5805336"/>
            <a:ext cx="654328" cy="648000"/>
          </a:xfrm>
          <a:prstGeom prst="rect">
            <a:avLst/>
          </a:prstGeom>
        </p:spPr>
      </p:pic>
      <p:pic>
        <p:nvPicPr>
          <p:cNvPr id="11" name="Bild 10">
            <a:extLst>
              <a:ext uri="{FF2B5EF4-FFF2-40B4-BE49-F238E27FC236}">
                <a16:creationId xmlns:a16="http://schemas.microsoft.com/office/drawing/2014/main" id="{3216382B-BCA0-4D85-B3FD-47F699753D7A}"/>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818672" y="4107008"/>
            <a:ext cx="894161" cy="882951"/>
          </a:xfrm>
          <a:prstGeom prst="rect">
            <a:avLst/>
          </a:prstGeom>
        </p:spPr>
      </p:pic>
      <p:sp>
        <p:nvSpPr>
          <p:cNvPr id="59" name="textruta 58">
            <a:extLst>
              <a:ext uri="{FF2B5EF4-FFF2-40B4-BE49-F238E27FC236}">
                <a16:creationId xmlns:a16="http://schemas.microsoft.com/office/drawing/2014/main" id="{31BE21C3-A29A-4F12-A493-F58F12E438FA}"/>
              </a:ext>
            </a:extLst>
          </p:cNvPr>
          <p:cNvSpPr txBox="1"/>
          <p:nvPr/>
        </p:nvSpPr>
        <p:spPr>
          <a:xfrm>
            <a:off x="5932936" y="4583651"/>
            <a:ext cx="676384" cy="261610"/>
          </a:xfrm>
          <a:prstGeom prst="rect">
            <a:avLst/>
          </a:prstGeom>
          <a:noFill/>
        </p:spPr>
        <p:txBody>
          <a:bodyPr wrap="square" rtlCol="0">
            <a:spAutoFit/>
          </a:bodyPr>
          <a:lstStyle/>
          <a:p>
            <a:r>
              <a:rPr lang="sv-SE" sz="1100" b="1" dirty="0">
                <a:solidFill>
                  <a:srgbClr val="FF0000"/>
                </a:solidFill>
                <a:latin typeface="Calibri" panose="020F0502020204030204" pitchFamily="34" charset="0"/>
                <a:cs typeface="Calibri" panose="020F0502020204030204" pitchFamily="34" charset="0"/>
              </a:rPr>
              <a:t>HELI 01</a:t>
            </a:r>
          </a:p>
        </p:txBody>
      </p:sp>
      <p:pic>
        <p:nvPicPr>
          <p:cNvPr id="20" name="Bild 19">
            <a:extLst>
              <a:ext uri="{FF2B5EF4-FFF2-40B4-BE49-F238E27FC236}">
                <a16:creationId xmlns:a16="http://schemas.microsoft.com/office/drawing/2014/main" id="{5BEA44FF-D665-4A6E-8437-2026C86A2F53}"/>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783106" y="2125793"/>
            <a:ext cx="936000" cy="926948"/>
          </a:xfrm>
          <a:prstGeom prst="rect">
            <a:avLst/>
          </a:prstGeom>
        </p:spPr>
      </p:pic>
      <p:pic>
        <p:nvPicPr>
          <p:cNvPr id="22" name="Bild 21">
            <a:extLst>
              <a:ext uri="{FF2B5EF4-FFF2-40B4-BE49-F238E27FC236}">
                <a16:creationId xmlns:a16="http://schemas.microsoft.com/office/drawing/2014/main" id="{8560D03C-8CDA-4D93-A300-DCA619754DED}"/>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783332" y="3346484"/>
            <a:ext cx="936000" cy="926948"/>
          </a:xfrm>
          <a:prstGeom prst="rect">
            <a:avLst/>
          </a:prstGeom>
        </p:spPr>
      </p:pic>
      <p:pic>
        <p:nvPicPr>
          <p:cNvPr id="25" name="Bild 24">
            <a:extLst>
              <a:ext uri="{FF2B5EF4-FFF2-40B4-BE49-F238E27FC236}">
                <a16:creationId xmlns:a16="http://schemas.microsoft.com/office/drawing/2014/main" id="{7614FCAC-393D-49CA-B0C2-E34BCF1AE434}"/>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056384" y="3346484"/>
            <a:ext cx="936000" cy="926948"/>
          </a:xfrm>
          <a:prstGeom prst="rect">
            <a:avLst/>
          </a:prstGeom>
        </p:spPr>
      </p:pic>
      <p:sp>
        <p:nvSpPr>
          <p:cNvPr id="70" name="textruta 69">
            <a:extLst>
              <a:ext uri="{FF2B5EF4-FFF2-40B4-BE49-F238E27FC236}">
                <a16:creationId xmlns:a16="http://schemas.microsoft.com/office/drawing/2014/main" id="{97892309-D05F-43F1-BC44-4EE511F2362B}"/>
              </a:ext>
            </a:extLst>
          </p:cNvPr>
          <p:cNvSpPr txBox="1"/>
          <p:nvPr/>
        </p:nvSpPr>
        <p:spPr>
          <a:xfrm>
            <a:off x="1183714" y="3573016"/>
            <a:ext cx="2151679"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Försvarsmakten</a:t>
            </a:r>
          </a:p>
        </p:txBody>
      </p:sp>
      <p:sp>
        <p:nvSpPr>
          <p:cNvPr id="71" name="textruta 70">
            <a:extLst>
              <a:ext uri="{FF2B5EF4-FFF2-40B4-BE49-F238E27FC236}">
                <a16:creationId xmlns:a16="http://schemas.microsoft.com/office/drawing/2014/main" id="{BB19AE4A-B389-47B6-8D9B-14E19B7AEEC7}"/>
              </a:ext>
            </a:extLst>
          </p:cNvPr>
          <p:cNvSpPr txBox="1"/>
          <p:nvPr/>
        </p:nvSpPr>
        <p:spPr>
          <a:xfrm>
            <a:off x="4259638" y="3607020"/>
            <a:ext cx="522900" cy="400110"/>
          </a:xfrm>
          <a:prstGeom prst="rect">
            <a:avLst/>
          </a:prstGeom>
          <a:noFill/>
        </p:spPr>
        <p:txBody>
          <a:bodyPr wrap="none" rtlCol="0">
            <a:spAutoFit/>
          </a:bodyPr>
          <a:lstStyle/>
          <a:p>
            <a:r>
              <a:rPr lang="sv-SE" sz="2000" b="1" dirty="0">
                <a:latin typeface="Calibri" panose="020F0502020204030204" pitchFamily="34" charset="0"/>
                <a:cs typeface="Calibri" panose="020F0502020204030204" pitchFamily="34" charset="0"/>
              </a:rPr>
              <a:t>FM</a:t>
            </a:r>
          </a:p>
        </p:txBody>
      </p:sp>
      <p:sp>
        <p:nvSpPr>
          <p:cNvPr id="72" name="textruta 71">
            <a:extLst>
              <a:ext uri="{FF2B5EF4-FFF2-40B4-BE49-F238E27FC236}">
                <a16:creationId xmlns:a16="http://schemas.microsoft.com/office/drawing/2014/main" id="{C9C7EE88-B0A2-4B7E-B12B-712C24DB7ED1}"/>
              </a:ext>
            </a:extLst>
          </p:cNvPr>
          <p:cNvSpPr txBox="1"/>
          <p:nvPr/>
        </p:nvSpPr>
        <p:spPr>
          <a:xfrm>
            <a:off x="5989270" y="3602036"/>
            <a:ext cx="522900" cy="400110"/>
          </a:xfrm>
          <a:prstGeom prst="rect">
            <a:avLst/>
          </a:prstGeom>
          <a:noFill/>
        </p:spPr>
        <p:txBody>
          <a:bodyPr wrap="none" rtlCol="0">
            <a:spAutoFit/>
          </a:bodyPr>
          <a:lstStyle/>
          <a:p>
            <a:r>
              <a:rPr lang="sv-SE" sz="2000" b="1" dirty="0">
                <a:latin typeface="Calibri" panose="020F0502020204030204" pitchFamily="34" charset="0"/>
                <a:cs typeface="Calibri" panose="020F0502020204030204" pitchFamily="34" charset="0"/>
              </a:rPr>
              <a:t>FM</a:t>
            </a:r>
          </a:p>
        </p:txBody>
      </p:sp>
      <p:pic>
        <p:nvPicPr>
          <p:cNvPr id="73" name="Bild 72">
            <a:extLst>
              <a:ext uri="{FF2B5EF4-FFF2-40B4-BE49-F238E27FC236}">
                <a16:creationId xmlns:a16="http://schemas.microsoft.com/office/drawing/2014/main" id="{45BB9300-482B-4625-8ACF-F786637E94FD}"/>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498024" y="1640049"/>
            <a:ext cx="654329" cy="648000"/>
          </a:xfrm>
          <a:prstGeom prst="rect">
            <a:avLst/>
          </a:prstGeom>
        </p:spPr>
      </p:pic>
      <p:sp>
        <p:nvSpPr>
          <p:cNvPr id="74" name="textruta 73">
            <a:extLst>
              <a:ext uri="{FF2B5EF4-FFF2-40B4-BE49-F238E27FC236}">
                <a16:creationId xmlns:a16="http://schemas.microsoft.com/office/drawing/2014/main" id="{B34BC944-86BD-4982-8735-F7EF7EBF1134}"/>
              </a:ext>
            </a:extLst>
          </p:cNvPr>
          <p:cNvSpPr txBox="1"/>
          <p:nvPr/>
        </p:nvSpPr>
        <p:spPr>
          <a:xfrm>
            <a:off x="9336360" y="1713354"/>
            <a:ext cx="2390334"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Återsamlingsplats</a:t>
            </a:r>
          </a:p>
        </p:txBody>
      </p:sp>
      <p:pic>
        <p:nvPicPr>
          <p:cNvPr id="53" name="Platshållare för innehåll 6">
            <a:extLst>
              <a:ext uri="{FF2B5EF4-FFF2-40B4-BE49-F238E27FC236}">
                <a16:creationId xmlns:a16="http://schemas.microsoft.com/office/drawing/2014/main" id="{4FEA43C3-384A-43E8-95E7-E346C6A22FB8}"/>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t="302"/>
          <a:stretch/>
        </p:blipFill>
        <p:spPr>
          <a:xfrm>
            <a:off x="1125316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8439800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Bild 26">
            <a:extLst>
              <a:ext uri="{FF2B5EF4-FFF2-40B4-BE49-F238E27FC236}">
                <a16:creationId xmlns:a16="http://schemas.microsoft.com/office/drawing/2014/main" id="{96035B00-19F0-4638-B83A-D90BCD82F63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0714" y="2339888"/>
            <a:ext cx="648000" cy="648000"/>
          </a:xfrm>
          <a:prstGeom prst="rect">
            <a:avLst/>
          </a:prstGeom>
        </p:spPr>
      </p:pic>
      <p:pic>
        <p:nvPicPr>
          <p:cNvPr id="41" name="Bild 40">
            <a:extLst>
              <a:ext uri="{FF2B5EF4-FFF2-40B4-BE49-F238E27FC236}">
                <a16:creationId xmlns:a16="http://schemas.microsoft.com/office/drawing/2014/main" id="{9BF723B7-D85A-4F61-A746-2BA8FC50A8E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46012" y="2502762"/>
            <a:ext cx="648000" cy="648000"/>
          </a:xfrm>
          <a:prstGeom prst="rect">
            <a:avLst/>
          </a:prstGeom>
        </p:spPr>
      </p:pic>
      <p:pic>
        <p:nvPicPr>
          <p:cNvPr id="45" name="Bild 44">
            <a:extLst>
              <a:ext uri="{FF2B5EF4-FFF2-40B4-BE49-F238E27FC236}">
                <a16:creationId xmlns:a16="http://schemas.microsoft.com/office/drawing/2014/main" id="{E60A73EF-1E56-4050-AF6B-DA1064724A9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55440" y="5121224"/>
            <a:ext cx="648000" cy="648000"/>
          </a:xfrm>
          <a:prstGeom prst="rect">
            <a:avLst/>
          </a:prstGeom>
        </p:spPr>
      </p:pic>
      <p:pic>
        <p:nvPicPr>
          <p:cNvPr id="49" name="Bild 48">
            <a:extLst>
              <a:ext uri="{FF2B5EF4-FFF2-40B4-BE49-F238E27FC236}">
                <a16:creationId xmlns:a16="http://schemas.microsoft.com/office/drawing/2014/main" id="{ED2121E6-A708-4EF1-8EE0-6154FB933E7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60714" y="4194112"/>
            <a:ext cx="648000" cy="648000"/>
          </a:xfrm>
          <a:prstGeom prst="rect">
            <a:avLst/>
          </a:prstGeom>
        </p:spPr>
      </p:pic>
      <p:pic>
        <p:nvPicPr>
          <p:cNvPr id="51" name="Bild 50">
            <a:extLst>
              <a:ext uri="{FF2B5EF4-FFF2-40B4-BE49-F238E27FC236}">
                <a16:creationId xmlns:a16="http://schemas.microsoft.com/office/drawing/2014/main" id="{3ED68828-97F8-463F-A72B-921CCC404AC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146012" y="3429000"/>
            <a:ext cx="648000" cy="648000"/>
          </a:xfrm>
          <a:prstGeom prst="rect">
            <a:avLst/>
          </a:prstGeom>
        </p:spPr>
      </p:pic>
      <p:pic>
        <p:nvPicPr>
          <p:cNvPr id="53" name="Bild 52">
            <a:extLst>
              <a:ext uri="{FF2B5EF4-FFF2-40B4-BE49-F238E27FC236}">
                <a16:creationId xmlns:a16="http://schemas.microsoft.com/office/drawing/2014/main" id="{75FAD72C-A3D6-44F6-9A21-344F6F7B0B65}"/>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146012" y="4365104"/>
            <a:ext cx="648000" cy="648000"/>
          </a:xfrm>
          <a:prstGeom prst="rect">
            <a:avLst/>
          </a:prstGeom>
        </p:spPr>
      </p:pic>
      <p:pic>
        <p:nvPicPr>
          <p:cNvPr id="55" name="Bild 54">
            <a:extLst>
              <a:ext uri="{FF2B5EF4-FFF2-40B4-BE49-F238E27FC236}">
                <a16:creationId xmlns:a16="http://schemas.microsoft.com/office/drawing/2014/main" id="{4CED58E1-B0F2-4ABD-96CD-A563D8BC2D0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60714" y="3267000"/>
            <a:ext cx="648000" cy="648000"/>
          </a:xfrm>
          <a:prstGeom prst="rect">
            <a:avLst/>
          </a:prstGeom>
        </p:spPr>
      </p:pic>
      <p:sp>
        <p:nvSpPr>
          <p:cNvPr id="70" name="textruta 69">
            <a:extLst>
              <a:ext uri="{FF2B5EF4-FFF2-40B4-BE49-F238E27FC236}">
                <a16:creationId xmlns:a16="http://schemas.microsoft.com/office/drawing/2014/main" id="{5353DD55-C433-46C8-B36D-5A30F7008B9C}"/>
              </a:ext>
            </a:extLst>
          </p:cNvPr>
          <p:cNvSpPr txBox="1"/>
          <p:nvPr/>
        </p:nvSpPr>
        <p:spPr>
          <a:xfrm>
            <a:off x="540000" y="180000"/>
            <a:ext cx="3005097" cy="707886"/>
          </a:xfrm>
          <a:prstGeom prst="rect">
            <a:avLst/>
          </a:prstGeom>
        </p:spPr>
        <p:txBody>
          <a:bodyPr/>
          <a:lstStyle>
            <a:defPPr>
              <a:defRPr lang="sv-SE"/>
            </a:defPPr>
            <a:lvl1pPr eaLnBrk="1" hangingPunct="1">
              <a:defRPr sz="4400" b="1">
                <a:solidFill>
                  <a:srgbClr val="D76600"/>
                </a:solidFill>
                <a:effectLst>
                  <a:outerShdw blurRad="38100" dist="38100" dir="2700000" algn="tl">
                    <a:srgbClr val="000000">
                      <a:alpha val="43137"/>
                    </a:srgbClr>
                  </a:outerShdw>
                </a:effectLst>
                <a:latin typeface="+mj-lt"/>
                <a:ea typeface="+mj-ea"/>
                <a:cs typeface="+mj-cs"/>
              </a:defRPr>
            </a:lvl1pPr>
            <a:lvl2pPr algn="ctr" eaLnBrk="1" hangingPunct="1">
              <a:defRPr sz="4400">
                <a:solidFill>
                  <a:schemeClr val="tx2"/>
                </a:solidFill>
              </a:defRPr>
            </a:lvl2pPr>
            <a:lvl3pPr algn="ctr" eaLnBrk="1" hangingPunct="1">
              <a:defRPr sz="4400">
                <a:solidFill>
                  <a:schemeClr val="tx2"/>
                </a:solidFill>
              </a:defRPr>
            </a:lvl3pPr>
            <a:lvl4pPr algn="ctr" eaLnBrk="1" hangingPunct="1">
              <a:defRPr sz="4400">
                <a:solidFill>
                  <a:schemeClr val="tx2"/>
                </a:solidFill>
              </a:defRPr>
            </a:lvl4pPr>
            <a:lvl5pPr algn="ctr" eaLnBrk="1" hangingPunct="1">
              <a:defRPr sz="4400">
                <a:solidFill>
                  <a:schemeClr val="tx2"/>
                </a:solidFill>
              </a:defRPr>
            </a:lvl5pPr>
            <a:lvl6pPr marL="457200" algn="ctr" fontAlgn="base">
              <a:spcBef>
                <a:spcPct val="0"/>
              </a:spcBef>
              <a:spcAft>
                <a:spcPct val="0"/>
              </a:spcAft>
              <a:defRPr sz="4400">
                <a:solidFill>
                  <a:schemeClr val="tx2"/>
                </a:solidFill>
              </a:defRPr>
            </a:lvl6pPr>
            <a:lvl7pPr marL="914400" algn="ctr" fontAlgn="base">
              <a:spcBef>
                <a:spcPct val="0"/>
              </a:spcBef>
              <a:spcAft>
                <a:spcPct val="0"/>
              </a:spcAft>
              <a:defRPr sz="4400">
                <a:solidFill>
                  <a:schemeClr val="tx2"/>
                </a:solidFill>
              </a:defRPr>
            </a:lvl7pPr>
            <a:lvl8pPr marL="1371600" algn="ctr" fontAlgn="base">
              <a:spcBef>
                <a:spcPct val="0"/>
              </a:spcBef>
              <a:spcAft>
                <a:spcPct val="0"/>
              </a:spcAft>
              <a:defRPr sz="4400">
                <a:solidFill>
                  <a:schemeClr val="tx2"/>
                </a:solidFill>
              </a:defRPr>
            </a:lvl8pPr>
            <a:lvl9pPr marL="1828800" algn="ctr" fontAlgn="base">
              <a:spcBef>
                <a:spcPct val="0"/>
              </a:spcBef>
              <a:spcAft>
                <a:spcPct val="0"/>
              </a:spcAft>
              <a:defRPr sz="4400">
                <a:solidFill>
                  <a:schemeClr val="tx2"/>
                </a:solidFill>
              </a:defRPr>
            </a:lvl9pPr>
          </a:lstStyle>
          <a:p>
            <a:r>
              <a:rPr lang="sv-SE" dirty="0"/>
              <a:t>Materiel</a:t>
            </a:r>
          </a:p>
        </p:txBody>
      </p:sp>
      <p:sp>
        <p:nvSpPr>
          <p:cNvPr id="72" name="textruta 71">
            <a:extLst>
              <a:ext uri="{FF2B5EF4-FFF2-40B4-BE49-F238E27FC236}">
                <a16:creationId xmlns:a16="http://schemas.microsoft.com/office/drawing/2014/main" id="{C16D4176-6F98-41E5-9078-CA5A04C92686}"/>
              </a:ext>
            </a:extLst>
          </p:cNvPr>
          <p:cNvSpPr txBox="1"/>
          <p:nvPr/>
        </p:nvSpPr>
        <p:spPr>
          <a:xfrm>
            <a:off x="2207568" y="3352364"/>
            <a:ext cx="2737416"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Pump / motorspruta</a:t>
            </a:r>
          </a:p>
        </p:txBody>
      </p:sp>
      <p:sp>
        <p:nvSpPr>
          <p:cNvPr id="73" name="textruta 72">
            <a:extLst>
              <a:ext uri="{FF2B5EF4-FFF2-40B4-BE49-F238E27FC236}">
                <a16:creationId xmlns:a16="http://schemas.microsoft.com/office/drawing/2014/main" id="{52900BB0-7300-411E-BF8C-647B17EC092B}"/>
              </a:ext>
            </a:extLst>
          </p:cNvPr>
          <p:cNvSpPr txBox="1"/>
          <p:nvPr/>
        </p:nvSpPr>
        <p:spPr>
          <a:xfrm>
            <a:off x="2207568" y="2439582"/>
            <a:ext cx="2804870"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Vattentank / bassäng</a:t>
            </a:r>
          </a:p>
        </p:txBody>
      </p:sp>
      <p:sp>
        <p:nvSpPr>
          <p:cNvPr id="74" name="textruta 73">
            <a:extLst>
              <a:ext uri="{FF2B5EF4-FFF2-40B4-BE49-F238E27FC236}">
                <a16:creationId xmlns:a16="http://schemas.microsoft.com/office/drawing/2014/main" id="{2EF09AA9-9F0F-4A10-B3A8-1C0AE3DF910E}"/>
              </a:ext>
            </a:extLst>
          </p:cNvPr>
          <p:cNvSpPr txBox="1"/>
          <p:nvPr/>
        </p:nvSpPr>
        <p:spPr>
          <a:xfrm>
            <a:off x="2207568" y="4287417"/>
            <a:ext cx="1872820"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Materieldepå</a:t>
            </a:r>
          </a:p>
        </p:txBody>
      </p:sp>
      <p:sp>
        <p:nvSpPr>
          <p:cNvPr id="75" name="textruta 74">
            <a:extLst>
              <a:ext uri="{FF2B5EF4-FFF2-40B4-BE49-F238E27FC236}">
                <a16:creationId xmlns:a16="http://schemas.microsoft.com/office/drawing/2014/main" id="{1C3EEA03-039A-4B2C-A472-EEB91B120233}"/>
              </a:ext>
            </a:extLst>
          </p:cNvPr>
          <p:cNvSpPr txBox="1"/>
          <p:nvPr/>
        </p:nvSpPr>
        <p:spPr>
          <a:xfrm>
            <a:off x="2207568" y="5213923"/>
            <a:ext cx="2094035"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Grenrör / kyrka</a:t>
            </a:r>
          </a:p>
        </p:txBody>
      </p:sp>
      <p:sp>
        <p:nvSpPr>
          <p:cNvPr id="76" name="textruta 75">
            <a:extLst>
              <a:ext uri="{FF2B5EF4-FFF2-40B4-BE49-F238E27FC236}">
                <a16:creationId xmlns:a16="http://schemas.microsoft.com/office/drawing/2014/main" id="{DAFBB104-F862-4814-A2D6-3293BCBD0DB9}"/>
              </a:ext>
            </a:extLst>
          </p:cNvPr>
          <p:cNvSpPr txBox="1"/>
          <p:nvPr/>
        </p:nvSpPr>
        <p:spPr>
          <a:xfrm>
            <a:off x="8234615" y="2595929"/>
            <a:ext cx="2413931"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Sjukvårdsmateriel</a:t>
            </a:r>
          </a:p>
        </p:txBody>
      </p:sp>
      <p:sp>
        <p:nvSpPr>
          <p:cNvPr id="77" name="textruta 76">
            <a:extLst>
              <a:ext uri="{FF2B5EF4-FFF2-40B4-BE49-F238E27FC236}">
                <a16:creationId xmlns:a16="http://schemas.microsoft.com/office/drawing/2014/main" id="{BB613C49-3B95-4E7A-838E-10A33C01CC80}"/>
              </a:ext>
            </a:extLst>
          </p:cNvPr>
          <p:cNvSpPr txBox="1"/>
          <p:nvPr/>
        </p:nvSpPr>
        <p:spPr>
          <a:xfrm>
            <a:off x="8234615" y="3522167"/>
            <a:ext cx="1726563"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Dricksvatten</a:t>
            </a:r>
          </a:p>
        </p:txBody>
      </p:sp>
      <p:sp>
        <p:nvSpPr>
          <p:cNvPr id="78" name="textruta 77">
            <a:extLst>
              <a:ext uri="{FF2B5EF4-FFF2-40B4-BE49-F238E27FC236}">
                <a16:creationId xmlns:a16="http://schemas.microsoft.com/office/drawing/2014/main" id="{A381CCBF-8668-41FB-BBF7-F994BED6DDF0}"/>
              </a:ext>
            </a:extLst>
          </p:cNvPr>
          <p:cNvSpPr txBox="1"/>
          <p:nvPr/>
        </p:nvSpPr>
        <p:spPr>
          <a:xfrm>
            <a:off x="8234615" y="4458271"/>
            <a:ext cx="694742"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Mat</a:t>
            </a:r>
          </a:p>
        </p:txBody>
      </p:sp>
      <p:pic>
        <p:nvPicPr>
          <p:cNvPr id="17" name="Platshållare för innehåll 6">
            <a:extLst>
              <a:ext uri="{FF2B5EF4-FFF2-40B4-BE49-F238E27FC236}">
                <a16:creationId xmlns:a16="http://schemas.microsoft.com/office/drawing/2014/main" id="{FC25DE10-08F8-414F-B6CE-35A9416271BA}"/>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t="302"/>
          <a:stretch/>
        </p:blipFill>
        <p:spPr>
          <a:xfrm>
            <a:off x="1125316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textruta 1">
            <a:extLst>
              <a:ext uri="{FF2B5EF4-FFF2-40B4-BE49-F238E27FC236}">
                <a16:creationId xmlns:a16="http://schemas.microsoft.com/office/drawing/2014/main" id="{0D78D67A-8B26-F47A-23F5-BE70F8BCB597}"/>
              </a:ext>
            </a:extLst>
          </p:cNvPr>
          <p:cNvSpPr txBox="1"/>
          <p:nvPr/>
        </p:nvSpPr>
        <p:spPr>
          <a:xfrm>
            <a:off x="8234686" y="5445224"/>
            <a:ext cx="2775824" cy="461665"/>
          </a:xfrm>
          <a:prstGeom prst="rect">
            <a:avLst/>
          </a:prstGeom>
          <a:noFill/>
        </p:spPr>
        <p:txBody>
          <a:bodyPr wrap="none" rtlCol="0">
            <a:spAutoFit/>
          </a:bodyPr>
          <a:lstStyle/>
          <a:p>
            <a:r>
              <a:rPr lang="sv-SE" sz="2400" dirty="0">
                <a:latin typeface="Calibri" panose="020F0502020204030204" pitchFamily="34" charset="0"/>
                <a:cs typeface="Calibri" panose="020F0502020204030204" pitchFamily="34" charset="0"/>
              </a:rPr>
              <a:t>Grovslang/smalslang</a:t>
            </a:r>
          </a:p>
        </p:txBody>
      </p:sp>
      <p:cxnSp>
        <p:nvCxnSpPr>
          <p:cNvPr id="4" name="Rak koppling 3">
            <a:extLst>
              <a:ext uri="{FF2B5EF4-FFF2-40B4-BE49-F238E27FC236}">
                <a16:creationId xmlns:a16="http://schemas.microsoft.com/office/drawing/2014/main" id="{3B868DF7-D2BB-8965-ECD7-69B1D31DE143}"/>
              </a:ext>
            </a:extLst>
          </p:cNvPr>
          <p:cNvCxnSpPr/>
          <p:nvPr/>
        </p:nvCxnSpPr>
        <p:spPr>
          <a:xfrm>
            <a:off x="7032104" y="5517232"/>
            <a:ext cx="761908" cy="0"/>
          </a:xfrm>
          <a:prstGeom prst="line">
            <a:avLst/>
          </a:prstGeom>
          <a:ln w="76200">
            <a:solidFill>
              <a:srgbClr val="008000"/>
            </a:solidFill>
          </a:ln>
        </p:spPr>
        <p:style>
          <a:lnRef idx="1">
            <a:schemeClr val="accent1"/>
          </a:lnRef>
          <a:fillRef idx="0">
            <a:schemeClr val="accent1"/>
          </a:fillRef>
          <a:effectRef idx="0">
            <a:schemeClr val="accent1"/>
          </a:effectRef>
          <a:fontRef idx="minor">
            <a:schemeClr val="tx1"/>
          </a:fontRef>
        </p:style>
      </p:cxnSp>
      <p:cxnSp>
        <p:nvCxnSpPr>
          <p:cNvPr id="5" name="Rak koppling 4">
            <a:extLst>
              <a:ext uri="{FF2B5EF4-FFF2-40B4-BE49-F238E27FC236}">
                <a16:creationId xmlns:a16="http://schemas.microsoft.com/office/drawing/2014/main" id="{4A1CE749-B5E5-2365-C252-C8D073100ED5}"/>
              </a:ext>
            </a:extLst>
          </p:cNvPr>
          <p:cNvCxnSpPr/>
          <p:nvPr/>
        </p:nvCxnSpPr>
        <p:spPr>
          <a:xfrm>
            <a:off x="7032104" y="5805264"/>
            <a:ext cx="761908" cy="0"/>
          </a:xfrm>
          <a:prstGeom prst="line">
            <a:avLst/>
          </a:prstGeom>
          <a:ln w="38100">
            <a:solidFill>
              <a:srgbClr val="008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47707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latshållare för innehåll 6">
            <a:extLst>
              <a:ext uri="{FF2B5EF4-FFF2-40B4-BE49-F238E27FC236}">
                <a16:creationId xmlns:a16="http://schemas.microsoft.com/office/drawing/2014/main" id="{FA2C63B0-3840-44AE-B624-DFCBF83553A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1125316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5" name="Bildobjekt 4" descr="En bild som visar text, skärmbild&#10;&#10;Automatiskt genererad beskrivning">
            <a:extLst>
              <a:ext uri="{FF2B5EF4-FFF2-40B4-BE49-F238E27FC236}">
                <a16:creationId xmlns:a16="http://schemas.microsoft.com/office/drawing/2014/main" id="{026639A5-231C-4911-AC14-FDE8FCA153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7579" y="0"/>
            <a:ext cx="9696842" cy="6858000"/>
          </a:xfrm>
          <a:prstGeom prst="rect">
            <a:avLst/>
          </a:prstGeom>
        </p:spPr>
      </p:pic>
    </p:spTree>
    <p:extLst>
      <p:ext uri="{BB962C8B-B14F-4D97-AF65-F5344CB8AC3E}">
        <p14:creationId xmlns:p14="http://schemas.microsoft.com/office/powerpoint/2010/main" val="5768912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Bildobjekt 16">
            <a:extLst>
              <a:ext uri="{FF2B5EF4-FFF2-40B4-BE49-F238E27FC236}">
                <a16:creationId xmlns:a16="http://schemas.microsoft.com/office/drawing/2014/main" id="{0EF091C2-FF82-435C-BA31-8B248F90B4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344" y="424859"/>
            <a:ext cx="9073008" cy="6544334"/>
          </a:xfrm>
          <a:prstGeom prst="rect">
            <a:avLst/>
          </a:prstGeom>
        </p:spPr>
      </p:pic>
      <p:sp>
        <p:nvSpPr>
          <p:cNvPr id="20" name="textruta 19">
            <a:extLst>
              <a:ext uri="{FF2B5EF4-FFF2-40B4-BE49-F238E27FC236}">
                <a16:creationId xmlns:a16="http://schemas.microsoft.com/office/drawing/2014/main" id="{F43F1D81-B066-492E-826B-0D7C8DA7BA29}"/>
              </a:ext>
            </a:extLst>
          </p:cNvPr>
          <p:cNvSpPr txBox="1"/>
          <p:nvPr/>
        </p:nvSpPr>
        <p:spPr>
          <a:xfrm>
            <a:off x="4776261" y="-4223"/>
            <a:ext cx="6396303" cy="769441"/>
          </a:xfrm>
          <a:prstGeom prst="rect">
            <a:avLst/>
          </a:prstGeom>
        </p:spPr>
        <p:txBody>
          <a:bodyPr/>
          <a:lstStyle>
            <a:lvl1pPr eaLnBrk="1" hangingPunct="1">
              <a:defRPr sz="4400" b="1">
                <a:solidFill>
                  <a:srgbClr val="D76600"/>
                </a:solidFill>
                <a:effectLst>
                  <a:outerShdw blurRad="38100" dist="38100" dir="2700000" algn="tl">
                    <a:srgbClr val="000000">
                      <a:alpha val="43137"/>
                    </a:srgbClr>
                  </a:outerShdw>
                </a:effectLst>
                <a:latin typeface="+mj-lt"/>
                <a:ea typeface="+mj-ea"/>
                <a:cs typeface="+mj-cs"/>
              </a:defRPr>
            </a:lvl1pPr>
            <a:lvl2pPr algn="ctr" eaLnBrk="1" hangingPunct="1">
              <a:defRPr sz="4400">
                <a:solidFill>
                  <a:schemeClr val="tx2"/>
                </a:solidFill>
              </a:defRPr>
            </a:lvl2pPr>
            <a:lvl3pPr algn="ctr" eaLnBrk="1" hangingPunct="1">
              <a:defRPr sz="4400">
                <a:solidFill>
                  <a:schemeClr val="tx2"/>
                </a:solidFill>
              </a:defRPr>
            </a:lvl3pPr>
            <a:lvl4pPr algn="ctr" eaLnBrk="1" hangingPunct="1">
              <a:defRPr sz="4400">
                <a:solidFill>
                  <a:schemeClr val="tx2"/>
                </a:solidFill>
              </a:defRPr>
            </a:lvl4pPr>
            <a:lvl5pPr algn="ctr" eaLnBrk="1" hangingPunct="1">
              <a:defRPr sz="4400">
                <a:solidFill>
                  <a:schemeClr val="tx2"/>
                </a:solidFill>
              </a:defRPr>
            </a:lvl5pPr>
            <a:lvl6pPr marL="457200" algn="ctr" fontAlgn="base">
              <a:spcBef>
                <a:spcPct val="0"/>
              </a:spcBef>
              <a:spcAft>
                <a:spcPct val="0"/>
              </a:spcAft>
              <a:defRPr sz="4400">
                <a:solidFill>
                  <a:schemeClr val="tx2"/>
                </a:solidFill>
              </a:defRPr>
            </a:lvl6pPr>
            <a:lvl7pPr marL="914400" algn="ctr" fontAlgn="base">
              <a:spcBef>
                <a:spcPct val="0"/>
              </a:spcBef>
              <a:spcAft>
                <a:spcPct val="0"/>
              </a:spcAft>
              <a:defRPr sz="4400">
                <a:solidFill>
                  <a:schemeClr val="tx2"/>
                </a:solidFill>
              </a:defRPr>
            </a:lvl7pPr>
            <a:lvl8pPr marL="1371600" algn="ctr" fontAlgn="base">
              <a:spcBef>
                <a:spcPct val="0"/>
              </a:spcBef>
              <a:spcAft>
                <a:spcPct val="0"/>
              </a:spcAft>
              <a:defRPr sz="4400">
                <a:solidFill>
                  <a:schemeClr val="tx2"/>
                </a:solidFill>
              </a:defRPr>
            </a:lvl8pPr>
            <a:lvl9pPr marL="1828800" algn="ctr" fontAlgn="base">
              <a:spcBef>
                <a:spcPct val="0"/>
              </a:spcBef>
              <a:spcAft>
                <a:spcPct val="0"/>
              </a:spcAft>
              <a:defRPr sz="4400">
                <a:solidFill>
                  <a:schemeClr val="tx2"/>
                </a:solidFill>
              </a:defRPr>
            </a:lvl9pPr>
          </a:lstStyle>
          <a:p>
            <a:r>
              <a:rPr lang="sv-SE" dirty="0"/>
              <a:t>BrandGIS </a:t>
            </a:r>
            <a:r>
              <a:rPr lang="sv-SE" sz="3600" dirty="0"/>
              <a:t>– datamodell</a:t>
            </a:r>
            <a:endParaRPr lang="sv-SE" dirty="0"/>
          </a:p>
        </p:txBody>
      </p:sp>
      <p:pic>
        <p:nvPicPr>
          <p:cNvPr id="6" name="Platshållare för innehåll 3">
            <a:extLst>
              <a:ext uri="{FF2B5EF4-FFF2-40B4-BE49-F238E27FC236}">
                <a16:creationId xmlns:a16="http://schemas.microsoft.com/office/drawing/2014/main" id="{314AC2B6-6E8D-4EA4-9D39-F5F99C4B9E8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0556711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a:extLst>
              <a:ext uri="{FF2B5EF4-FFF2-40B4-BE49-F238E27FC236}">
                <a16:creationId xmlns:a16="http://schemas.microsoft.com/office/drawing/2014/main" id="{354980D2-E85F-482F-BE89-20F65A17BFA6}"/>
              </a:ext>
            </a:extLst>
          </p:cNvPr>
          <p:cNvSpPr>
            <a:spLocks noGrp="1"/>
          </p:cNvSpPr>
          <p:nvPr>
            <p:ph type="ctrTitle"/>
          </p:nvPr>
        </p:nvSpPr>
        <p:spPr>
          <a:xfrm>
            <a:off x="914400" y="1412776"/>
            <a:ext cx="10363200" cy="1470025"/>
          </a:xfrm>
        </p:spPr>
        <p:txBody>
          <a:bodyPr/>
          <a:lstStyle/>
          <a:p>
            <a:r>
              <a:rPr lang="sv-SE" sz="6000" b="1" dirty="0">
                <a:solidFill>
                  <a:srgbClr val="D76600"/>
                </a:solidFill>
                <a:effectLst>
                  <a:outerShdw blurRad="38100" dist="38100" dir="2700000" algn="tl">
                    <a:srgbClr val="000000">
                      <a:alpha val="43137"/>
                    </a:srgbClr>
                  </a:outerShdw>
                </a:effectLst>
              </a:rPr>
              <a:t>Block 3</a:t>
            </a:r>
            <a:br>
              <a:rPr lang="sv-SE" sz="6000" b="1" dirty="0">
                <a:solidFill>
                  <a:srgbClr val="D76600"/>
                </a:solidFill>
                <a:effectLst>
                  <a:outerShdw blurRad="38100" dist="38100" dir="2700000" algn="tl">
                    <a:srgbClr val="000000">
                      <a:alpha val="43137"/>
                    </a:srgbClr>
                  </a:outerShdw>
                </a:effectLst>
              </a:rPr>
            </a:br>
            <a:endParaRPr lang="sv-SE" sz="6000" b="1" dirty="0">
              <a:solidFill>
                <a:srgbClr val="D76600"/>
              </a:solidFill>
              <a:effectLst>
                <a:outerShdw blurRad="38100" dist="38100" dir="2700000" algn="tl">
                  <a:srgbClr val="000000">
                    <a:alpha val="43137"/>
                  </a:srgbClr>
                </a:outerShdw>
              </a:effectLst>
            </a:endParaRPr>
          </a:p>
        </p:txBody>
      </p:sp>
      <p:sp>
        <p:nvSpPr>
          <p:cNvPr id="5" name="Underrubrik 4">
            <a:extLst>
              <a:ext uri="{FF2B5EF4-FFF2-40B4-BE49-F238E27FC236}">
                <a16:creationId xmlns:a16="http://schemas.microsoft.com/office/drawing/2014/main" id="{7F94234C-2FE5-48AE-B2C3-98377C48A503}"/>
              </a:ext>
            </a:extLst>
          </p:cNvPr>
          <p:cNvSpPr>
            <a:spLocks noGrp="1"/>
          </p:cNvSpPr>
          <p:nvPr>
            <p:ph type="subTitle" idx="1"/>
          </p:nvPr>
        </p:nvSpPr>
        <p:spPr>
          <a:xfrm>
            <a:off x="911424" y="2492896"/>
            <a:ext cx="10369152" cy="1752600"/>
          </a:xfrm>
        </p:spPr>
        <p:txBody>
          <a:bodyPr/>
          <a:lstStyle/>
          <a:p>
            <a:pPr>
              <a:spcBef>
                <a:spcPct val="0"/>
              </a:spcBef>
            </a:pPr>
            <a:r>
              <a:rPr lang="sv-SE" sz="3200" b="1" dirty="0">
                <a:solidFill>
                  <a:srgbClr val="D76600"/>
                </a:solidFill>
                <a:effectLst>
                  <a:outerShdw blurRad="38100" dist="38100" dir="2700000" algn="tl">
                    <a:srgbClr val="000000">
                      <a:alpha val="43137"/>
                    </a:srgbClr>
                  </a:outerShdw>
                </a:effectLst>
                <a:latin typeface="+mj-lt"/>
                <a:ea typeface="+mj-ea"/>
                <a:cs typeface="+mj-cs"/>
              </a:rPr>
              <a:t>Stabsarbete och samverkan</a:t>
            </a:r>
          </a:p>
        </p:txBody>
      </p:sp>
      <p:pic>
        <p:nvPicPr>
          <p:cNvPr id="2" name="Platshållare för innehåll 5">
            <a:extLst>
              <a:ext uri="{FF2B5EF4-FFF2-40B4-BE49-F238E27FC236}">
                <a16:creationId xmlns:a16="http://schemas.microsoft.com/office/drawing/2014/main" id="{D428525A-E61F-18DF-D25C-9ACAF00979EA}"/>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49688" y1="62266" x2="47344" y2="55469"/>
                        <a14:foregroundMark x1="59453" y1="63828" x2="59844" y2="54453"/>
                        <a14:foregroundMark x1="59844" y1="54453" x2="61563" y2="62891"/>
                        <a14:foregroundMark x1="61016" y1="68516" x2="66094" y2="58281"/>
                        <a14:foregroundMark x1="66094" y1="58281" x2="60703" y2="49063"/>
                        <a14:foregroundMark x1="60703" y1="49063" x2="47500" y2="50469"/>
                        <a14:foregroundMark x1="47500" y1="50469" x2="57813" y2="62578"/>
                        <a14:foregroundMark x1="57813" y1="62578" x2="61563" y2="65234"/>
                        <a14:foregroundMark x1="58438" y1="68125" x2="51328" y2="42813"/>
                        <a14:foregroundMark x1="51328" y1="42813" x2="43047" y2="37734"/>
                        <a14:foregroundMark x1="43047" y1="37734" x2="29297" y2="40469"/>
                        <a14:foregroundMark x1="29297" y1="40469" x2="25078" y2="56250"/>
                        <a14:foregroundMark x1="25078" y1="56250" x2="33516" y2="66563"/>
                        <a14:foregroundMark x1="33516" y1="66563" x2="49453" y2="70547"/>
                        <a14:foregroundMark x1="49453" y1="70547" x2="59609" y2="66406"/>
                        <a14:foregroundMark x1="55547" y1="70078" x2="59375" y2="44609"/>
                        <a14:foregroundMark x1="59375" y1="44609" x2="47266" y2="38516"/>
                        <a14:foregroundMark x1="47266" y1="38516" x2="34063" y2="40547"/>
                        <a14:foregroundMark x1="34063" y1="40547" x2="26563" y2="56641"/>
                        <a14:foregroundMark x1="26563" y1="56641" x2="33672" y2="66563"/>
                        <a14:foregroundMark x1="33672" y1="66563" x2="56484" y2="69531"/>
                        <a14:foregroundMark x1="50859" y1="70703" x2="58281" y2="56250"/>
                        <a14:foregroundMark x1="58281" y1="56250" x2="51875" y2="43672"/>
                        <a14:foregroundMark x1="51875" y1="43672" x2="35781" y2="42422"/>
                        <a14:foregroundMark x1="35781" y1="42422" x2="24453" y2="48438"/>
                        <a14:foregroundMark x1="24453" y1="48438" x2="31563" y2="60234"/>
                        <a14:foregroundMark x1="31563" y1="60234" x2="51250" y2="70313"/>
                        <a14:foregroundMark x1="55703" y1="68750" x2="54063" y2="50781"/>
                        <a14:foregroundMark x1="54063" y1="50781" x2="41797" y2="49375"/>
                        <a14:foregroundMark x1="41797" y1="49375" x2="39141" y2="59375"/>
                        <a14:foregroundMark x1="39141" y1="59375" x2="46328" y2="67578"/>
                        <a14:foregroundMark x1="46328" y1="67578" x2="56797" y2="66875"/>
                        <a14:foregroundMark x1="56797" y1="66875" x2="56875" y2="66797"/>
                        <a14:foregroundMark x1="56484" y1="67734" x2="52734" y2="51875"/>
                        <a14:foregroundMark x1="52734" y1="51875" x2="42109" y2="48359"/>
                        <a14:foregroundMark x1="42109" y1="48359" x2="41328" y2="57813"/>
                        <a14:foregroundMark x1="41328" y1="57813" x2="47813" y2="67188"/>
                        <a14:foregroundMark x1="47813" y1="67188" x2="56328" y2="66406"/>
                        <a14:foregroundMark x1="32422" y1="40781" x2="41953" y2="41484"/>
                        <a14:foregroundMark x1="41953" y1="41484" x2="52969" y2="45703"/>
                        <a14:foregroundMark x1="52969" y1="45703" x2="39063" y2="64297"/>
                        <a14:foregroundMark x1="39063" y1="64297" x2="29297" y2="57969"/>
                        <a14:foregroundMark x1="29297" y1="57969" x2="28906" y2="45859"/>
                        <a14:foregroundMark x1="28906" y1="45859" x2="33594" y2="41016"/>
                        <a14:foregroundMark x1="30078" y1="47031" x2="39688" y2="45156"/>
                        <a14:foregroundMark x1="39688" y1="45156" x2="41250" y2="57813"/>
                        <a14:foregroundMark x1="41250" y1="57813" x2="31641" y2="59609"/>
                        <a14:foregroundMark x1="31641" y1="59609" x2="30078" y2="48203"/>
                        <a14:foregroundMark x1="30078" y1="48203" x2="30859" y2="46641"/>
                        <a14:foregroundMark x1="57266" y1="32422" x2="49063" y2="24766"/>
                        <a14:foregroundMark x1="49063" y1="24766" x2="55156" y2="33594"/>
                        <a14:foregroundMark x1="55156" y1="33594" x2="57109" y2="31797"/>
                        <a14:foregroundMark x1="54375" y1="37109" x2="48203" y2="27109"/>
                        <a14:foregroundMark x1="48203" y1="27109" x2="52344" y2="36016"/>
                        <a14:foregroundMark x1="52344" y1="36016" x2="55313" y2="36719"/>
                        <a14:foregroundMark x1="54375" y1="25938" x2="43906" y2="22891"/>
                        <a14:foregroundMark x1="43906" y1="22891" x2="53203" y2="26641"/>
                        <a14:foregroundMark x1="53203" y1="26641" x2="53984" y2="25703"/>
                        <a14:foregroundMark x1="47734" y1="36875" x2="48359" y2="25859"/>
                        <a14:foregroundMark x1="48359" y1="25859" x2="43906" y2="35078"/>
                        <a14:foregroundMark x1="43906" y1="35078" x2="47500" y2="37266"/>
                      </a14:backgroundRemoval>
                    </a14:imgEffect>
                  </a14:imgLayer>
                </a14:imgProps>
              </a:ext>
              <a:ext uri="{28A0092B-C50C-407E-A947-70E740481C1C}">
                <a14:useLocalDpi xmlns:a14="http://schemas.microsoft.com/office/drawing/2010/main" val="0"/>
              </a:ext>
            </a:extLst>
          </a:blip>
          <a:stretch>
            <a:fillRect/>
          </a:stretch>
        </p:blipFill>
        <p:spPr>
          <a:xfrm>
            <a:off x="3814713" y="2636912"/>
            <a:ext cx="4562574" cy="4562574"/>
          </a:xfrm>
          <a:prstGeom prst="rect">
            <a:avLst/>
          </a:prstGeom>
        </p:spPr>
      </p:pic>
    </p:spTree>
    <p:extLst>
      <p:ext uri="{BB962C8B-B14F-4D97-AF65-F5344CB8AC3E}">
        <p14:creationId xmlns:p14="http://schemas.microsoft.com/office/powerpoint/2010/main" val="41864491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Nu släpps 2020-års Öppna jämförelser med fokus på trygghet och säkerhet">
            <a:extLst>
              <a:ext uri="{FF2B5EF4-FFF2-40B4-BE49-F238E27FC236}">
                <a16:creationId xmlns:a16="http://schemas.microsoft.com/office/drawing/2014/main" id="{1CDAED98-7575-421A-913B-55F6486F6D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41360" cy="6885765"/>
          </a:xfrm>
          <a:prstGeom prst="rect">
            <a:avLst/>
          </a:prstGeom>
          <a:noFill/>
          <a:extLst>
            <a:ext uri="{909E8E84-426E-40DD-AFC4-6F175D3DCCD1}">
              <a14:hiddenFill xmlns:a14="http://schemas.microsoft.com/office/drawing/2010/main">
                <a:solidFill>
                  <a:srgbClr val="FFFFFF"/>
                </a:solidFill>
              </a14:hiddenFill>
            </a:ext>
          </a:extLst>
        </p:spPr>
      </p:pic>
      <p:sp>
        <p:nvSpPr>
          <p:cNvPr id="2" name="Rubrik 1">
            <a:extLst>
              <a:ext uri="{FF2B5EF4-FFF2-40B4-BE49-F238E27FC236}">
                <a16:creationId xmlns:a16="http://schemas.microsoft.com/office/drawing/2014/main" id="{C90B67E4-CBF1-49E2-8CF8-C3EF6FB2A875}"/>
              </a:ext>
            </a:extLst>
          </p:cNvPr>
          <p:cNvSpPr>
            <a:spLocks noGrp="1"/>
          </p:cNvSpPr>
          <p:nvPr>
            <p:ph type="title"/>
          </p:nvPr>
        </p:nvSpPr>
        <p:spPr>
          <a:xfrm>
            <a:off x="695400" y="44624"/>
            <a:ext cx="10972800" cy="1143000"/>
          </a:xfrm>
        </p:spPr>
        <p:txBody>
          <a:bodyPr/>
          <a:lstStyle/>
          <a:p>
            <a:r>
              <a:rPr lang="sv-SE" sz="5400" b="1" dirty="0">
                <a:solidFill>
                  <a:srgbClr val="D76600"/>
                </a:solidFill>
                <a:effectLst>
                  <a:outerShdw blurRad="38100" dist="38100" dir="2700000" algn="tl">
                    <a:srgbClr val="000000">
                      <a:alpha val="43137"/>
                    </a:srgbClr>
                  </a:outerShdw>
                </a:effectLst>
              </a:rPr>
              <a:t>Stabsarbete</a:t>
            </a:r>
          </a:p>
        </p:txBody>
      </p:sp>
      <p:pic>
        <p:nvPicPr>
          <p:cNvPr id="4" name="Platshållare för innehåll 5">
            <a:extLst>
              <a:ext uri="{FF2B5EF4-FFF2-40B4-BE49-F238E27FC236}">
                <a16:creationId xmlns:a16="http://schemas.microsoft.com/office/drawing/2014/main" id="{3B53A1D0-9DB1-41D9-BA09-1CF3C21A282D}"/>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49688" y1="62266" x2="47344" y2="55469"/>
                        <a14:foregroundMark x1="59453" y1="63828" x2="59844" y2="54453"/>
                        <a14:foregroundMark x1="59844" y1="54453" x2="61563" y2="62891"/>
                        <a14:foregroundMark x1="61016" y1="68516" x2="66094" y2="58281"/>
                        <a14:foregroundMark x1="66094" y1="58281" x2="60703" y2="49063"/>
                        <a14:foregroundMark x1="60703" y1="49063" x2="47500" y2="50469"/>
                        <a14:foregroundMark x1="47500" y1="50469" x2="57813" y2="62578"/>
                        <a14:foregroundMark x1="57813" y1="62578" x2="61563" y2="65234"/>
                        <a14:foregroundMark x1="58438" y1="68125" x2="51328" y2="42813"/>
                        <a14:foregroundMark x1="51328" y1="42813" x2="43047" y2="37734"/>
                        <a14:foregroundMark x1="43047" y1="37734" x2="29297" y2="40469"/>
                        <a14:foregroundMark x1="29297" y1="40469" x2="25078" y2="56250"/>
                        <a14:foregroundMark x1="25078" y1="56250" x2="33516" y2="66563"/>
                        <a14:foregroundMark x1="33516" y1="66563" x2="49453" y2="70547"/>
                        <a14:foregroundMark x1="49453" y1="70547" x2="59609" y2="66406"/>
                        <a14:foregroundMark x1="55547" y1="70078" x2="59375" y2="44609"/>
                        <a14:foregroundMark x1="59375" y1="44609" x2="47266" y2="38516"/>
                        <a14:foregroundMark x1="47266" y1="38516" x2="34063" y2="40547"/>
                        <a14:foregroundMark x1="34063" y1="40547" x2="26563" y2="56641"/>
                        <a14:foregroundMark x1="26563" y1="56641" x2="33672" y2="66563"/>
                        <a14:foregroundMark x1="33672" y1="66563" x2="56484" y2="69531"/>
                        <a14:foregroundMark x1="50859" y1="70703" x2="58281" y2="56250"/>
                        <a14:foregroundMark x1="58281" y1="56250" x2="51875" y2="43672"/>
                        <a14:foregroundMark x1="51875" y1="43672" x2="35781" y2="42422"/>
                        <a14:foregroundMark x1="35781" y1="42422" x2="24453" y2="48438"/>
                        <a14:foregroundMark x1="24453" y1="48438" x2="31563" y2="60234"/>
                        <a14:foregroundMark x1="31563" y1="60234" x2="51250" y2="70313"/>
                        <a14:foregroundMark x1="55703" y1="68750" x2="54063" y2="50781"/>
                        <a14:foregroundMark x1="54063" y1="50781" x2="41797" y2="49375"/>
                        <a14:foregroundMark x1="41797" y1="49375" x2="39141" y2="59375"/>
                        <a14:foregroundMark x1="39141" y1="59375" x2="46328" y2="67578"/>
                        <a14:foregroundMark x1="46328" y1="67578" x2="56797" y2="66875"/>
                        <a14:foregroundMark x1="56797" y1="66875" x2="56875" y2="66797"/>
                        <a14:foregroundMark x1="56484" y1="67734" x2="52734" y2="51875"/>
                        <a14:foregroundMark x1="52734" y1="51875" x2="42109" y2="48359"/>
                        <a14:foregroundMark x1="42109" y1="48359" x2="41328" y2="57813"/>
                        <a14:foregroundMark x1="41328" y1="57813" x2="47813" y2="67188"/>
                        <a14:foregroundMark x1="47813" y1="67188" x2="56328" y2="66406"/>
                        <a14:foregroundMark x1="32422" y1="40781" x2="41953" y2="41484"/>
                        <a14:foregroundMark x1="41953" y1="41484" x2="52969" y2="45703"/>
                        <a14:foregroundMark x1="52969" y1="45703" x2="39063" y2="64297"/>
                        <a14:foregroundMark x1="39063" y1="64297" x2="29297" y2="57969"/>
                        <a14:foregroundMark x1="29297" y1="57969" x2="28906" y2="45859"/>
                        <a14:foregroundMark x1="28906" y1="45859" x2="33594" y2="41016"/>
                        <a14:foregroundMark x1="30078" y1="47031" x2="39688" y2="45156"/>
                        <a14:foregroundMark x1="39688" y1="45156" x2="41250" y2="57813"/>
                        <a14:foregroundMark x1="41250" y1="57813" x2="31641" y2="59609"/>
                        <a14:foregroundMark x1="31641" y1="59609" x2="30078" y2="48203"/>
                        <a14:foregroundMark x1="30078" y1="48203" x2="30859" y2="46641"/>
                        <a14:foregroundMark x1="57266" y1="32422" x2="49063" y2="24766"/>
                        <a14:foregroundMark x1="49063" y1="24766" x2="55156" y2="33594"/>
                        <a14:foregroundMark x1="55156" y1="33594" x2="57109" y2="31797"/>
                        <a14:foregroundMark x1="54375" y1="37109" x2="48203" y2="27109"/>
                        <a14:foregroundMark x1="48203" y1="27109" x2="52344" y2="36016"/>
                        <a14:foregroundMark x1="52344" y1="36016" x2="55313" y2="36719"/>
                        <a14:foregroundMark x1="54375" y1="25938" x2="43906" y2="22891"/>
                        <a14:foregroundMark x1="43906" y1="22891" x2="53203" y2="26641"/>
                        <a14:foregroundMark x1="53203" y1="26641" x2="53984" y2="25703"/>
                        <a14:foregroundMark x1="47734" y1="36875" x2="48359" y2="25859"/>
                        <a14:foregroundMark x1="48359" y1="25859" x2="43906" y2="35078"/>
                        <a14:foregroundMark x1="43906" y1="35078" x2="47500" y2="37266"/>
                      </a14:backgroundRemoval>
                    </a14:imgEffect>
                  </a14:imgLayer>
                </a14:imgProps>
              </a:ext>
              <a:ext uri="{28A0092B-C50C-407E-A947-70E740481C1C}">
                <a14:useLocalDpi xmlns:a14="http://schemas.microsoft.com/office/drawing/2010/main" val="0"/>
              </a:ext>
            </a:extLst>
          </a:blip>
          <a:stretch>
            <a:fillRect/>
          </a:stretch>
        </p:blipFill>
        <p:spPr>
          <a:xfrm>
            <a:off x="6560033" y="1124744"/>
            <a:ext cx="6448572" cy="6448572"/>
          </a:xfrm>
          <a:prstGeom prst="rect">
            <a:avLst/>
          </a:prstGeom>
        </p:spPr>
      </p:pic>
    </p:spTree>
    <p:extLst>
      <p:ext uri="{BB962C8B-B14F-4D97-AF65-F5344CB8AC3E}">
        <p14:creationId xmlns:p14="http://schemas.microsoft.com/office/powerpoint/2010/main" val="2450645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8DBE622-830D-4D4B-8C9E-4EA67B48B3E1}"/>
              </a:ext>
            </a:extLst>
          </p:cNvPr>
          <p:cNvSpPr>
            <a:spLocks noGrp="1"/>
          </p:cNvSpPr>
          <p:nvPr>
            <p:ph type="title"/>
          </p:nvPr>
        </p:nvSpPr>
        <p:spPr>
          <a:xfrm>
            <a:off x="606624" y="620688"/>
            <a:ext cx="10972800" cy="1143000"/>
          </a:xfrm>
        </p:spPr>
        <p:txBody>
          <a:bodyPr/>
          <a:lstStyle/>
          <a:p>
            <a:r>
              <a:rPr lang="sv-SE" sz="5400" b="1" dirty="0">
                <a:solidFill>
                  <a:srgbClr val="D76600"/>
                </a:solidFill>
                <a:effectLst>
                  <a:outerShdw blurRad="38100" dist="38100" dir="2700000" algn="tl">
                    <a:srgbClr val="000000">
                      <a:alpha val="43137"/>
                    </a:srgbClr>
                  </a:outerShdw>
                </a:effectLst>
              </a:rPr>
              <a:t>Vad är en stab?</a:t>
            </a:r>
            <a:br>
              <a:rPr lang="sv-SE" sz="5400" b="1" dirty="0">
                <a:solidFill>
                  <a:srgbClr val="D76600"/>
                </a:solidFill>
                <a:effectLst>
                  <a:outerShdw blurRad="38100" dist="38100" dir="2700000" algn="tl">
                    <a:srgbClr val="000000">
                      <a:alpha val="43137"/>
                    </a:srgbClr>
                  </a:outerShdw>
                </a:effectLst>
              </a:rPr>
            </a:br>
            <a:endParaRPr lang="sv-SE" sz="5400" b="1" dirty="0">
              <a:solidFill>
                <a:srgbClr val="D76600"/>
              </a:solidFill>
              <a:effectLst>
                <a:outerShdw blurRad="38100" dist="38100" dir="2700000" algn="tl">
                  <a:srgbClr val="000000">
                    <a:alpha val="43137"/>
                  </a:srgbClr>
                </a:outerShdw>
              </a:effectLst>
            </a:endParaRPr>
          </a:p>
        </p:txBody>
      </p:sp>
      <p:sp>
        <p:nvSpPr>
          <p:cNvPr id="3" name="Platshållare för innehåll 2">
            <a:extLst>
              <a:ext uri="{FF2B5EF4-FFF2-40B4-BE49-F238E27FC236}">
                <a16:creationId xmlns:a16="http://schemas.microsoft.com/office/drawing/2014/main" id="{D8B95B5D-46B2-4081-B165-D62FE496F239}"/>
              </a:ext>
            </a:extLst>
          </p:cNvPr>
          <p:cNvSpPr>
            <a:spLocks noGrp="1"/>
          </p:cNvSpPr>
          <p:nvPr>
            <p:ph sz="half" idx="1"/>
          </p:nvPr>
        </p:nvSpPr>
        <p:spPr>
          <a:xfrm>
            <a:off x="586480" y="3917562"/>
            <a:ext cx="6211896" cy="2590676"/>
          </a:xfrm>
        </p:spPr>
        <p:txBody>
          <a:bodyPr/>
          <a:lstStyle/>
          <a:p>
            <a:pPr marL="0" lvl="1" indent="0" fontAlgn="ctr">
              <a:buNone/>
            </a:pPr>
            <a:r>
              <a:rPr lang="sv-SE" b="1" dirty="0">
                <a:latin typeface="Calibri" panose="020F0502020204030204" pitchFamily="34" charset="0"/>
                <a:cs typeface="Calibri" panose="020F0502020204030204" pitchFamily="34" charset="0"/>
              </a:rPr>
              <a:t>Syfte</a:t>
            </a:r>
            <a:endParaRPr lang="sv-SE" dirty="0">
              <a:latin typeface="Calibri" panose="020F0502020204030204" pitchFamily="34" charset="0"/>
              <a:cs typeface="Calibri" panose="020F0502020204030204" pitchFamily="34" charset="0"/>
            </a:endParaRPr>
          </a:p>
          <a:p>
            <a:pPr marL="342900" lvl="1" indent="-342900" fontAlgn="ctr">
              <a:buFont typeface="Arial" panose="020B0604020202020204" pitchFamily="34" charset="0"/>
              <a:buChar char="•"/>
            </a:pPr>
            <a:r>
              <a:rPr lang="sv-SE" sz="2000" dirty="0">
                <a:latin typeface="Calibri" panose="020F0502020204030204" pitchFamily="34" charset="0"/>
                <a:cs typeface="Calibri" panose="020F0502020204030204" pitchFamily="34" charset="0"/>
              </a:rPr>
              <a:t>Stödja beslutsfattaren att ta fram bra beslutsunderlag (ledningsstöd)</a:t>
            </a:r>
          </a:p>
          <a:p>
            <a:pPr marL="342900" lvl="1" indent="-342900" fontAlgn="ctr">
              <a:buFont typeface="Arial" panose="020B0604020202020204" pitchFamily="34" charset="0"/>
              <a:buChar char="•"/>
            </a:pPr>
            <a:r>
              <a:rPr lang="sv-SE" sz="2000" dirty="0">
                <a:latin typeface="Calibri" panose="020F0502020204030204" pitchFamily="34" charset="0"/>
                <a:cs typeface="Calibri" panose="020F0502020204030204" pitchFamily="34" charset="0"/>
              </a:rPr>
              <a:t>Hjälpmedel - underlätta för ordinarie verksamhet</a:t>
            </a:r>
          </a:p>
          <a:p>
            <a:pPr marL="342900" lvl="1" indent="-342900" fontAlgn="ctr">
              <a:buFont typeface="Arial" panose="020B0604020202020204" pitchFamily="34" charset="0"/>
              <a:buChar char="•"/>
            </a:pPr>
            <a:r>
              <a:rPr lang="sv-SE" sz="2000" dirty="0">
                <a:latin typeface="Calibri" panose="020F0502020204030204" pitchFamily="34" charset="0"/>
                <a:cs typeface="Calibri" panose="020F0502020204030204" pitchFamily="34" charset="0"/>
              </a:rPr>
              <a:t>Öka förmåga (till samverkan och ledning)</a:t>
            </a:r>
          </a:p>
          <a:p>
            <a:pPr marL="342900" lvl="1" indent="-342900" fontAlgn="ctr">
              <a:buFont typeface="Arial" panose="020B0604020202020204" pitchFamily="34" charset="0"/>
              <a:buChar char="•"/>
            </a:pPr>
            <a:r>
              <a:rPr lang="sv-SE" sz="2000" dirty="0">
                <a:latin typeface="Calibri" panose="020F0502020204030204" pitchFamily="34" charset="0"/>
                <a:cs typeface="Calibri" panose="020F0502020204030204" pitchFamily="34" charset="0"/>
              </a:rPr>
              <a:t>Frigöra resurser från övriga organisationen</a:t>
            </a:r>
          </a:p>
          <a:p>
            <a:pPr marL="342900" lvl="1" indent="-342900" fontAlgn="ctr">
              <a:buFont typeface="Arial" panose="020B0604020202020204" pitchFamily="34" charset="0"/>
              <a:buChar char="•"/>
            </a:pPr>
            <a:r>
              <a:rPr lang="sv-SE" sz="2000" dirty="0">
                <a:latin typeface="Calibri" panose="020F0502020204030204" pitchFamily="34" charset="0"/>
                <a:cs typeface="Calibri" panose="020F0502020204030204" pitchFamily="34" charset="0"/>
              </a:rPr>
              <a:t>Effektivare arbetsmetodik</a:t>
            </a:r>
            <a:endParaRPr lang="sv-SE" sz="2800" dirty="0">
              <a:latin typeface="Calibri" panose="020F0502020204030204" pitchFamily="34" charset="0"/>
              <a:cs typeface="Calibri" panose="020F0502020204030204" pitchFamily="34" charset="0"/>
            </a:endParaRPr>
          </a:p>
          <a:p>
            <a:pPr marL="742950" lvl="2" indent="-342900" fontAlgn="ctr">
              <a:buFont typeface="Arial" panose="020B0604020202020204" pitchFamily="34" charset="0"/>
              <a:buChar char="•"/>
            </a:pPr>
            <a:endParaRPr lang="sv-SE" dirty="0">
              <a:latin typeface="Calibri" panose="020F0502020204030204" pitchFamily="34" charset="0"/>
              <a:cs typeface="Calibri" panose="020F0502020204030204" pitchFamily="34" charset="0"/>
            </a:endParaRPr>
          </a:p>
          <a:p>
            <a:endParaRPr lang="sv-SE" sz="2400" dirty="0">
              <a:latin typeface="Calibri" panose="020F0502020204030204" pitchFamily="34" charset="0"/>
              <a:cs typeface="Calibri" panose="020F0502020204030204" pitchFamily="34" charset="0"/>
            </a:endParaRPr>
          </a:p>
        </p:txBody>
      </p:sp>
      <p:sp>
        <p:nvSpPr>
          <p:cNvPr id="4" name="Platshållare för innehåll 3">
            <a:extLst>
              <a:ext uri="{FF2B5EF4-FFF2-40B4-BE49-F238E27FC236}">
                <a16:creationId xmlns:a16="http://schemas.microsoft.com/office/drawing/2014/main" id="{FBF4E30F-0E4B-45AE-87BA-44C3F523D904}"/>
              </a:ext>
            </a:extLst>
          </p:cNvPr>
          <p:cNvSpPr>
            <a:spLocks noGrp="1"/>
          </p:cNvSpPr>
          <p:nvPr>
            <p:ph sz="half" idx="2"/>
          </p:nvPr>
        </p:nvSpPr>
        <p:spPr>
          <a:xfrm>
            <a:off x="7176120" y="1818656"/>
            <a:ext cx="4824536" cy="4012429"/>
          </a:xfrm>
        </p:spPr>
        <p:txBody>
          <a:bodyPr/>
          <a:lstStyle/>
          <a:p>
            <a:pPr marL="0" indent="0">
              <a:buNone/>
            </a:pPr>
            <a:r>
              <a:rPr lang="sv-SE" sz="2400" b="1" dirty="0">
                <a:latin typeface="Calibri" panose="020F0502020204030204" pitchFamily="34" charset="0"/>
                <a:cs typeface="Calibri" panose="020F0502020204030204" pitchFamily="34" charset="0"/>
              </a:rPr>
              <a:t>Exempel på uppgifter</a:t>
            </a:r>
          </a:p>
          <a:p>
            <a:pPr>
              <a:buFont typeface="Arial" panose="020B0604020202020204" pitchFamily="34" charset="0"/>
              <a:buChar char="•"/>
            </a:pPr>
            <a:r>
              <a:rPr lang="sv-SE" sz="2000" dirty="0">
                <a:latin typeface="Calibri" panose="020F0502020204030204" pitchFamily="34" charset="0"/>
                <a:cs typeface="Calibri" panose="020F0502020204030204" pitchFamily="34" charset="0"/>
              </a:rPr>
              <a:t>Samla, strukturera och analysera information (!)</a:t>
            </a:r>
          </a:p>
          <a:p>
            <a:pPr>
              <a:buFont typeface="Arial" panose="020B0604020202020204" pitchFamily="34" charset="0"/>
              <a:buChar char="•"/>
            </a:pPr>
            <a:r>
              <a:rPr lang="sv-SE" sz="2000" dirty="0">
                <a:latin typeface="Calibri" panose="020F0502020204030204" pitchFamily="34" charset="0"/>
                <a:cs typeface="Calibri" panose="020F0502020204030204" pitchFamily="34" charset="0"/>
              </a:rPr>
              <a:t>Skapa beslutsunderlag (lägesbilder)</a:t>
            </a:r>
          </a:p>
          <a:p>
            <a:pPr>
              <a:buFont typeface="Arial" panose="020B0604020202020204" pitchFamily="34" charset="0"/>
              <a:buChar char="•"/>
            </a:pPr>
            <a:r>
              <a:rPr lang="sv-SE" sz="2000" dirty="0">
                <a:latin typeface="Calibri" panose="020F0502020204030204" pitchFamily="34" charset="0"/>
                <a:cs typeface="Calibri" panose="020F0502020204030204" pitchFamily="34" charset="0"/>
              </a:rPr>
              <a:t>Genomföra/verkställa/leda beslutade åtgärder</a:t>
            </a:r>
          </a:p>
          <a:p>
            <a:pPr>
              <a:buFont typeface="Arial" panose="020B0604020202020204" pitchFamily="34" charset="0"/>
              <a:buChar char="•"/>
            </a:pPr>
            <a:r>
              <a:rPr lang="sv-SE" sz="2000" dirty="0">
                <a:latin typeface="Calibri" panose="020F0502020204030204" pitchFamily="34" charset="0"/>
                <a:cs typeface="Calibri" panose="020F0502020204030204" pitchFamily="34" charset="0"/>
              </a:rPr>
              <a:t>Planera och prioritera framåt</a:t>
            </a:r>
          </a:p>
          <a:p>
            <a:pPr>
              <a:buFont typeface="Arial" panose="020B0604020202020204" pitchFamily="34" charset="0"/>
              <a:buChar char="•"/>
            </a:pPr>
            <a:r>
              <a:rPr lang="sv-SE" sz="2000" dirty="0">
                <a:latin typeface="Calibri" panose="020F0502020204030204" pitchFamily="34" charset="0"/>
                <a:cs typeface="Calibri" panose="020F0502020204030204" pitchFamily="34" charset="0"/>
              </a:rPr>
              <a:t>Administrera och ge service, lösa logistik</a:t>
            </a:r>
          </a:p>
          <a:p>
            <a:pPr>
              <a:buFont typeface="Arial" panose="020B0604020202020204" pitchFamily="34" charset="0"/>
              <a:buChar char="•"/>
            </a:pPr>
            <a:r>
              <a:rPr lang="sv-SE" sz="2000" dirty="0">
                <a:latin typeface="Calibri" panose="020F0502020204030204" pitchFamily="34" charset="0"/>
                <a:cs typeface="Calibri" panose="020F0502020204030204" pitchFamily="34" charset="0"/>
              </a:rPr>
              <a:t>Samverka med externa aktörer</a:t>
            </a:r>
          </a:p>
          <a:p>
            <a:pPr>
              <a:buFont typeface="Arial" panose="020B0604020202020204" pitchFamily="34" charset="0"/>
              <a:buChar char="•"/>
            </a:pPr>
            <a:r>
              <a:rPr lang="sv-SE" sz="2000" dirty="0">
                <a:latin typeface="Calibri" panose="020F0502020204030204" pitchFamily="34" charset="0"/>
                <a:cs typeface="Calibri" panose="020F0502020204030204" pitchFamily="34" charset="0"/>
              </a:rPr>
              <a:t>Upprätthålla sambandsvägar</a:t>
            </a:r>
            <a:endParaRPr lang="sv-SE" dirty="0">
              <a:latin typeface="Calibri" panose="020F0502020204030204" pitchFamily="34" charset="0"/>
              <a:cs typeface="Calibri" panose="020F0502020204030204" pitchFamily="34" charset="0"/>
            </a:endParaRPr>
          </a:p>
          <a:p>
            <a:endParaRPr lang="sv-SE" dirty="0"/>
          </a:p>
        </p:txBody>
      </p:sp>
      <p:pic>
        <p:nvPicPr>
          <p:cNvPr id="9" name="Platshållare för innehåll 5">
            <a:extLst>
              <a:ext uri="{FF2B5EF4-FFF2-40B4-BE49-F238E27FC236}">
                <a16:creationId xmlns:a16="http://schemas.microsoft.com/office/drawing/2014/main" id="{272DF450-8CCF-4DDB-9BB8-EDBCEE2CBE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38484" y="10120"/>
            <a:ext cx="953516" cy="953516"/>
          </a:xfrm>
          <a:prstGeom prst="rect">
            <a:avLst/>
          </a:prstGeom>
        </p:spPr>
      </p:pic>
      <p:pic>
        <p:nvPicPr>
          <p:cNvPr id="5" name="Picture 2" descr="Förstärkningsresurs finns för stab och ledning">
            <a:extLst>
              <a:ext uri="{FF2B5EF4-FFF2-40B4-BE49-F238E27FC236}">
                <a16:creationId xmlns:a16="http://schemas.microsoft.com/office/drawing/2014/main" id="{4736BA2D-9CF8-FE3B-A6FE-EC4BA4F619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4482" y="1645746"/>
            <a:ext cx="4375892" cy="2398216"/>
          </a:xfrm>
          <a:prstGeom prst="rect">
            <a:avLst/>
          </a:prstGeom>
          <a:noFill/>
          <a:extLst>
            <a:ext uri="{909E8E84-426E-40DD-AFC4-6F175D3DCCD1}">
              <a14:hiddenFill xmlns:a14="http://schemas.microsoft.com/office/drawing/2010/main">
                <a:solidFill>
                  <a:srgbClr val="FFFFFF"/>
                </a:solidFill>
              </a14:hiddenFill>
            </a:ext>
          </a:extLst>
        </p:spPr>
      </p:pic>
      <p:sp>
        <p:nvSpPr>
          <p:cNvPr id="6" name="textruta 5">
            <a:extLst>
              <a:ext uri="{FF2B5EF4-FFF2-40B4-BE49-F238E27FC236}">
                <a16:creationId xmlns:a16="http://schemas.microsoft.com/office/drawing/2014/main" id="{CEFD61BF-7DF6-BDBC-5EA9-AC1D446F6DED}"/>
              </a:ext>
            </a:extLst>
          </p:cNvPr>
          <p:cNvSpPr txBox="1"/>
          <p:nvPr/>
        </p:nvSpPr>
        <p:spPr>
          <a:xfrm>
            <a:off x="3751273" y="4029544"/>
            <a:ext cx="6094206" cy="215444"/>
          </a:xfrm>
          <a:prstGeom prst="rect">
            <a:avLst/>
          </a:prstGeom>
          <a:noFill/>
        </p:spPr>
        <p:txBody>
          <a:bodyPr wrap="square">
            <a:spAutoFit/>
          </a:bodyPr>
          <a:lstStyle/>
          <a:p>
            <a:r>
              <a:rPr lang="sv-SE" sz="800" b="0" i="0" dirty="0">
                <a:solidFill>
                  <a:srgbClr val="333333"/>
                </a:solidFill>
                <a:effectLst/>
                <a:latin typeface="poppins" panose="00000500000000000000" pitchFamily="2" charset="0"/>
              </a:rPr>
              <a:t>Foto: Erik Flink, MSB</a:t>
            </a:r>
            <a:endParaRPr lang="sv-SE" sz="800" dirty="0"/>
          </a:p>
        </p:txBody>
      </p:sp>
    </p:spTree>
    <p:extLst>
      <p:ext uri="{BB962C8B-B14F-4D97-AF65-F5344CB8AC3E}">
        <p14:creationId xmlns:p14="http://schemas.microsoft.com/office/powerpoint/2010/main" val="35098636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47E980E-A7C2-475A-80C3-D10011B90BBA}"/>
              </a:ext>
            </a:extLst>
          </p:cNvPr>
          <p:cNvSpPr>
            <a:spLocks noGrp="1"/>
          </p:cNvSpPr>
          <p:nvPr>
            <p:ph type="title"/>
          </p:nvPr>
        </p:nvSpPr>
        <p:spPr>
          <a:xfrm>
            <a:off x="623392" y="692696"/>
            <a:ext cx="10972800" cy="1143000"/>
          </a:xfrm>
        </p:spPr>
        <p:txBody>
          <a:bodyPr/>
          <a:lstStyle/>
          <a:p>
            <a:r>
              <a:rPr lang="sv-SE" sz="5400" b="1" dirty="0">
                <a:solidFill>
                  <a:srgbClr val="D76600"/>
                </a:solidFill>
                <a:effectLst>
                  <a:outerShdw blurRad="38100" dist="38100" dir="2700000" algn="tl">
                    <a:srgbClr val="000000">
                      <a:alpha val="43137"/>
                    </a:srgbClr>
                  </a:outerShdw>
                </a:effectLst>
              </a:rPr>
              <a:t>Stabsarbete </a:t>
            </a:r>
            <a:br>
              <a:rPr lang="sv-SE" sz="5400" b="1" dirty="0">
                <a:solidFill>
                  <a:srgbClr val="D76600"/>
                </a:solidFill>
                <a:effectLst>
                  <a:outerShdw blurRad="38100" dist="38100" dir="2700000" algn="tl">
                    <a:srgbClr val="000000">
                      <a:alpha val="43137"/>
                    </a:srgbClr>
                  </a:outerShdw>
                </a:effectLst>
              </a:rPr>
            </a:br>
            <a:r>
              <a:rPr lang="sv-SE" sz="4000" b="1" dirty="0">
                <a:solidFill>
                  <a:srgbClr val="D76600"/>
                </a:solidFill>
                <a:effectLst>
                  <a:outerShdw blurRad="38100" dist="38100" dir="2700000" algn="tl">
                    <a:srgbClr val="000000">
                      <a:alpha val="43137"/>
                    </a:srgbClr>
                  </a:outerShdw>
                </a:effectLst>
              </a:rPr>
              <a:t>– Arbetssätt &amp; verktyg</a:t>
            </a:r>
            <a:endParaRPr lang="sv-SE" sz="5400" b="1" dirty="0">
              <a:solidFill>
                <a:srgbClr val="D76600"/>
              </a:solidFill>
              <a:effectLst>
                <a:outerShdw blurRad="38100" dist="38100" dir="2700000" algn="tl">
                  <a:srgbClr val="000000">
                    <a:alpha val="43137"/>
                  </a:srgbClr>
                </a:outerShdw>
              </a:effectLst>
            </a:endParaRPr>
          </a:p>
        </p:txBody>
      </p:sp>
      <p:sp>
        <p:nvSpPr>
          <p:cNvPr id="3" name="Platshållare för innehåll 2">
            <a:extLst>
              <a:ext uri="{FF2B5EF4-FFF2-40B4-BE49-F238E27FC236}">
                <a16:creationId xmlns:a16="http://schemas.microsoft.com/office/drawing/2014/main" id="{DF021313-CFB0-467F-A6F6-BB3F4999D363}"/>
              </a:ext>
            </a:extLst>
          </p:cNvPr>
          <p:cNvSpPr>
            <a:spLocks noGrp="1"/>
          </p:cNvSpPr>
          <p:nvPr>
            <p:ph sz="half" idx="1"/>
          </p:nvPr>
        </p:nvSpPr>
        <p:spPr>
          <a:xfrm>
            <a:off x="623392" y="2852936"/>
            <a:ext cx="5384800" cy="3600401"/>
          </a:xfrm>
          <a:solidFill>
            <a:schemeClr val="accent5">
              <a:lumMod val="20000"/>
              <a:lumOff val="80000"/>
            </a:schemeClr>
          </a:solidFill>
        </p:spPr>
        <p:txBody>
          <a:bodyPr anchor="ctr"/>
          <a:lstStyle/>
          <a:p>
            <a:pPr marL="0" indent="0">
              <a:buNone/>
            </a:pPr>
            <a:r>
              <a:rPr lang="sv-SE" sz="2400" b="1" dirty="0">
                <a:cs typeface="Calibri" panose="020F0502020204030204" pitchFamily="34" charset="0"/>
              </a:rPr>
              <a:t>Arbetssätt</a:t>
            </a:r>
          </a:p>
          <a:p>
            <a:r>
              <a:rPr lang="sv-SE" sz="2400" dirty="0">
                <a:cs typeface="Calibri" panose="020F0502020204030204" pitchFamily="34" charset="0"/>
              </a:rPr>
              <a:t>Gemensamma och ordnade</a:t>
            </a:r>
          </a:p>
          <a:p>
            <a:r>
              <a:rPr lang="sv-SE" sz="2400" dirty="0">
                <a:cs typeface="Calibri" panose="020F0502020204030204" pitchFamily="34" charset="0"/>
              </a:rPr>
              <a:t>Organisation / funktionsindelning</a:t>
            </a:r>
          </a:p>
          <a:p>
            <a:r>
              <a:rPr lang="sv-SE" sz="2400" dirty="0">
                <a:cs typeface="Calibri" panose="020F0502020204030204" pitchFamily="34" charset="0"/>
              </a:rPr>
              <a:t>Strukturerad informationshantering/</a:t>
            </a:r>
          </a:p>
          <a:p>
            <a:r>
              <a:rPr lang="sv-SE" sz="2400" dirty="0">
                <a:cs typeface="Calibri" panose="020F0502020204030204" pitchFamily="34" charset="0"/>
              </a:rPr>
              <a:t>Informationsdelning / -säkerhet</a:t>
            </a:r>
          </a:p>
          <a:p>
            <a:r>
              <a:rPr lang="sv-SE" sz="2400" dirty="0">
                <a:cs typeface="Calibri" panose="020F0502020204030204" pitchFamily="34" charset="0"/>
              </a:rPr>
              <a:t>Kontinuitet och uthållighet</a:t>
            </a:r>
            <a:endParaRPr lang="sv-SE" sz="2400" dirty="0"/>
          </a:p>
          <a:p>
            <a:r>
              <a:rPr lang="sv-SE" sz="2400" dirty="0">
                <a:cs typeface="Calibri" panose="020F0502020204030204" pitchFamily="34" charset="0"/>
              </a:rPr>
              <a:t>Gäller även GIS – integrera!</a:t>
            </a:r>
          </a:p>
        </p:txBody>
      </p:sp>
      <p:sp>
        <p:nvSpPr>
          <p:cNvPr id="5" name="Platshållare för innehåll 4">
            <a:extLst>
              <a:ext uri="{FF2B5EF4-FFF2-40B4-BE49-F238E27FC236}">
                <a16:creationId xmlns:a16="http://schemas.microsoft.com/office/drawing/2014/main" id="{8B2F1518-18E0-447B-B5D8-F0A79697CA35}"/>
              </a:ext>
            </a:extLst>
          </p:cNvPr>
          <p:cNvSpPr>
            <a:spLocks noGrp="1"/>
          </p:cNvSpPr>
          <p:nvPr>
            <p:ph sz="half" idx="2"/>
          </p:nvPr>
        </p:nvSpPr>
        <p:spPr>
          <a:xfrm>
            <a:off x="6211392" y="2852936"/>
            <a:ext cx="5384800" cy="3600401"/>
          </a:xfrm>
          <a:solidFill>
            <a:srgbClr val="C85F00"/>
          </a:solidFill>
        </p:spPr>
        <p:txBody>
          <a:bodyPr anchor="ctr"/>
          <a:lstStyle/>
          <a:p>
            <a:pPr marL="0" indent="0">
              <a:buNone/>
            </a:pPr>
            <a:r>
              <a:rPr lang="sv-SE" sz="2400" b="1" dirty="0">
                <a:solidFill>
                  <a:schemeClr val="bg1"/>
                </a:solidFill>
              </a:rPr>
              <a:t>Verktyg</a:t>
            </a:r>
          </a:p>
          <a:p>
            <a:r>
              <a:rPr lang="sv-SE" sz="2400" u="sng" dirty="0">
                <a:solidFill>
                  <a:schemeClr val="bg1"/>
                </a:solidFill>
              </a:rPr>
              <a:t>Stabsorienteringar</a:t>
            </a:r>
          </a:p>
          <a:p>
            <a:r>
              <a:rPr lang="sv-SE" sz="2400" dirty="0">
                <a:solidFill>
                  <a:schemeClr val="bg1"/>
                </a:solidFill>
              </a:rPr>
              <a:t>Samverkansmöten / ISF</a:t>
            </a:r>
          </a:p>
          <a:p>
            <a:r>
              <a:rPr lang="sv-SE" sz="2400" dirty="0">
                <a:solidFill>
                  <a:schemeClr val="bg1"/>
                </a:solidFill>
              </a:rPr>
              <a:t>Tablåer</a:t>
            </a:r>
            <a:br>
              <a:rPr lang="sv-SE" sz="2400" dirty="0">
                <a:solidFill>
                  <a:schemeClr val="bg1"/>
                </a:solidFill>
              </a:rPr>
            </a:br>
            <a:r>
              <a:rPr lang="sv-SE" sz="2000" dirty="0">
                <a:solidFill>
                  <a:schemeClr val="bg1"/>
                </a:solidFill>
              </a:rPr>
              <a:t>Resurser, verksamhet, samband</a:t>
            </a:r>
          </a:p>
          <a:p>
            <a:r>
              <a:rPr lang="sv-SE" sz="2400" dirty="0">
                <a:solidFill>
                  <a:schemeClr val="bg1"/>
                </a:solidFill>
              </a:rPr>
              <a:t>Stabsarbetsplan</a:t>
            </a:r>
          </a:p>
          <a:p>
            <a:r>
              <a:rPr lang="sv-SE" sz="2400" dirty="0">
                <a:solidFill>
                  <a:schemeClr val="bg1"/>
                </a:solidFill>
              </a:rPr>
              <a:t>Dagbok / logg</a:t>
            </a:r>
          </a:p>
          <a:p>
            <a:r>
              <a:rPr lang="sv-SE" sz="2400" dirty="0">
                <a:solidFill>
                  <a:schemeClr val="bg1"/>
                </a:solidFill>
              </a:rPr>
              <a:t>Lägesbilder - Kartor!</a:t>
            </a:r>
          </a:p>
        </p:txBody>
      </p:sp>
      <p:pic>
        <p:nvPicPr>
          <p:cNvPr id="8" name="Platshållare för innehåll 5">
            <a:extLst>
              <a:ext uri="{FF2B5EF4-FFF2-40B4-BE49-F238E27FC236}">
                <a16:creationId xmlns:a16="http://schemas.microsoft.com/office/drawing/2014/main" id="{E5870A97-7547-42E5-8756-F0BA25B87B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38484" y="10120"/>
            <a:ext cx="953516" cy="953516"/>
          </a:xfrm>
          <a:prstGeom prst="rect">
            <a:avLst/>
          </a:prstGeom>
        </p:spPr>
      </p:pic>
      <p:pic>
        <p:nvPicPr>
          <p:cNvPr id="4" name="Bildobjekt 3">
            <a:extLst>
              <a:ext uri="{FF2B5EF4-FFF2-40B4-BE49-F238E27FC236}">
                <a16:creationId xmlns:a16="http://schemas.microsoft.com/office/drawing/2014/main" id="{DE707F1B-6ADE-DAE4-C54B-1FF930AA704A}"/>
              </a:ext>
            </a:extLst>
          </p:cNvPr>
          <p:cNvPicPr>
            <a:picLocks noChangeAspect="1"/>
          </p:cNvPicPr>
          <p:nvPr/>
        </p:nvPicPr>
        <p:blipFill rotWithShape="1">
          <a:blip r:embed="rId4"/>
          <a:srcRect r="1658"/>
          <a:stretch/>
        </p:blipFill>
        <p:spPr>
          <a:xfrm>
            <a:off x="6384032" y="186850"/>
            <a:ext cx="4616412" cy="2310156"/>
          </a:xfrm>
          <a:prstGeom prst="rect">
            <a:avLst/>
          </a:prstGeom>
        </p:spPr>
      </p:pic>
      <p:sp>
        <p:nvSpPr>
          <p:cNvPr id="9" name="textruta 8">
            <a:extLst>
              <a:ext uri="{FF2B5EF4-FFF2-40B4-BE49-F238E27FC236}">
                <a16:creationId xmlns:a16="http://schemas.microsoft.com/office/drawing/2014/main" id="{417F928F-4876-345C-96AC-191D192FB57F}"/>
              </a:ext>
            </a:extLst>
          </p:cNvPr>
          <p:cNvSpPr txBox="1"/>
          <p:nvPr/>
        </p:nvSpPr>
        <p:spPr>
          <a:xfrm>
            <a:off x="6431021" y="2527731"/>
            <a:ext cx="4945542" cy="215444"/>
          </a:xfrm>
          <a:prstGeom prst="rect">
            <a:avLst/>
          </a:prstGeom>
          <a:noFill/>
        </p:spPr>
        <p:txBody>
          <a:bodyPr wrap="square">
            <a:spAutoFit/>
          </a:bodyPr>
          <a:lstStyle/>
          <a:p>
            <a:r>
              <a:rPr lang="sv-SE" sz="800" b="0" i="0" dirty="0">
                <a:solidFill>
                  <a:srgbClr val="333333"/>
                </a:solidFill>
                <a:effectLst/>
                <a:latin typeface="poppins" panose="00000500000000000000" pitchFamily="2" charset="0"/>
              </a:rPr>
              <a:t>Foto: </a:t>
            </a:r>
            <a:r>
              <a:rPr lang="sv-SE" sz="800" dirty="0">
                <a:solidFill>
                  <a:srgbClr val="333333"/>
                </a:solidFill>
                <a:latin typeface="poppins" panose="00000500000000000000" pitchFamily="2" charset="0"/>
              </a:rPr>
              <a:t>Rickard </a:t>
            </a:r>
            <a:r>
              <a:rPr lang="sv-SE" sz="800" dirty="0" err="1">
                <a:solidFill>
                  <a:srgbClr val="333333"/>
                </a:solidFill>
                <a:latin typeface="poppins" panose="00000500000000000000" pitchFamily="2" charset="0"/>
              </a:rPr>
              <a:t>Törnhjelm</a:t>
            </a:r>
            <a:r>
              <a:rPr lang="sv-SE" sz="800" b="0" i="0" dirty="0">
                <a:solidFill>
                  <a:srgbClr val="333333"/>
                </a:solidFill>
                <a:effectLst/>
                <a:latin typeface="poppins" panose="00000500000000000000" pitchFamily="2" charset="0"/>
              </a:rPr>
              <a:t>, FM</a:t>
            </a:r>
            <a:endParaRPr lang="sv-SE" sz="800" dirty="0"/>
          </a:p>
        </p:txBody>
      </p:sp>
    </p:spTree>
    <p:extLst>
      <p:ext uri="{BB962C8B-B14F-4D97-AF65-F5344CB8AC3E}">
        <p14:creationId xmlns:p14="http://schemas.microsoft.com/office/powerpoint/2010/main" val="31853084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724094DC-F168-41DB-83E9-9CF384BA26E8}"/>
              </a:ext>
            </a:extLst>
          </p:cNvPr>
          <p:cNvSpPr>
            <a:spLocks noGrp="1"/>
          </p:cNvSpPr>
          <p:nvPr>
            <p:ph type="title"/>
          </p:nvPr>
        </p:nvSpPr>
        <p:spPr>
          <a:xfrm>
            <a:off x="605880" y="624209"/>
            <a:ext cx="10972800" cy="1143000"/>
          </a:xfrm>
        </p:spPr>
        <p:txBody>
          <a:bodyPr/>
          <a:lstStyle/>
          <a:p>
            <a:r>
              <a:rPr lang="sv-SE" sz="5400" b="1" dirty="0">
                <a:solidFill>
                  <a:srgbClr val="D76600"/>
                </a:solidFill>
                <a:effectLst>
                  <a:outerShdw blurRad="38100" dist="38100" dir="2700000" algn="tl">
                    <a:srgbClr val="000000">
                      <a:alpha val="43137"/>
                    </a:srgbClr>
                  </a:outerShdw>
                </a:effectLst>
              </a:rPr>
              <a:t>Stabsarbete </a:t>
            </a:r>
            <a:br>
              <a:rPr lang="sv-SE" sz="5400" b="1" dirty="0">
                <a:solidFill>
                  <a:srgbClr val="D76600"/>
                </a:solidFill>
                <a:effectLst>
                  <a:outerShdw blurRad="38100" dist="38100" dir="2700000" algn="tl">
                    <a:srgbClr val="000000">
                      <a:alpha val="43137"/>
                    </a:srgbClr>
                  </a:outerShdw>
                </a:effectLst>
              </a:rPr>
            </a:br>
            <a:r>
              <a:rPr lang="sv-SE" sz="4000" b="1" dirty="0">
                <a:solidFill>
                  <a:srgbClr val="D76600"/>
                </a:solidFill>
                <a:effectLst>
                  <a:outerShdw blurRad="38100" dist="38100" dir="2700000" algn="tl">
                    <a:srgbClr val="000000">
                      <a:alpha val="43137"/>
                    </a:srgbClr>
                  </a:outerShdw>
                </a:effectLst>
              </a:rPr>
              <a:t>– Roller</a:t>
            </a:r>
            <a:endParaRPr lang="sv-SE" sz="5400" b="1" dirty="0">
              <a:solidFill>
                <a:srgbClr val="D76600"/>
              </a:solidFill>
              <a:effectLst>
                <a:outerShdw blurRad="38100" dist="38100" dir="2700000" algn="tl">
                  <a:srgbClr val="000000">
                    <a:alpha val="43137"/>
                  </a:srgbClr>
                </a:outerShdw>
              </a:effectLst>
            </a:endParaRPr>
          </a:p>
        </p:txBody>
      </p:sp>
      <p:sp>
        <p:nvSpPr>
          <p:cNvPr id="3" name="Platshållare för innehåll 2">
            <a:extLst>
              <a:ext uri="{FF2B5EF4-FFF2-40B4-BE49-F238E27FC236}">
                <a16:creationId xmlns:a16="http://schemas.microsoft.com/office/drawing/2014/main" id="{E4868AAC-5CB6-4F72-AB4F-FB84B19B660F}"/>
              </a:ext>
            </a:extLst>
          </p:cNvPr>
          <p:cNvSpPr>
            <a:spLocks noGrp="1"/>
          </p:cNvSpPr>
          <p:nvPr>
            <p:ph sz="half" idx="1"/>
          </p:nvPr>
        </p:nvSpPr>
        <p:spPr>
          <a:xfrm>
            <a:off x="623392" y="2708920"/>
            <a:ext cx="11377264" cy="3566619"/>
          </a:xfrm>
        </p:spPr>
        <p:txBody>
          <a:bodyPr/>
          <a:lstStyle/>
          <a:p>
            <a:r>
              <a:rPr lang="sv-SE" sz="1800" b="1" dirty="0"/>
              <a:t>Stabschefen (SC)</a:t>
            </a:r>
            <a:r>
              <a:rPr lang="sv-SE" sz="1800" dirty="0"/>
              <a:t> – Leder och ansvar för stabens arbete, mer operativt, enligt stabsägarens/HCs behov.</a:t>
            </a:r>
          </a:p>
          <a:p>
            <a:r>
              <a:rPr lang="sv-SE" sz="1800" b="1" dirty="0"/>
              <a:t>Funktionsansvarig</a:t>
            </a:r>
            <a:r>
              <a:rPr lang="sv-SE" sz="1800" dirty="0"/>
              <a:t> – Leder och ansvar för en enskild funktions arbete</a:t>
            </a:r>
          </a:p>
          <a:p>
            <a:r>
              <a:rPr lang="sv-SE" sz="1800" b="1" dirty="0"/>
              <a:t>Stödfunktioner</a:t>
            </a:r>
            <a:r>
              <a:rPr lang="sv-SE" sz="1800" dirty="0"/>
              <a:t> – Sköter administration, service och särskilda verktyg, tex stabsassistent, GIS</a:t>
            </a:r>
          </a:p>
          <a:p>
            <a:r>
              <a:rPr lang="sv-SE" sz="1800" b="1" dirty="0"/>
              <a:t>Stabsassistent (</a:t>
            </a:r>
            <a:r>
              <a:rPr lang="sv-SE" sz="1800" b="1" dirty="0" err="1"/>
              <a:t>Stabsass</a:t>
            </a:r>
            <a:r>
              <a:rPr lang="sv-SE" sz="1800" b="1" dirty="0"/>
              <a:t>) </a:t>
            </a:r>
            <a:r>
              <a:rPr lang="sv-SE" sz="1800" dirty="0"/>
              <a:t>– Stöd till stabschef, har detaljkoll, förbereder, samlar, ajourhåller stabsarbetsplanen</a:t>
            </a:r>
          </a:p>
          <a:p>
            <a:r>
              <a:rPr lang="sv-SE" sz="1800" b="1" dirty="0"/>
              <a:t>Vakthavande befäl (VB) </a:t>
            </a:r>
            <a:r>
              <a:rPr lang="sv-SE" sz="1800" dirty="0"/>
              <a:t>– Driftchef i det löpande arbetet samt rollen ISK (kontaktperson). </a:t>
            </a:r>
          </a:p>
          <a:p>
            <a:r>
              <a:rPr lang="sv-SE" sz="1800" b="1" dirty="0"/>
              <a:t>Räddningschef – </a:t>
            </a:r>
            <a:r>
              <a:rPr lang="sv-SE" sz="1800" dirty="0"/>
              <a:t>Beslutar att inleda en räddningsinsats och utser räddningsledare</a:t>
            </a:r>
          </a:p>
          <a:p>
            <a:pPr lvl="1"/>
            <a:r>
              <a:rPr lang="sv-SE" sz="1400" b="1" dirty="0"/>
              <a:t>Vakthavande räddningschef (VRC)</a:t>
            </a:r>
            <a:r>
              <a:rPr lang="sv-SE" sz="1400" dirty="0"/>
              <a:t> </a:t>
            </a:r>
          </a:p>
          <a:p>
            <a:pPr lvl="1"/>
            <a:r>
              <a:rPr lang="sv-SE" sz="1400" i="1" dirty="0"/>
              <a:t>Räddningschef i beredskap (RCB)</a:t>
            </a:r>
          </a:p>
          <a:p>
            <a:r>
              <a:rPr lang="sv-SE" sz="1800" b="1" dirty="0"/>
              <a:t>Räddningsledare</a:t>
            </a:r>
            <a:r>
              <a:rPr lang="sv-SE" sz="1800" dirty="0"/>
              <a:t> – Leder enskilda räddningsinsatser och fatta de beslut som har anknytning till dem</a:t>
            </a:r>
          </a:p>
          <a:p>
            <a:r>
              <a:rPr lang="sv-SE" sz="1800" b="1" dirty="0" err="1"/>
              <a:t>Sektorschef</a:t>
            </a:r>
            <a:r>
              <a:rPr lang="sv-SE" sz="1800" b="1" dirty="0"/>
              <a:t> </a:t>
            </a:r>
            <a:r>
              <a:rPr lang="sv-SE" sz="1800" dirty="0"/>
              <a:t>- Sektorchefen leder räddningsarbetet inom sin sektor av skadeplatsen.</a:t>
            </a:r>
          </a:p>
        </p:txBody>
      </p:sp>
      <p:pic>
        <p:nvPicPr>
          <p:cNvPr id="5" name="Platshållare för innehåll 5">
            <a:extLst>
              <a:ext uri="{FF2B5EF4-FFF2-40B4-BE49-F238E27FC236}">
                <a16:creationId xmlns:a16="http://schemas.microsoft.com/office/drawing/2014/main" id="{93269E64-4603-4A1E-BBE3-5E31DBDBB6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38484" y="10120"/>
            <a:ext cx="953516" cy="953516"/>
          </a:xfrm>
          <a:prstGeom prst="rect">
            <a:avLst/>
          </a:prstGeom>
        </p:spPr>
      </p:pic>
      <p:pic>
        <p:nvPicPr>
          <p:cNvPr id="4" name="Bildobjekt 3">
            <a:extLst>
              <a:ext uri="{FF2B5EF4-FFF2-40B4-BE49-F238E27FC236}">
                <a16:creationId xmlns:a16="http://schemas.microsoft.com/office/drawing/2014/main" id="{F1B9E2BE-74B6-425C-804A-B556E0F649F5}"/>
              </a:ext>
            </a:extLst>
          </p:cNvPr>
          <p:cNvPicPr>
            <a:picLocks noChangeAspect="1"/>
          </p:cNvPicPr>
          <p:nvPr/>
        </p:nvPicPr>
        <p:blipFill>
          <a:blip r:embed="rId4"/>
          <a:stretch>
            <a:fillRect/>
          </a:stretch>
        </p:blipFill>
        <p:spPr>
          <a:xfrm>
            <a:off x="5591944" y="188247"/>
            <a:ext cx="5835266" cy="2014923"/>
          </a:xfrm>
          <a:prstGeom prst="rect">
            <a:avLst/>
          </a:prstGeom>
        </p:spPr>
      </p:pic>
    </p:spTree>
    <p:extLst>
      <p:ext uri="{BB962C8B-B14F-4D97-AF65-F5344CB8AC3E}">
        <p14:creationId xmlns:p14="http://schemas.microsoft.com/office/powerpoint/2010/main" val="4262555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F270FFF-8D4F-47AB-9CF7-EBE300FC581E}"/>
              </a:ext>
            </a:extLst>
          </p:cNvPr>
          <p:cNvSpPr>
            <a:spLocks noGrp="1"/>
          </p:cNvSpPr>
          <p:nvPr>
            <p:ph type="title"/>
          </p:nvPr>
        </p:nvSpPr>
        <p:spPr>
          <a:xfrm>
            <a:off x="479376" y="772669"/>
            <a:ext cx="11449272" cy="1143000"/>
          </a:xfrm>
        </p:spPr>
        <p:txBody>
          <a:bodyPr/>
          <a:lstStyle/>
          <a:p>
            <a:r>
              <a:rPr lang="sv-SE" sz="5400" b="1" dirty="0">
                <a:solidFill>
                  <a:srgbClr val="D76600"/>
                </a:solidFill>
                <a:effectLst>
                  <a:outerShdw blurRad="38100" dist="38100" dir="2700000" algn="tl">
                    <a:srgbClr val="000000">
                      <a:alpha val="43137"/>
                    </a:srgbClr>
                  </a:outerShdw>
                </a:effectLst>
              </a:rPr>
              <a:t>GIS i staben </a:t>
            </a:r>
            <a:r>
              <a:rPr lang="sv-SE" sz="3600" b="1" dirty="0">
                <a:solidFill>
                  <a:srgbClr val="D76600"/>
                </a:solidFill>
                <a:effectLst>
                  <a:outerShdw blurRad="38100" dist="38100" dir="2700000" algn="tl">
                    <a:srgbClr val="000000">
                      <a:alpha val="43137"/>
                    </a:srgbClr>
                  </a:outerShdw>
                </a:effectLst>
              </a:rPr>
              <a:t>– Huvudsakliga arbetsuppgifter</a:t>
            </a:r>
            <a:endParaRPr lang="sv-SE" sz="5400" b="1" dirty="0">
              <a:solidFill>
                <a:srgbClr val="D76600"/>
              </a:solidFill>
              <a:effectLst>
                <a:outerShdw blurRad="38100" dist="38100" dir="2700000" algn="tl">
                  <a:srgbClr val="000000">
                    <a:alpha val="43137"/>
                  </a:srgbClr>
                </a:outerShdw>
              </a:effectLst>
            </a:endParaRPr>
          </a:p>
        </p:txBody>
      </p:sp>
      <p:sp>
        <p:nvSpPr>
          <p:cNvPr id="3" name="Platshållare för innehåll 2">
            <a:extLst>
              <a:ext uri="{FF2B5EF4-FFF2-40B4-BE49-F238E27FC236}">
                <a16:creationId xmlns:a16="http://schemas.microsoft.com/office/drawing/2014/main" id="{D7F57B8C-2BEF-4E9A-A11F-9E59BE1AA282}"/>
              </a:ext>
            </a:extLst>
          </p:cNvPr>
          <p:cNvSpPr>
            <a:spLocks noGrp="1"/>
          </p:cNvSpPr>
          <p:nvPr>
            <p:ph idx="1"/>
          </p:nvPr>
        </p:nvSpPr>
        <p:spPr>
          <a:xfrm>
            <a:off x="717612" y="2156418"/>
            <a:ext cx="10972800" cy="3960440"/>
          </a:xfrm>
        </p:spPr>
        <p:txBody>
          <a:bodyPr/>
          <a:lstStyle/>
          <a:p>
            <a:pPr marL="0" indent="0" fontAlgn="ctr">
              <a:buNone/>
            </a:pPr>
            <a:r>
              <a:rPr lang="sv-SE" b="1" dirty="0">
                <a:solidFill>
                  <a:srgbClr val="D76600"/>
                </a:solidFill>
                <a:latin typeface="Calibri" panose="020F0502020204030204" pitchFamily="34" charset="0"/>
                <a:cs typeface="Calibri" panose="020F0502020204030204" pitchFamily="34" charset="0"/>
              </a:rPr>
              <a:t>Kartproduktion</a:t>
            </a:r>
          </a:p>
          <a:p>
            <a:pPr marL="514350" indent="-514350" fontAlgn="ctr">
              <a:buFont typeface="+mj-lt"/>
              <a:buAutoNum type="arabicPeriod"/>
            </a:pPr>
            <a:r>
              <a:rPr lang="sv-SE" sz="2800" b="1" dirty="0">
                <a:latin typeface="Calibri" panose="020F0502020204030204" pitchFamily="34" charset="0"/>
                <a:cs typeface="Calibri" panose="020F0502020204030204" pitchFamily="34" charset="0"/>
              </a:rPr>
              <a:t>Samla in </a:t>
            </a:r>
          </a:p>
          <a:p>
            <a:pPr marL="914400" lvl="1" indent="-514350" fontAlgn="ctr"/>
            <a:r>
              <a:rPr lang="sv-SE" sz="2400" b="1" dirty="0">
                <a:latin typeface="Calibri" panose="020F0502020204030204" pitchFamily="34" charset="0"/>
                <a:cs typeface="Calibri" panose="020F0502020204030204" pitchFamily="34" charset="0"/>
              </a:rPr>
              <a:t>information </a:t>
            </a:r>
            <a:r>
              <a:rPr lang="sv-SE" sz="2400" dirty="0">
                <a:latin typeface="Calibri" panose="020F0502020204030204" pitchFamily="34" charset="0"/>
                <a:cs typeface="Calibri" panose="020F0502020204030204" pitchFamily="34" charset="0"/>
              </a:rPr>
              <a:t>från räddningschefer, sektorsansvarig och gruppledare</a:t>
            </a:r>
          </a:p>
          <a:p>
            <a:pPr marL="914400" lvl="1" indent="-514350" fontAlgn="ctr"/>
            <a:r>
              <a:rPr lang="sv-SE" sz="2400" b="1" dirty="0">
                <a:latin typeface="Calibri" panose="020F0502020204030204" pitchFamily="34" charset="0"/>
                <a:cs typeface="Calibri" panose="020F0502020204030204" pitchFamily="34" charset="0"/>
              </a:rPr>
              <a:t>positionsdata</a:t>
            </a:r>
            <a:r>
              <a:rPr lang="sv-SE" sz="2400" dirty="0">
                <a:latin typeface="Calibri" panose="020F0502020204030204" pitchFamily="34" charset="0"/>
                <a:cs typeface="Calibri" panose="020F0502020204030204" pitchFamily="34" charset="0"/>
              </a:rPr>
              <a:t> från fältpersonal via digital kommunikation</a:t>
            </a:r>
          </a:p>
          <a:p>
            <a:pPr marL="514350" indent="-514350" fontAlgn="ctr">
              <a:buFont typeface="+mj-lt"/>
              <a:buAutoNum type="arabicPeriod"/>
            </a:pPr>
            <a:r>
              <a:rPr lang="sv-SE" sz="2800" b="1" dirty="0">
                <a:latin typeface="Calibri" panose="020F0502020204030204" pitchFamily="34" charset="0"/>
                <a:cs typeface="Calibri" panose="020F0502020204030204" pitchFamily="34" charset="0"/>
              </a:rPr>
              <a:t>Producera</a:t>
            </a:r>
            <a:r>
              <a:rPr lang="sv-SE" sz="2800" dirty="0">
                <a:latin typeface="Calibri" panose="020F0502020204030204" pitchFamily="34" charset="0"/>
                <a:cs typeface="Calibri" panose="020F0502020204030204" pitchFamily="34" charset="0"/>
              </a:rPr>
              <a:t> lägesbildkartor kontinuerligt </a:t>
            </a:r>
          </a:p>
          <a:p>
            <a:pPr marL="914400" lvl="1" indent="-514350" fontAlgn="ctr"/>
            <a:r>
              <a:rPr lang="sv-SE" sz="2400" dirty="0">
                <a:latin typeface="Calibri" panose="020F0502020204030204" pitchFamily="34" charset="0"/>
                <a:cs typeface="Calibri" panose="020F0502020204030204" pitchFamily="34" charset="0"/>
              </a:rPr>
              <a:t>Digitalisera</a:t>
            </a:r>
          </a:p>
          <a:p>
            <a:pPr marL="914400" lvl="1" indent="-514350" fontAlgn="ctr"/>
            <a:r>
              <a:rPr lang="sv-SE" sz="2400" dirty="0">
                <a:latin typeface="Calibri" panose="020F0502020204030204" pitchFamily="34" charset="0"/>
                <a:cs typeface="Calibri" panose="020F0502020204030204" pitchFamily="34" charset="0"/>
              </a:rPr>
              <a:t>Skriva ut</a:t>
            </a:r>
          </a:p>
          <a:p>
            <a:pPr marL="514350" indent="-514350" fontAlgn="ctr">
              <a:buFont typeface="+mj-lt"/>
              <a:buAutoNum type="arabicPeriod"/>
            </a:pPr>
            <a:r>
              <a:rPr lang="sv-SE" sz="2800" b="1" dirty="0">
                <a:latin typeface="Calibri" panose="020F0502020204030204" pitchFamily="34" charset="0"/>
                <a:cs typeface="Calibri" panose="020F0502020204030204" pitchFamily="34" charset="0"/>
              </a:rPr>
              <a:t>Vidareförmedla</a:t>
            </a:r>
            <a:r>
              <a:rPr lang="sv-SE" sz="2800" dirty="0">
                <a:latin typeface="Calibri" panose="020F0502020204030204" pitchFamily="34" charset="0"/>
                <a:cs typeface="Calibri" panose="020F0502020204030204" pitchFamily="34" charset="0"/>
              </a:rPr>
              <a:t> lägesbild/information till inre stab, operativa resurser</a:t>
            </a:r>
          </a:p>
          <a:p>
            <a:pPr marL="514350" indent="-514350" fontAlgn="ctr">
              <a:buFont typeface="+mj-lt"/>
              <a:buAutoNum type="arabicPeriod"/>
            </a:pPr>
            <a:r>
              <a:rPr lang="sv-SE" sz="2800" b="1" dirty="0">
                <a:latin typeface="Calibri" panose="020F0502020204030204" pitchFamily="34" charset="0"/>
                <a:cs typeface="Calibri" panose="020F0502020204030204" pitchFamily="34" charset="0"/>
              </a:rPr>
              <a:t>Dokumentera</a:t>
            </a:r>
          </a:p>
          <a:p>
            <a:pPr marL="514350" indent="-514350" fontAlgn="ctr">
              <a:buFont typeface="+mj-lt"/>
              <a:buAutoNum type="arabicPeriod"/>
            </a:pPr>
            <a:endParaRPr lang="sv-SE" sz="2800" dirty="0">
              <a:latin typeface="Calibri" panose="020F0502020204030204" pitchFamily="34" charset="0"/>
              <a:cs typeface="Calibri" panose="020F0502020204030204" pitchFamily="34" charset="0"/>
            </a:endParaRPr>
          </a:p>
          <a:p>
            <a:endParaRPr lang="sv-SE" sz="4000" dirty="0">
              <a:latin typeface="Calibri" panose="020F0502020204030204" pitchFamily="34" charset="0"/>
              <a:cs typeface="Calibri" panose="020F0502020204030204" pitchFamily="34" charset="0"/>
            </a:endParaRPr>
          </a:p>
        </p:txBody>
      </p:sp>
      <p:pic>
        <p:nvPicPr>
          <p:cNvPr id="4" name="Platshållare för innehåll 5">
            <a:extLst>
              <a:ext uri="{FF2B5EF4-FFF2-40B4-BE49-F238E27FC236}">
                <a16:creationId xmlns:a16="http://schemas.microsoft.com/office/drawing/2014/main" id="{4505092D-A9A1-4376-8DAE-6355347878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38484" y="10120"/>
            <a:ext cx="953516" cy="953516"/>
          </a:xfrm>
          <a:prstGeom prst="rect">
            <a:avLst/>
          </a:prstGeom>
        </p:spPr>
      </p:pic>
    </p:spTree>
    <p:extLst>
      <p:ext uri="{BB962C8B-B14F-4D97-AF65-F5344CB8AC3E}">
        <p14:creationId xmlns:p14="http://schemas.microsoft.com/office/powerpoint/2010/main" val="816242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innehåll 3">
            <a:extLst>
              <a:ext uri="{FF2B5EF4-FFF2-40B4-BE49-F238E27FC236}">
                <a16:creationId xmlns:a16="http://schemas.microsoft.com/office/drawing/2014/main" id="{E497D35D-A342-410E-9A4F-EB9C96E6F489}"/>
              </a:ext>
            </a:extLst>
          </p:cNvPr>
          <p:cNvSpPr>
            <a:spLocks noGrp="1"/>
          </p:cNvSpPr>
          <p:nvPr>
            <p:ph sz="half" idx="2"/>
          </p:nvPr>
        </p:nvSpPr>
        <p:spPr/>
        <p:txBody>
          <a:bodyPr/>
          <a:lstStyle/>
          <a:p>
            <a:endParaRPr lang="sv-SE"/>
          </a:p>
        </p:txBody>
      </p:sp>
      <p:pic>
        <p:nvPicPr>
          <p:cNvPr id="9" name="Platshållare för innehåll 5" descr="En bild som visar träd, utomhus, barrväxt, växt&#10;&#10;Automatiskt genererad beskrivning">
            <a:extLst>
              <a:ext uri="{FF2B5EF4-FFF2-40B4-BE49-F238E27FC236}">
                <a16:creationId xmlns:a16="http://schemas.microsoft.com/office/drawing/2014/main" id="{8762E63D-701B-4C40-A7A2-EF27C654637B}"/>
              </a:ext>
            </a:extLst>
          </p:cNvPr>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t="3803" b="9205"/>
          <a:stretch/>
        </p:blipFill>
        <p:spPr>
          <a:xfrm>
            <a:off x="-89394" y="-313554"/>
            <a:ext cx="12370787" cy="7171554"/>
          </a:xfrm>
        </p:spPr>
      </p:pic>
      <p:sp>
        <p:nvSpPr>
          <p:cNvPr id="12" name="Rubrik 1">
            <a:extLst>
              <a:ext uri="{FF2B5EF4-FFF2-40B4-BE49-F238E27FC236}">
                <a16:creationId xmlns:a16="http://schemas.microsoft.com/office/drawing/2014/main" id="{2BDB0638-BC99-45C0-8F0C-683998C7E76D}"/>
              </a:ext>
            </a:extLst>
          </p:cNvPr>
          <p:cNvSpPr txBox="1">
            <a:spLocks/>
          </p:cNvSpPr>
          <p:nvPr/>
        </p:nvSpPr>
        <p:spPr>
          <a:xfrm>
            <a:off x="724992" y="97667"/>
            <a:ext cx="10972800" cy="1143000"/>
          </a:xfrm>
          <a:prstGeom prst="rect">
            <a:avLst/>
          </a:prstGeom>
          <a:effectLst>
            <a:outerShdw blurRad="127000" dist="114300" dir="3900000" algn="ctr" rotWithShape="0">
              <a:schemeClr val="tx1"/>
            </a:outerShdw>
          </a:effectLst>
        </p:spPr>
        <p:txBody>
          <a:bodyPr/>
          <a:lstStyle>
            <a:lvl1pPr algn="l"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sv-SE" sz="6600" b="1" kern="0" dirty="0">
                <a:solidFill>
                  <a:srgbClr val="D76600"/>
                </a:solidFill>
                <a:effectLst>
                  <a:outerShdw blurRad="38100" dist="38100" dir="2700000" algn="tl">
                    <a:srgbClr val="000000">
                      <a:alpha val="43137"/>
                    </a:srgbClr>
                  </a:outerShdw>
                </a:effectLst>
              </a:rPr>
              <a:t>Projektet BrandGIS</a:t>
            </a:r>
          </a:p>
        </p:txBody>
      </p:sp>
      <p:pic>
        <p:nvPicPr>
          <p:cNvPr id="6" name="Bildobjekt 5">
            <a:extLst>
              <a:ext uri="{FF2B5EF4-FFF2-40B4-BE49-F238E27FC236}">
                <a16:creationId xmlns:a16="http://schemas.microsoft.com/office/drawing/2014/main" id="{123A1412-611B-4E0B-A7C9-9B699D023B99}"/>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backgroundMark x1="7866" y1="12015" x2="7866" y2="12015"/>
                      </a14:backgroundRemoval>
                    </a14:imgEffect>
                  </a14:imgLayer>
                </a14:imgProps>
              </a:ext>
              <a:ext uri="{28A0092B-C50C-407E-A947-70E740481C1C}">
                <a14:useLocalDpi xmlns:a14="http://schemas.microsoft.com/office/drawing/2010/main" val="0"/>
              </a:ext>
            </a:extLst>
          </a:blip>
          <a:stretch>
            <a:fillRect/>
          </a:stretch>
        </p:blipFill>
        <p:spPr>
          <a:xfrm>
            <a:off x="2567608" y="806146"/>
            <a:ext cx="5384800" cy="5384800"/>
          </a:xfrm>
          <a:prstGeom prst="rect">
            <a:avLst/>
          </a:prstGeom>
          <a:effectLst>
            <a:outerShdw blurRad="127000" dist="114300" dir="3900000" algn="ctr" rotWithShape="0">
              <a:schemeClr val="tx1"/>
            </a:outerShdw>
          </a:effectLst>
        </p:spPr>
      </p:pic>
      <p:pic>
        <p:nvPicPr>
          <p:cNvPr id="3" name="Bildobjekt 2" descr="En bild som visar Grafik, grafisk design, skärmbild, design&#10;&#10;Automatiskt genererad beskrivning">
            <a:extLst>
              <a:ext uri="{FF2B5EF4-FFF2-40B4-BE49-F238E27FC236}">
                <a16:creationId xmlns:a16="http://schemas.microsoft.com/office/drawing/2014/main" id="{533992CE-BB49-D82D-12E7-56FA3B11927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07871" y="4570605"/>
            <a:ext cx="2130922" cy="2130922"/>
          </a:xfrm>
          <a:prstGeom prst="rect">
            <a:avLst/>
          </a:prstGeom>
        </p:spPr>
      </p:pic>
    </p:spTree>
    <p:extLst>
      <p:ext uri="{BB962C8B-B14F-4D97-AF65-F5344CB8AC3E}">
        <p14:creationId xmlns:p14="http://schemas.microsoft.com/office/powerpoint/2010/main" val="19478039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8C38CFD-FADC-4BAD-8029-9F80B3BAF81B}"/>
              </a:ext>
            </a:extLst>
          </p:cNvPr>
          <p:cNvSpPr>
            <a:spLocks noGrp="1"/>
          </p:cNvSpPr>
          <p:nvPr>
            <p:ph type="title"/>
          </p:nvPr>
        </p:nvSpPr>
        <p:spPr>
          <a:xfrm>
            <a:off x="623392" y="548680"/>
            <a:ext cx="10972800" cy="1143000"/>
          </a:xfrm>
        </p:spPr>
        <p:txBody>
          <a:bodyPr/>
          <a:lstStyle/>
          <a:p>
            <a:r>
              <a:rPr lang="sv-SE" sz="5400" b="1" dirty="0">
                <a:solidFill>
                  <a:srgbClr val="D76600"/>
                </a:solidFill>
                <a:effectLst>
                  <a:outerShdw blurRad="38100" dist="38100" dir="2700000" algn="tl">
                    <a:srgbClr val="000000">
                      <a:alpha val="43137"/>
                    </a:srgbClr>
                  </a:outerShdw>
                </a:effectLst>
              </a:rPr>
              <a:t>Stabsarbete </a:t>
            </a:r>
            <a:r>
              <a:rPr lang="sv-SE" sz="4000" b="1" dirty="0">
                <a:solidFill>
                  <a:srgbClr val="D76600"/>
                </a:solidFill>
                <a:effectLst>
                  <a:outerShdw blurRad="38100" dist="38100" dir="2700000" algn="tl">
                    <a:srgbClr val="000000">
                      <a:alpha val="43137"/>
                    </a:srgbClr>
                  </a:outerShdw>
                </a:effectLst>
              </a:rPr>
              <a:t>– GIS</a:t>
            </a:r>
            <a:endParaRPr lang="sv-SE" sz="5400" b="1" dirty="0">
              <a:solidFill>
                <a:srgbClr val="D76600"/>
              </a:solidFill>
              <a:effectLst>
                <a:outerShdw blurRad="38100" dist="38100" dir="2700000" algn="tl">
                  <a:srgbClr val="000000">
                    <a:alpha val="43137"/>
                  </a:srgbClr>
                </a:outerShdw>
              </a:effectLst>
            </a:endParaRPr>
          </a:p>
        </p:txBody>
      </p:sp>
      <p:sp>
        <p:nvSpPr>
          <p:cNvPr id="3" name="Platshållare för innehåll 2">
            <a:extLst>
              <a:ext uri="{FF2B5EF4-FFF2-40B4-BE49-F238E27FC236}">
                <a16:creationId xmlns:a16="http://schemas.microsoft.com/office/drawing/2014/main" id="{EF22AC49-9FEC-404F-A2C6-BE109E78C13E}"/>
              </a:ext>
            </a:extLst>
          </p:cNvPr>
          <p:cNvSpPr>
            <a:spLocks noGrp="1"/>
          </p:cNvSpPr>
          <p:nvPr>
            <p:ph sz="half" idx="1"/>
          </p:nvPr>
        </p:nvSpPr>
        <p:spPr>
          <a:xfrm>
            <a:off x="623392" y="2123728"/>
            <a:ext cx="6984776" cy="4329609"/>
          </a:xfrm>
        </p:spPr>
        <p:txBody>
          <a:bodyPr>
            <a:normAutofit/>
          </a:bodyPr>
          <a:lstStyle/>
          <a:p>
            <a:pPr>
              <a:lnSpc>
                <a:spcPct val="90000"/>
              </a:lnSpc>
            </a:pPr>
            <a:r>
              <a:rPr lang="sv-SE" dirty="0"/>
              <a:t>Stöd till lägesbild </a:t>
            </a:r>
          </a:p>
          <a:p>
            <a:pPr lvl="1">
              <a:lnSpc>
                <a:spcPct val="90000"/>
              </a:lnSpc>
            </a:pPr>
            <a:r>
              <a:rPr lang="sv-SE" dirty="0"/>
              <a:t>kartor (BrandGIS!)</a:t>
            </a:r>
          </a:p>
          <a:p>
            <a:pPr>
              <a:lnSpc>
                <a:spcPct val="90000"/>
              </a:lnSpc>
            </a:pPr>
            <a:r>
              <a:rPr lang="sv-SE" dirty="0"/>
              <a:t>Analyser</a:t>
            </a:r>
          </a:p>
          <a:p>
            <a:pPr lvl="1">
              <a:lnSpc>
                <a:spcPct val="90000"/>
              </a:lnSpc>
            </a:pPr>
            <a:r>
              <a:rPr lang="sv-SE" sz="2000" dirty="0"/>
              <a:t>Potentiell brandspridning? </a:t>
            </a:r>
          </a:p>
          <a:p>
            <a:pPr lvl="1">
              <a:lnSpc>
                <a:spcPct val="90000"/>
              </a:lnSpc>
            </a:pPr>
            <a:r>
              <a:rPr lang="sv-SE" sz="2000" dirty="0"/>
              <a:t>Hur många hushåll drabbas av evakuering? </a:t>
            </a:r>
          </a:p>
          <a:p>
            <a:pPr lvl="1">
              <a:lnSpc>
                <a:spcPct val="90000"/>
              </a:lnSpc>
            </a:pPr>
            <a:r>
              <a:rPr lang="sv-SE" sz="2000" dirty="0"/>
              <a:t>Vilka verksamheter hotas av frånslagen ström? </a:t>
            </a:r>
          </a:p>
          <a:p>
            <a:pPr lvl="1">
              <a:lnSpc>
                <a:spcPct val="90000"/>
              </a:lnSpc>
            </a:pPr>
            <a:r>
              <a:rPr lang="sv-SE" sz="2000" dirty="0"/>
              <a:t>Med mera…</a:t>
            </a:r>
          </a:p>
          <a:p>
            <a:pPr>
              <a:lnSpc>
                <a:spcPct val="90000"/>
              </a:lnSpc>
            </a:pPr>
            <a:r>
              <a:rPr lang="sv-SE" dirty="0"/>
              <a:t>Dokumentation och logg</a:t>
            </a:r>
          </a:p>
          <a:p>
            <a:pPr>
              <a:lnSpc>
                <a:spcPct val="90000"/>
              </a:lnSpc>
            </a:pPr>
            <a:r>
              <a:rPr lang="sv-SE" dirty="0"/>
              <a:t>Integrera GIS i stabens arbete</a:t>
            </a:r>
          </a:p>
          <a:p>
            <a:pPr marL="0" indent="0">
              <a:lnSpc>
                <a:spcPct val="90000"/>
              </a:lnSpc>
              <a:buNone/>
            </a:pPr>
            <a:endParaRPr lang="sv-SE" dirty="0"/>
          </a:p>
        </p:txBody>
      </p:sp>
      <p:pic>
        <p:nvPicPr>
          <p:cNvPr id="4" name="Platshållare för innehåll 5">
            <a:extLst>
              <a:ext uri="{FF2B5EF4-FFF2-40B4-BE49-F238E27FC236}">
                <a16:creationId xmlns:a16="http://schemas.microsoft.com/office/drawing/2014/main" id="{D1A96423-4101-4C03-9BF0-88ECF491B1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6701" y="2503438"/>
            <a:ext cx="3949899" cy="3949899"/>
          </a:xfrm>
          <a:prstGeom prst="rect">
            <a:avLst/>
          </a:prstGeom>
          <a:noFill/>
        </p:spPr>
      </p:pic>
    </p:spTree>
    <p:extLst>
      <p:ext uri="{BB962C8B-B14F-4D97-AF65-F5344CB8AC3E}">
        <p14:creationId xmlns:p14="http://schemas.microsoft.com/office/powerpoint/2010/main" val="905489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A5CAA076-F756-4E48-915C-1481A55E7D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8410" y="9137"/>
            <a:ext cx="11535179" cy="6839726"/>
          </a:xfrm>
          <a:prstGeom prst="rect">
            <a:avLst/>
          </a:prstGeom>
        </p:spPr>
      </p:pic>
    </p:spTree>
    <p:extLst>
      <p:ext uri="{BB962C8B-B14F-4D97-AF65-F5344CB8AC3E}">
        <p14:creationId xmlns:p14="http://schemas.microsoft.com/office/powerpoint/2010/main" val="3316484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B4C8F4F-0EA3-44F1-9552-36C342E0B34B}"/>
              </a:ext>
            </a:extLst>
          </p:cNvPr>
          <p:cNvSpPr>
            <a:spLocks noGrp="1"/>
          </p:cNvSpPr>
          <p:nvPr>
            <p:ph type="title"/>
          </p:nvPr>
        </p:nvSpPr>
        <p:spPr>
          <a:xfrm>
            <a:off x="623392" y="845840"/>
            <a:ext cx="10972800" cy="1143000"/>
          </a:xfrm>
        </p:spPr>
        <p:txBody>
          <a:bodyPr/>
          <a:lstStyle/>
          <a:p>
            <a:r>
              <a:rPr lang="sv-SE" sz="5400" b="1" dirty="0">
                <a:solidFill>
                  <a:srgbClr val="D76600"/>
                </a:solidFill>
                <a:effectLst>
                  <a:outerShdw blurRad="38100" dist="38100" dir="2700000" algn="tl">
                    <a:srgbClr val="000000">
                      <a:alpha val="43137"/>
                    </a:srgbClr>
                  </a:outerShdw>
                </a:effectLst>
              </a:rPr>
              <a:t>GIS i staben </a:t>
            </a:r>
            <a:r>
              <a:rPr lang="sv-SE" sz="4000" b="1" dirty="0">
                <a:solidFill>
                  <a:srgbClr val="D76600"/>
                </a:solidFill>
                <a:effectLst>
                  <a:outerShdw blurRad="38100" dist="38100" dir="2700000" algn="tl">
                    <a:srgbClr val="000000">
                      <a:alpha val="43137"/>
                    </a:srgbClr>
                  </a:outerShdw>
                </a:effectLst>
              </a:rPr>
              <a:t>– tips</a:t>
            </a:r>
            <a:endParaRPr lang="sv-SE" sz="5400" b="1" dirty="0">
              <a:solidFill>
                <a:srgbClr val="D76600"/>
              </a:solidFill>
              <a:effectLst>
                <a:outerShdw blurRad="38100" dist="38100" dir="2700000" algn="tl">
                  <a:srgbClr val="000000">
                    <a:alpha val="43137"/>
                  </a:srgbClr>
                </a:outerShdw>
              </a:effectLst>
            </a:endParaRPr>
          </a:p>
        </p:txBody>
      </p:sp>
      <p:sp>
        <p:nvSpPr>
          <p:cNvPr id="3" name="Platshållare för innehåll 2">
            <a:extLst>
              <a:ext uri="{FF2B5EF4-FFF2-40B4-BE49-F238E27FC236}">
                <a16:creationId xmlns:a16="http://schemas.microsoft.com/office/drawing/2014/main" id="{D8B95B5D-46B2-4081-B165-D62FE496F239}"/>
              </a:ext>
            </a:extLst>
          </p:cNvPr>
          <p:cNvSpPr>
            <a:spLocks noGrp="1"/>
          </p:cNvSpPr>
          <p:nvPr>
            <p:ph sz="half" idx="1"/>
          </p:nvPr>
        </p:nvSpPr>
        <p:spPr>
          <a:xfrm>
            <a:off x="623392" y="2132855"/>
            <a:ext cx="5384800" cy="3949899"/>
          </a:xfrm>
        </p:spPr>
        <p:txBody>
          <a:bodyPr/>
          <a:lstStyle/>
          <a:p>
            <a:pPr marL="0" indent="0" fontAlgn="ctr">
              <a:buNone/>
            </a:pPr>
            <a:r>
              <a:rPr lang="sv-SE" b="1" dirty="0">
                <a:latin typeface="Calibri" panose="020F0502020204030204" pitchFamily="34" charset="0"/>
                <a:cs typeface="Calibri" panose="020F0502020204030204" pitchFamily="34" charset="0"/>
              </a:rPr>
              <a:t>GIS-resurs bör placeras i yttre stab om möjligt för att</a:t>
            </a:r>
          </a:p>
          <a:p>
            <a:pPr fontAlgn="ctr"/>
            <a:r>
              <a:rPr lang="sv-SE" sz="2000" dirty="0">
                <a:latin typeface="Calibri" panose="020F0502020204030204" pitchFamily="34" charset="0"/>
                <a:cs typeface="Calibri" panose="020F0502020204030204" pitchFamily="34" charset="0"/>
              </a:rPr>
              <a:t>Få närmare till informatörer i fält</a:t>
            </a:r>
          </a:p>
          <a:p>
            <a:pPr fontAlgn="ctr"/>
            <a:r>
              <a:rPr lang="sv-SE" sz="2000" dirty="0">
                <a:latin typeface="Calibri" panose="020F0502020204030204" pitchFamily="34" charset="0"/>
                <a:cs typeface="Calibri" panose="020F0502020204030204" pitchFamily="34" charset="0"/>
              </a:rPr>
              <a:t>Få närmare till operativa stabs- och sektorchefer</a:t>
            </a:r>
          </a:p>
          <a:p>
            <a:pPr fontAlgn="ctr"/>
            <a:r>
              <a:rPr lang="sv-SE" sz="2000" dirty="0">
                <a:latin typeface="Calibri" panose="020F0502020204030204" pitchFamily="34" charset="0"/>
                <a:cs typeface="Calibri" panose="020F0502020204030204" pitchFamily="34" charset="0"/>
              </a:rPr>
              <a:t>Lättare få en generell uppfattning om området</a:t>
            </a:r>
          </a:p>
          <a:p>
            <a:pPr fontAlgn="ctr"/>
            <a:r>
              <a:rPr lang="sv-SE" sz="2000" dirty="0">
                <a:latin typeface="Calibri" panose="020F0502020204030204" pitchFamily="34" charset="0"/>
                <a:cs typeface="Calibri" panose="020F0502020204030204" pitchFamily="34" charset="0"/>
              </a:rPr>
              <a:t>Lättare komma i kontakt med andra aktörer på plats snabbt</a:t>
            </a:r>
          </a:p>
          <a:p>
            <a:pPr marL="0" indent="0" fontAlgn="ctr">
              <a:buNone/>
            </a:pPr>
            <a:endParaRPr lang="sv-SE" sz="2000" dirty="0">
              <a:latin typeface="Calibri" panose="020F0502020204030204" pitchFamily="34" charset="0"/>
              <a:cs typeface="Calibri" panose="020F0502020204030204" pitchFamily="34" charset="0"/>
            </a:endParaRPr>
          </a:p>
          <a:p>
            <a:endParaRPr lang="sv-SE" sz="2000" dirty="0">
              <a:latin typeface="Calibri" panose="020F0502020204030204" pitchFamily="34" charset="0"/>
              <a:cs typeface="Calibri" panose="020F0502020204030204" pitchFamily="34" charset="0"/>
            </a:endParaRPr>
          </a:p>
        </p:txBody>
      </p:sp>
      <p:sp>
        <p:nvSpPr>
          <p:cNvPr id="4" name="Platshållare för innehåll 3">
            <a:extLst>
              <a:ext uri="{FF2B5EF4-FFF2-40B4-BE49-F238E27FC236}">
                <a16:creationId xmlns:a16="http://schemas.microsoft.com/office/drawing/2014/main" id="{889056FE-8B01-4544-82BC-749904410111}"/>
              </a:ext>
            </a:extLst>
          </p:cNvPr>
          <p:cNvSpPr>
            <a:spLocks noGrp="1"/>
          </p:cNvSpPr>
          <p:nvPr>
            <p:ph sz="half" idx="2"/>
          </p:nvPr>
        </p:nvSpPr>
        <p:spPr>
          <a:xfrm>
            <a:off x="6183810" y="2132856"/>
            <a:ext cx="5573240" cy="3949899"/>
          </a:xfrm>
        </p:spPr>
        <p:txBody>
          <a:bodyPr/>
          <a:lstStyle/>
          <a:p>
            <a:pPr lvl="1" fontAlgn="ctr">
              <a:buSzPct val="100000"/>
            </a:pPr>
            <a:r>
              <a:rPr lang="sv-SE" sz="2000" dirty="0">
                <a:latin typeface="Calibri" panose="020F0502020204030204" pitchFamily="34" charset="0"/>
                <a:cs typeface="Calibri" panose="020F0502020204030204" pitchFamily="34" charset="0"/>
              </a:rPr>
              <a:t>Planera direkt för kontinuitet – minst tre dagar framåt (Stabschef, egen chef)</a:t>
            </a:r>
          </a:p>
          <a:p>
            <a:pPr lvl="1" fontAlgn="ctr">
              <a:buSzPct val="100000"/>
            </a:pPr>
            <a:r>
              <a:rPr lang="sv-SE" sz="2000" dirty="0">
                <a:latin typeface="Calibri" panose="020F0502020204030204" pitchFamily="34" charset="0"/>
                <a:cs typeface="Calibri" panose="020F0502020204030204" pitchFamily="34" charset="0"/>
              </a:rPr>
              <a:t>Ha en plan för teknik och överlämning - (USB/extern hårddisk?)</a:t>
            </a:r>
          </a:p>
          <a:p>
            <a:pPr lvl="1" fontAlgn="ctr">
              <a:buSzPct val="100000"/>
            </a:pPr>
            <a:r>
              <a:rPr lang="sv-SE" sz="2000" dirty="0">
                <a:latin typeface="Calibri" panose="020F0502020204030204" pitchFamily="34" charset="0"/>
                <a:cs typeface="Calibri" panose="020F0502020204030204" pitchFamily="34" charset="0"/>
              </a:rPr>
              <a:t>Ev. karttjänster och webbGIS ska vara uppe innan händelsen sker</a:t>
            </a:r>
          </a:p>
          <a:p>
            <a:pPr lvl="1" fontAlgn="ctr">
              <a:buSzPct val="100000"/>
            </a:pPr>
            <a:r>
              <a:rPr lang="sv-SE" sz="2000" dirty="0">
                <a:latin typeface="Calibri" panose="020F0502020204030204" pitchFamily="34" charset="0"/>
                <a:cs typeface="Calibri" panose="020F0502020204030204" pitchFamily="34" charset="0"/>
              </a:rPr>
              <a:t>Om möjlighet finns, följ med i helikopter för att få en förståelse av området.</a:t>
            </a:r>
          </a:p>
          <a:p>
            <a:pPr lvl="1" fontAlgn="ctr">
              <a:buSzPct val="100000"/>
            </a:pPr>
            <a:r>
              <a:rPr lang="sv-SE" sz="2000" b="1" dirty="0">
                <a:latin typeface="Calibri" panose="020F0502020204030204" pitchFamily="34" charset="0"/>
                <a:cs typeface="Calibri" panose="020F0502020204030204" pitchFamily="34" charset="0"/>
              </a:rPr>
              <a:t>Var minst två</a:t>
            </a:r>
            <a:r>
              <a:rPr lang="sv-SE" sz="2000" dirty="0">
                <a:latin typeface="Calibri" panose="020F0502020204030204" pitchFamily="34" charset="0"/>
                <a:cs typeface="Calibri" panose="020F0502020204030204" pitchFamily="34" charset="0"/>
              </a:rPr>
              <a:t>, en som samlar information och en som digitaliserar</a:t>
            </a:r>
          </a:p>
          <a:p>
            <a:pPr marL="914400" lvl="2" indent="0" fontAlgn="ctr">
              <a:buSzPct val="100000"/>
              <a:buNone/>
            </a:pPr>
            <a:r>
              <a:rPr lang="sv-SE" sz="1800" dirty="0">
                <a:latin typeface="Calibri" panose="020F0502020204030204" pitchFamily="34" charset="0"/>
                <a:cs typeface="Calibri" panose="020F0502020204030204" pitchFamily="34" charset="0"/>
              </a:rPr>
              <a:t>Informationssamlaren behöver nödvändigtvis inte vara BrandGIS-kunnig!</a:t>
            </a:r>
          </a:p>
          <a:p>
            <a:pPr marL="0" lvl="1" indent="0" fontAlgn="ctr">
              <a:buNone/>
            </a:pPr>
            <a:endParaRPr lang="sv-SE" sz="2000" dirty="0">
              <a:latin typeface="Calibri" panose="020F0502020204030204" pitchFamily="34" charset="0"/>
              <a:cs typeface="Calibri" panose="020F0502020204030204" pitchFamily="34" charset="0"/>
            </a:endParaRPr>
          </a:p>
          <a:p>
            <a:endParaRPr lang="sv-SE" sz="2400" dirty="0"/>
          </a:p>
        </p:txBody>
      </p:sp>
      <p:pic>
        <p:nvPicPr>
          <p:cNvPr id="7" name="Platshållare för innehåll 5">
            <a:extLst>
              <a:ext uri="{FF2B5EF4-FFF2-40B4-BE49-F238E27FC236}">
                <a16:creationId xmlns:a16="http://schemas.microsoft.com/office/drawing/2014/main" id="{98624680-1F46-417D-9F8B-092C91229A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38484" y="10120"/>
            <a:ext cx="953516" cy="953516"/>
          </a:xfrm>
          <a:prstGeom prst="rect">
            <a:avLst/>
          </a:prstGeom>
        </p:spPr>
      </p:pic>
    </p:spTree>
    <p:extLst>
      <p:ext uri="{BB962C8B-B14F-4D97-AF65-F5344CB8AC3E}">
        <p14:creationId xmlns:p14="http://schemas.microsoft.com/office/powerpoint/2010/main" val="34119326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BD573DB-5105-4863-8345-EB84426DE6FE}"/>
              </a:ext>
            </a:extLst>
          </p:cNvPr>
          <p:cNvSpPr>
            <a:spLocks noGrp="1"/>
          </p:cNvSpPr>
          <p:nvPr>
            <p:ph type="title"/>
          </p:nvPr>
        </p:nvSpPr>
        <p:spPr>
          <a:xfrm>
            <a:off x="1019251" y="476672"/>
            <a:ext cx="6985000" cy="647700"/>
          </a:xfrm>
        </p:spPr>
        <p:txBody>
          <a:bodyPr/>
          <a:lstStyle/>
          <a:p>
            <a:r>
              <a:rPr lang="sv-SE" sz="5400" b="1" dirty="0">
                <a:solidFill>
                  <a:srgbClr val="D76600"/>
                </a:solidFill>
                <a:effectLst>
                  <a:outerShdw blurRad="38100" dist="38100" dir="2700000" algn="tl">
                    <a:srgbClr val="000000">
                      <a:alpha val="43137"/>
                    </a:srgbClr>
                  </a:outerShdw>
                </a:effectLst>
              </a:rPr>
              <a:t>Sambandsmedel</a:t>
            </a:r>
          </a:p>
        </p:txBody>
      </p:sp>
      <p:pic>
        <p:nvPicPr>
          <p:cNvPr id="6" name="Bildobjekt 5">
            <a:extLst>
              <a:ext uri="{FF2B5EF4-FFF2-40B4-BE49-F238E27FC236}">
                <a16:creationId xmlns:a16="http://schemas.microsoft.com/office/drawing/2014/main" id="{CF6F7CD6-71C4-48BB-82C9-ACE011C218D5}"/>
              </a:ext>
            </a:extLst>
          </p:cNvPr>
          <p:cNvPicPr>
            <a:picLocks noChangeAspect="1"/>
          </p:cNvPicPr>
          <p:nvPr/>
        </p:nvPicPr>
        <p:blipFill>
          <a:blip r:embed="rId3"/>
          <a:stretch>
            <a:fillRect/>
          </a:stretch>
        </p:blipFill>
        <p:spPr>
          <a:xfrm>
            <a:off x="5101858" y="1919777"/>
            <a:ext cx="2779599" cy="1667760"/>
          </a:xfrm>
          <a:prstGeom prst="rect">
            <a:avLst/>
          </a:prstGeom>
        </p:spPr>
      </p:pic>
      <p:sp>
        <p:nvSpPr>
          <p:cNvPr id="3" name="Platshållare för innehåll 2">
            <a:extLst>
              <a:ext uri="{FF2B5EF4-FFF2-40B4-BE49-F238E27FC236}">
                <a16:creationId xmlns:a16="http://schemas.microsoft.com/office/drawing/2014/main" id="{64C81ED0-7825-4276-B97A-D1968F0B0041}"/>
              </a:ext>
            </a:extLst>
          </p:cNvPr>
          <p:cNvSpPr>
            <a:spLocks noGrp="1"/>
          </p:cNvSpPr>
          <p:nvPr>
            <p:ph idx="1"/>
          </p:nvPr>
        </p:nvSpPr>
        <p:spPr>
          <a:xfrm>
            <a:off x="1055440" y="1772816"/>
            <a:ext cx="4907020" cy="2592288"/>
          </a:xfrm>
        </p:spPr>
        <p:txBody>
          <a:bodyPr/>
          <a:lstStyle/>
          <a:p>
            <a:pPr marL="0" indent="0">
              <a:buNone/>
            </a:pPr>
            <a:r>
              <a:rPr lang="sv-SE" sz="1800" b="1" dirty="0">
                <a:latin typeface="Calibri" panose="020F0502020204030204" pitchFamily="34" charset="0"/>
                <a:cs typeface="Calibri" panose="020F0502020204030204" pitchFamily="34" charset="0"/>
              </a:rPr>
              <a:t>RAKEL</a:t>
            </a:r>
            <a:r>
              <a:rPr lang="sv-SE" sz="1800" dirty="0">
                <a:latin typeface="Calibri" panose="020F0502020204030204" pitchFamily="34" charset="0"/>
                <a:cs typeface="Calibri" panose="020F0502020204030204" pitchFamily="34" charset="0"/>
              </a:rPr>
              <a:t> bör vara mediet att luta sig tillbaka på för grundkommunikation och beslut </a:t>
            </a:r>
          </a:p>
          <a:p>
            <a:endParaRPr lang="sv-SE" sz="18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sv-SE" sz="1800" dirty="0">
                <a:latin typeface="Calibri" panose="020F0502020204030204" pitchFamily="34" charset="0"/>
                <a:cs typeface="Calibri" panose="020F0502020204030204" pitchFamily="34" charset="0"/>
              </a:rPr>
              <a:t>Flera kan höra samma information. </a:t>
            </a:r>
          </a:p>
          <a:p>
            <a:pPr marL="285750" indent="-285750">
              <a:buFont typeface="Arial" panose="020B0604020202020204" pitchFamily="34" charset="0"/>
              <a:buChar char="•"/>
            </a:pPr>
            <a:r>
              <a:rPr lang="sv-SE" sz="1800" dirty="0">
                <a:latin typeface="Calibri" panose="020F0502020204030204" pitchFamily="34" charset="0"/>
                <a:cs typeface="Calibri" panose="020F0502020204030204" pitchFamily="34" charset="0"/>
              </a:rPr>
              <a:t>Med rätt sambandsplanering kan även kommunikation ske med Inre stab, Inre Befäl och andra Räddningstjänstpersoner </a:t>
            </a:r>
          </a:p>
          <a:p>
            <a:pPr marL="285750" indent="-285750">
              <a:buFont typeface="Arial" panose="020B0604020202020204" pitchFamily="34" charset="0"/>
              <a:buChar char="•"/>
            </a:pPr>
            <a:r>
              <a:rPr lang="sv-SE" sz="1800" dirty="0">
                <a:latin typeface="Calibri" panose="020F0502020204030204" pitchFamily="34" charset="0"/>
                <a:cs typeface="Calibri" panose="020F0502020204030204" pitchFamily="34" charset="0"/>
              </a:rPr>
              <a:t>Robust och svårt att avlyssna</a:t>
            </a:r>
          </a:p>
          <a:p>
            <a:pPr marL="0" indent="0">
              <a:buNone/>
            </a:pPr>
            <a:r>
              <a:rPr lang="sv-SE" sz="1800" dirty="0">
                <a:latin typeface="Calibri" panose="020F0502020204030204" pitchFamily="34" charset="0"/>
                <a:cs typeface="Calibri" panose="020F0502020204030204" pitchFamily="34" charset="0"/>
              </a:rPr>
              <a:t> </a:t>
            </a:r>
          </a:p>
          <a:p>
            <a:pPr marL="0" indent="0">
              <a:buNone/>
            </a:pPr>
            <a:r>
              <a:rPr lang="sv-SE" sz="1800" dirty="0">
                <a:latin typeface="Calibri" panose="020F0502020204030204" pitchFamily="34" charset="0"/>
                <a:cs typeface="Calibri" panose="020F0502020204030204" pitchFamily="34" charset="0"/>
              </a:rPr>
              <a:t> </a:t>
            </a:r>
          </a:p>
          <a:p>
            <a:endParaRPr lang="sv-SE" sz="1800" dirty="0">
              <a:latin typeface="Calibri" panose="020F0502020204030204" pitchFamily="34" charset="0"/>
              <a:cs typeface="Calibri" panose="020F0502020204030204" pitchFamily="34" charset="0"/>
            </a:endParaRPr>
          </a:p>
        </p:txBody>
      </p:sp>
      <p:sp>
        <p:nvSpPr>
          <p:cNvPr id="4" name="Rektangel 3">
            <a:extLst>
              <a:ext uri="{FF2B5EF4-FFF2-40B4-BE49-F238E27FC236}">
                <a16:creationId xmlns:a16="http://schemas.microsoft.com/office/drawing/2014/main" id="{9783D80A-C8CB-4791-A25F-40992B566C84}"/>
              </a:ext>
            </a:extLst>
          </p:cNvPr>
          <p:cNvSpPr/>
          <p:nvPr/>
        </p:nvSpPr>
        <p:spPr>
          <a:xfrm>
            <a:off x="8137791" y="1340768"/>
            <a:ext cx="3851920" cy="5201424"/>
          </a:xfrm>
          <a:prstGeom prst="rect">
            <a:avLst/>
          </a:prstGeom>
          <a:solidFill>
            <a:schemeClr val="bg1">
              <a:lumMod val="95000"/>
            </a:schemeClr>
          </a:solidFill>
        </p:spPr>
        <p:txBody>
          <a:bodyPr wrap="square">
            <a:spAutoFit/>
          </a:bodyPr>
          <a:lstStyle/>
          <a:p>
            <a:pPr>
              <a:spcBef>
                <a:spcPts val="0"/>
              </a:spcBef>
              <a:spcAft>
                <a:spcPts val="0"/>
              </a:spcAft>
            </a:pPr>
            <a:r>
              <a:rPr lang="sv-SE" b="1" dirty="0">
                <a:solidFill>
                  <a:srgbClr val="2E75B5"/>
                </a:solidFill>
                <a:latin typeface="Calibri" panose="020F0502020204030204" pitchFamily="34" charset="0"/>
              </a:rPr>
              <a:t>Med fältpersonal</a:t>
            </a:r>
          </a:p>
          <a:p>
            <a:pPr marL="342900">
              <a:spcBef>
                <a:spcPts val="0"/>
              </a:spcBef>
              <a:spcAft>
                <a:spcPts val="0"/>
              </a:spcAft>
            </a:pPr>
            <a:r>
              <a:rPr lang="sv-SE" sz="1600" dirty="0">
                <a:solidFill>
                  <a:srgbClr val="5B9BD5"/>
                </a:solidFill>
                <a:latin typeface="Calibri" panose="020F0502020204030204" pitchFamily="34" charset="0"/>
              </a:rPr>
              <a:t>Rakel</a:t>
            </a:r>
          </a:p>
          <a:p>
            <a:pPr marL="857250" indent="-171450" fontAlgn="ctr">
              <a:spcBef>
                <a:spcPts val="0"/>
              </a:spcBef>
              <a:spcAft>
                <a:spcPts val="0"/>
              </a:spcAft>
              <a:buFont typeface="Arial" panose="020B0604020202020204" pitchFamily="34" charset="0"/>
              <a:buChar char="•"/>
            </a:pPr>
            <a:r>
              <a:rPr lang="sv-SE" sz="1400" dirty="0">
                <a:latin typeface="Calibri" panose="020F0502020204030204" pitchFamily="34" charset="0"/>
              </a:rPr>
              <a:t>Snabba kommunikationer</a:t>
            </a:r>
          </a:p>
          <a:p>
            <a:pPr marL="342900">
              <a:spcBef>
                <a:spcPts val="0"/>
              </a:spcBef>
              <a:spcAft>
                <a:spcPts val="0"/>
              </a:spcAft>
            </a:pPr>
            <a:r>
              <a:rPr lang="sv-SE" sz="1600" dirty="0">
                <a:solidFill>
                  <a:schemeClr val="accent6">
                    <a:lumMod val="75000"/>
                  </a:schemeClr>
                </a:solidFill>
                <a:latin typeface="Calibri" panose="020F0502020204030204" pitchFamily="34" charset="0"/>
              </a:rPr>
              <a:t>Mejl</a:t>
            </a:r>
          </a:p>
          <a:p>
            <a:pPr marL="857250" indent="-171450" fontAlgn="ctr">
              <a:spcBef>
                <a:spcPts val="0"/>
              </a:spcBef>
              <a:spcAft>
                <a:spcPts val="0"/>
              </a:spcAft>
              <a:buFont typeface="Arial" panose="020B0604020202020204" pitchFamily="34" charset="0"/>
              <a:buChar char="•"/>
            </a:pPr>
            <a:r>
              <a:rPr lang="sv-SE" sz="1400" dirty="0">
                <a:latin typeface="Calibri" panose="020F0502020204030204" pitchFamily="34" charset="0"/>
              </a:rPr>
              <a:t>Filer, bilder och kartor</a:t>
            </a:r>
          </a:p>
          <a:p>
            <a:pPr marL="342900">
              <a:spcBef>
                <a:spcPts val="0"/>
              </a:spcBef>
              <a:spcAft>
                <a:spcPts val="0"/>
              </a:spcAft>
            </a:pPr>
            <a:r>
              <a:rPr lang="sv-SE" sz="1600" dirty="0">
                <a:solidFill>
                  <a:schemeClr val="tx2">
                    <a:lumMod val="65000"/>
                    <a:lumOff val="35000"/>
                  </a:schemeClr>
                </a:solidFill>
                <a:latin typeface="Calibri" panose="020F0502020204030204" pitchFamily="34" charset="0"/>
              </a:rPr>
              <a:t>Telefon/SMS</a:t>
            </a:r>
          </a:p>
          <a:p>
            <a:pPr marL="857250" indent="-171450" fontAlgn="ctr">
              <a:spcBef>
                <a:spcPts val="0"/>
              </a:spcBef>
              <a:spcAft>
                <a:spcPts val="0"/>
              </a:spcAft>
              <a:buFont typeface="Arial" panose="020B0604020202020204" pitchFamily="34" charset="0"/>
              <a:buChar char="•"/>
            </a:pPr>
            <a:r>
              <a:rPr lang="sv-SE" sz="1400" dirty="0">
                <a:latin typeface="Calibri" panose="020F0502020204030204" pitchFamily="34" charset="0"/>
              </a:rPr>
              <a:t>Samtal</a:t>
            </a:r>
          </a:p>
          <a:p>
            <a:pPr marL="857250" indent="-171450" fontAlgn="ctr">
              <a:spcBef>
                <a:spcPts val="0"/>
              </a:spcBef>
              <a:spcAft>
                <a:spcPts val="0"/>
              </a:spcAft>
              <a:buFont typeface="Arial" panose="020B0604020202020204" pitchFamily="34" charset="0"/>
              <a:buChar char="•"/>
            </a:pPr>
            <a:r>
              <a:rPr lang="sv-SE" sz="1400" dirty="0">
                <a:latin typeface="Calibri" panose="020F0502020204030204" pitchFamily="34" charset="0"/>
              </a:rPr>
              <a:t>SMS - Länk till nya bakgrundsdata </a:t>
            </a:r>
            <a:br>
              <a:rPr lang="sv-SE" sz="1400" dirty="0">
                <a:latin typeface="Calibri" panose="020F0502020204030204" pitchFamily="34" charset="0"/>
              </a:rPr>
            </a:br>
            <a:r>
              <a:rPr lang="sv-SE" sz="1400" dirty="0">
                <a:latin typeface="Calibri" panose="020F0502020204030204" pitchFamily="34" charset="0"/>
              </a:rPr>
              <a:t>(tex </a:t>
            </a:r>
            <a:r>
              <a:rPr lang="sv-SE" sz="1400" dirty="0" err="1">
                <a:latin typeface="Calibri" panose="020F0502020204030204" pitchFamily="34" charset="0"/>
              </a:rPr>
              <a:t>Avenza</a:t>
            </a:r>
            <a:r>
              <a:rPr lang="sv-SE" sz="1400" dirty="0">
                <a:latin typeface="Calibri" panose="020F0502020204030204" pitchFamily="34" charset="0"/>
              </a:rPr>
              <a:t>) PDF via fildelningsyta </a:t>
            </a:r>
          </a:p>
          <a:p>
            <a:pPr marL="685800">
              <a:spcBef>
                <a:spcPts val="0"/>
              </a:spcBef>
              <a:spcAft>
                <a:spcPts val="0"/>
              </a:spcAft>
            </a:pPr>
            <a:r>
              <a:rPr lang="sv-SE" sz="1400" dirty="0">
                <a:latin typeface="Calibri" panose="020F0502020204030204" pitchFamily="34" charset="0"/>
              </a:rPr>
              <a:t> </a:t>
            </a:r>
          </a:p>
          <a:p>
            <a:pPr>
              <a:spcBef>
                <a:spcPts val="0"/>
              </a:spcBef>
              <a:spcAft>
                <a:spcPts val="0"/>
              </a:spcAft>
            </a:pPr>
            <a:r>
              <a:rPr lang="sv-SE" b="1" dirty="0">
                <a:solidFill>
                  <a:srgbClr val="2E75B5"/>
                </a:solidFill>
                <a:latin typeface="Calibri" panose="020F0502020204030204" pitchFamily="34" charset="0"/>
              </a:rPr>
              <a:t>Med inre stab och TiB</a:t>
            </a:r>
          </a:p>
          <a:p>
            <a:pPr marL="342900">
              <a:spcBef>
                <a:spcPts val="0"/>
              </a:spcBef>
              <a:spcAft>
                <a:spcPts val="0"/>
              </a:spcAft>
            </a:pPr>
            <a:r>
              <a:rPr lang="sv-SE" sz="1600" dirty="0">
                <a:solidFill>
                  <a:srgbClr val="5B9BD5"/>
                </a:solidFill>
                <a:latin typeface="Calibri" panose="020F0502020204030204" pitchFamily="34" charset="0"/>
              </a:rPr>
              <a:t>Rakel</a:t>
            </a:r>
          </a:p>
          <a:p>
            <a:pPr marL="857250" indent="-171450" fontAlgn="ctr">
              <a:spcBef>
                <a:spcPts val="0"/>
              </a:spcBef>
              <a:spcAft>
                <a:spcPts val="0"/>
              </a:spcAft>
              <a:buFont typeface="Arial" panose="020B0604020202020204" pitchFamily="34" charset="0"/>
              <a:buChar char="•"/>
            </a:pPr>
            <a:r>
              <a:rPr lang="sv-SE" sz="1400" dirty="0">
                <a:latin typeface="Calibri" panose="020F0502020204030204" pitchFamily="34" charset="0"/>
              </a:rPr>
              <a:t>Snabba kommunikationer</a:t>
            </a:r>
          </a:p>
          <a:p>
            <a:pPr marL="342900">
              <a:spcBef>
                <a:spcPts val="0"/>
              </a:spcBef>
              <a:spcAft>
                <a:spcPts val="0"/>
              </a:spcAft>
            </a:pPr>
            <a:r>
              <a:rPr lang="sv-SE" sz="1600" dirty="0">
                <a:solidFill>
                  <a:schemeClr val="accent6">
                    <a:lumMod val="75000"/>
                  </a:schemeClr>
                </a:solidFill>
                <a:latin typeface="Calibri" panose="020F0502020204030204" pitchFamily="34" charset="0"/>
              </a:rPr>
              <a:t>Mejl</a:t>
            </a:r>
          </a:p>
          <a:p>
            <a:pPr marL="857250" indent="-171450" fontAlgn="ctr">
              <a:spcBef>
                <a:spcPts val="0"/>
              </a:spcBef>
              <a:spcAft>
                <a:spcPts val="0"/>
              </a:spcAft>
              <a:buFont typeface="Arial" panose="020B0604020202020204" pitchFamily="34" charset="0"/>
              <a:buChar char="•"/>
            </a:pPr>
            <a:r>
              <a:rPr lang="sv-SE" sz="1400" dirty="0">
                <a:latin typeface="Calibri" panose="020F0502020204030204" pitchFamily="34" charset="0"/>
              </a:rPr>
              <a:t>Filer, bilder och kartor</a:t>
            </a:r>
          </a:p>
          <a:p>
            <a:pPr marL="342900">
              <a:spcBef>
                <a:spcPts val="0"/>
              </a:spcBef>
              <a:spcAft>
                <a:spcPts val="0"/>
              </a:spcAft>
            </a:pPr>
            <a:r>
              <a:rPr lang="sv-SE" sz="1600" dirty="0">
                <a:solidFill>
                  <a:schemeClr val="accent6">
                    <a:lumMod val="75000"/>
                  </a:schemeClr>
                </a:solidFill>
                <a:latin typeface="Calibri" panose="020F0502020204030204" pitchFamily="34" charset="0"/>
              </a:rPr>
              <a:t>Skype/Teams</a:t>
            </a:r>
          </a:p>
          <a:p>
            <a:pPr marL="857250" indent="-171450" fontAlgn="ctr">
              <a:spcBef>
                <a:spcPts val="0"/>
              </a:spcBef>
              <a:spcAft>
                <a:spcPts val="0"/>
              </a:spcAft>
              <a:buFont typeface="Arial" panose="020B0604020202020204" pitchFamily="34" charset="0"/>
              <a:buChar char="•"/>
            </a:pPr>
            <a:r>
              <a:rPr lang="sv-SE" sz="1400" dirty="0">
                <a:latin typeface="Calibri" panose="020F0502020204030204" pitchFamily="34" charset="0"/>
              </a:rPr>
              <a:t>Längre dialoger och skärmdelning</a:t>
            </a:r>
          </a:p>
          <a:p>
            <a:pPr marL="342900">
              <a:spcBef>
                <a:spcPts val="0"/>
              </a:spcBef>
              <a:spcAft>
                <a:spcPts val="0"/>
              </a:spcAft>
            </a:pPr>
            <a:r>
              <a:rPr lang="sv-SE" sz="1600" dirty="0">
                <a:solidFill>
                  <a:schemeClr val="accent6">
                    <a:lumMod val="75000"/>
                  </a:schemeClr>
                </a:solidFill>
                <a:latin typeface="Calibri" panose="020F0502020204030204" pitchFamily="34" charset="0"/>
              </a:rPr>
              <a:t>Webb</a:t>
            </a:r>
          </a:p>
          <a:p>
            <a:pPr marL="857250" indent="-171450" fontAlgn="ctr">
              <a:spcBef>
                <a:spcPts val="0"/>
              </a:spcBef>
              <a:spcAft>
                <a:spcPts val="0"/>
              </a:spcAft>
              <a:buFont typeface="Arial" panose="020B0604020202020204" pitchFamily="34" charset="0"/>
              <a:buChar char="•"/>
            </a:pPr>
            <a:r>
              <a:rPr lang="sv-SE" sz="1400" dirty="0">
                <a:latin typeface="Calibri" panose="020F0502020204030204" pitchFamily="34" charset="0"/>
              </a:rPr>
              <a:t>Webbkartor och webbsidor</a:t>
            </a:r>
          </a:p>
          <a:p>
            <a:pPr marL="342900">
              <a:spcBef>
                <a:spcPts val="0"/>
              </a:spcBef>
              <a:spcAft>
                <a:spcPts val="0"/>
              </a:spcAft>
            </a:pPr>
            <a:r>
              <a:rPr lang="sv-SE" sz="1600" dirty="0">
                <a:solidFill>
                  <a:schemeClr val="tx2">
                    <a:lumMod val="65000"/>
                    <a:lumOff val="35000"/>
                  </a:schemeClr>
                </a:solidFill>
                <a:latin typeface="Calibri" panose="020F0502020204030204" pitchFamily="34" charset="0"/>
              </a:rPr>
              <a:t>Telefon/SMS</a:t>
            </a:r>
          </a:p>
          <a:p>
            <a:pPr marL="857250" indent="-171450" fontAlgn="ctr">
              <a:spcBef>
                <a:spcPts val="0"/>
              </a:spcBef>
              <a:spcAft>
                <a:spcPts val="0"/>
              </a:spcAft>
              <a:buFont typeface="Arial" panose="020B0604020202020204" pitchFamily="34" charset="0"/>
              <a:buChar char="•"/>
            </a:pPr>
            <a:r>
              <a:rPr lang="sv-SE" sz="1400" dirty="0">
                <a:latin typeface="Calibri" panose="020F0502020204030204" pitchFamily="34" charset="0"/>
              </a:rPr>
              <a:t>Samtal</a:t>
            </a:r>
          </a:p>
          <a:p>
            <a:pPr marL="685800" fontAlgn="ctr">
              <a:spcBef>
                <a:spcPts val="0"/>
              </a:spcBef>
              <a:spcAft>
                <a:spcPts val="0"/>
              </a:spcAft>
            </a:pPr>
            <a:endParaRPr lang="sv-SE" sz="1400" dirty="0">
              <a:latin typeface="Calibri" panose="020F0502020204030204" pitchFamily="34" charset="0"/>
            </a:endParaRPr>
          </a:p>
        </p:txBody>
      </p:sp>
      <p:sp>
        <p:nvSpPr>
          <p:cNvPr id="7" name="textruta 6">
            <a:extLst>
              <a:ext uri="{FF2B5EF4-FFF2-40B4-BE49-F238E27FC236}">
                <a16:creationId xmlns:a16="http://schemas.microsoft.com/office/drawing/2014/main" id="{3CAEB240-D310-4C25-A53C-46C3B614B6C3}"/>
              </a:ext>
            </a:extLst>
          </p:cNvPr>
          <p:cNvSpPr txBox="1"/>
          <p:nvPr/>
        </p:nvSpPr>
        <p:spPr>
          <a:xfrm>
            <a:off x="6756129" y="3472121"/>
            <a:ext cx="1248122" cy="230832"/>
          </a:xfrm>
          <a:prstGeom prst="rect">
            <a:avLst/>
          </a:prstGeom>
          <a:noFill/>
        </p:spPr>
        <p:txBody>
          <a:bodyPr wrap="square" rtlCol="0">
            <a:spAutoFit/>
          </a:bodyPr>
          <a:lstStyle/>
          <a:p>
            <a:r>
              <a:rPr lang="sv-SE" sz="900" dirty="0">
                <a:solidFill>
                  <a:schemeClr val="bg1">
                    <a:lumMod val="65000"/>
                  </a:schemeClr>
                </a:solidFill>
              </a:rPr>
              <a:t>Illustration: MSB</a:t>
            </a:r>
          </a:p>
        </p:txBody>
      </p:sp>
      <p:sp>
        <p:nvSpPr>
          <p:cNvPr id="9" name="textruta 8">
            <a:extLst>
              <a:ext uri="{FF2B5EF4-FFF2-40B4-BE49-F238E27FC236}">
                <a16:creationId xmlns:a16="http://schemas.microsoft.com/office/drawing/2014/main" id="{EE12C494-18B7-4CA7-A2D1-8A40F750DECD}"/>
              </a:ext>
            </a:extLst>
          </p:cNvPr>
          <p:cNvSpPr txBox="1"/>
          <p:nvPr/>
        </p:nvSpPr>
        <p:spPr>
          <a:xfrm>
            <a:off x="1116689" y="4581128"/>
            <a:ext cx="6119446" cy="1754326"/>
          </a:xfrm>
          <a:prstGeom prst="rect">
            <a:avLst/>
          </a:prstGeom>
          <a:solidFill>
            <a:schemeClr val="accent5">
              <a:lumMod val="20000"/>
              <a:lumOff val="80000"/>
            </a:schemeClr>
          </a:solidFill>
        </p:spPr>
        <p:txBody>
          <a:bodyPr wrap="square">
            <a:spAutoFit/>
          </a:bodyPr>
          <a:lstStyle/>
          <a:p>
            <a:pPr marL="0" indent="0">
              <a:buNone/>
            </a:pPr>
            <a:r>
              <a:rPr lang="sv-SE" sz="1800" b="1" dirty="0">
                <a:latin typeface="Calibri" panose="020F0502020204030204" pitchFamily="34" charset="0"/>
                <a:cs typeface="Calibri" panose="020F0502020204030204" pitchFamily="34" charset="0"/>
              </a:rPr>
              <a:t>E-post &amp; sändlistor</a:t>
            </a:r>
          </a:p>
          <a:p>
            <a:pPr marL="0" indent="0">
              <a:buNone/>
            </a:pPr>
            <a:r>
              <a:rPr lang="sv-SE" sz="1800" dirty="0">
                <a:latin typeface="Calibri" panose="020F0502020204030204" pitchFamily="34" charset="0"/>
                <a:cs typeface="Calibri" panose="020F0502020204030204" pitchFamily="34" charset="0"/>
              </a:rPr>
              <a:t>En prioriterad uppgift är att tillsammans med stabschef få fram en </a:t>
            </a:r>
            <a:r>
              <a:rPr lang="sv-SE" sz="1800" b="1" dirty="0">
                <a:latin typeface="Calibri" panose="020F0502020204030204" pitchFamily="34" charset="0"/>
                <a:cs typeface="Calibri" panose="020F0502020204030204" pitchFamily="34" charset="0"/>
              </a:rPr>
              <a:t>distributionslista av epostmottagare som ska ha alla utskick av uppdaterade kartor</a:t>
            </a:r>
            <a:r>
              <a:rPr lang="sv-SE" sz="1800" dirty="0">
                <a:latin typeface="Calibri" panose="020F0502020204030204" pitchFamily="34" charset="0"/>
                <a:cs typeface="Calibri" panose="020F0502020204030204" pitchFamily="34" charset="0"/>
              </a:rPr>
              <a:t>. Det är ofta epost till räddningstjänstchefer, inre befäl, fordon, tjänstemän i beredskap, m.fl.</a:t>
            </a:r>
          </a:p>
        </p:txBody>
      </p:sp>
      <p:pic>
        <p:nvPicPr>
          <p:cNvPr id="11" name="Bild 10" descr="E-post med hel fyllning">
            <a:extLst>
              <a:ext uri="{FF2B5EF4-FFF2-40B4-BE49-F238E27FC236}">
                <a16:creationId xmlns:a16="http://schemas.microsoft.com/office/drawing/2014/main" id="{C0B94285-3EB9-4738-A9F2-0B7AC439FCE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4001120"/>
            <a:ext cx="914400" cy="914400"/>
          </a:xfrm>
          <a:prstGeom prst="rect">
            <a:avLst/>
          </a:prstGeom>
        </p:spPr>
      </p:pic>
      <p:pic>
        <p:nvPicPr>
          <p:cNvPr id="10" name="Platshållare för innehåll 5">
            <a:extLst>
              <a:ext uri="{FF2B5EF4-FFF2-40B4-BE49-F238E27FC236}">
                <a16:creationId xmlns:a16="http://schemas.microsoft.com/office/drawing/2014/main" id="{9BAF3E9B-5DC0-4F8F-AAC5-8F742A94E8D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38484" y="10120"/>
            <a:ext cx="953516" cy="953516"/>
          </a:xfrm>
          <a:prstGeom prst="rect">
            <a:avLst/>
          </a:prstGeom>
        </p:spPr>
      </p:pic>
    </p:spTree>
    <p:extLst>
      <p:ext uri="{BB962C8B-B14F-4D97-AF65-F5344CB8AC3E}">
        <p14:creationId xmlns:p14="http://schemas.microsoft.com/office/powerpoint/2010/main" val="8703066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90B67E4-CBF1-49E2-8CF8-C3EF6FB2A875}"/>
              </a:ext>
            </a:extLst>
          </p:cNvPr>
          <p:cNvSpPr>
            <a:spLocks noGrp="1"/>
          </p:cNvSpPr>
          <p:nvPr>
            <p:ph type="title"/>
          </p:nvPr>
        </p:nvSpPr>
        <p:spPr>
          <a:xfrm>
            <a:off x="695400" y="476672"/>
            <a:ext cx="10972800" cy="1080120"/>
          </a:xfrm>
        </p:spPr>
        <p:txBody>
          <a:bodyPr/>
          <a:lstStyle/>
          <a:p>
            <a:r>
              <a:rPr lang="sv-SE" sz="5400" b="1" dirty="0">
                <a:solidFill>
                  <a:srgbClr val="D76600"/>
                </a:solidFill>
                <a:effectLst>
                  <a:outerShdw blurRad="38100" dist="38100" dir="2700000" algn="tl">
                    <a:srgbClr val="000000">
                      <a:alpha val="43137"/>
                    </a:srgbClr>
                  </a:outerShdw>
                </a:effectLst>
              </a:rPr>
              <a:t>Samverkan</a:t>
            </a:r>
          </a:p>
        </p:txBody>
      </p:sp>
      <p:pic>
        <p:nvPicPr>
          <p:cNvPr id="4" name="Platshållare för innehåll 5">
            <a:extLst>
              <a:ext uri="{FF2B5EF4-FFF2-40B4-BE49-F238E27FC236}">
                <a16:creationId xmlns:a16="http://schemas.microsoft.com/office/drawing/2014/main" id="{3B53A1D0-9DB1-41D9-BA09-1CF3C21A282D}"/>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49688" y1="62266" x2="47344" y2="55469"/>
                        <a14:foregroundMark x1="59453" y1="63828" x2="59844" y2="54453"/>
                        <a14:foregroundMark x1="59844" y1="54453" x2="61563" y2="62891"/>
                        <a14:foregroundMark x1="61016" y1="68516" x2="66094" y2="58281"/>
                        <a14:foregroundMark x1="66094" y1="58281" x2="60703" y2="49063"/>
                        <a14:foregroundMark x1="60703" y1="49063" x2="47500" y2="50469"/>
                        <a14:foregroundMark x1="47500" y1="50469" x2="57813" y2="62578"/>
                        <a14:foregroundMark x1="57813" y1="62578" x2="61563" y2="65234"/>
                        <a14:foregroundMark x1="58438" y1="68125" x2="51328" y2="42813"/>
                        <a14:foregroundMark x1="51328" y1="42813" x2="43047" y2="37734"/>
                        <a14:foregroundMark x1="43047" y1="37734" x2="29297" y2="40469"/>
                        <a14:foregroundMark x1="29297" y1="40469" x2="25078" y2="56250"/>
                        <a14:foregroundMark x1="25078" y1="56250" x2="33516" y2="66563"/>
                        <a14:foregroundMark x1="33516" y1="66563" x2="49453" y2="70547"/>
                        <a14:foregroundMark x1="49453" y1="70547" x2="59609" y2="66406"/>
                        <a14:foregroundMark x1="55547" y1="70078" x2="59375" y2="44609"/>
                        <a14:foregroundMark x1="59375" y1="44609" x2="47266" y2="38516"/>
                        <a14:foregroundMark x1="47266" y1="38516" x2="34063" y2="40547"/>
                        <a14:foregroundMark x1="34063" y1="40547" x2="26563" y2="56641"/>
                        <a14:foregroundMark x1="26563" y1="56641" x2="33672" y2="66563"/>
                        <a14:foregroundMark x1="33672" y1="66563" x2="56484" y2="69531"/>
                        <a14:foregroundMark x1="50859" y1="70703" x2="58281" y2="56250"/>
                        <a14:foregroundMark x1="58281" y1="56250" x2="51875" y2="43672"/>
                        <a14:foregroundMark x1="51875" y1="43672" x2="35781" y2="42422"/>
                        <a14:foregroundMark x1="35781" y1="42422" x2="24453" y2="48438"/>
                        <a14:foregroundMark x1="24453" y1="48438" x2="31563" y2="60234"/>
                        <a14:foregroundMark x1="31563" y1="60234" x2="51250" y2="70313"/>
                        <a14:foregroundMark x1="55703" y1="68750" x2="54063" y2="50781"/>
                        <a14:foregroundMark x1="54063" y1="50781" x2="41797" y2="49375"/>
                        <a14:foregroundMark x1="41797" y1="49375" x2="39141" y2="59375"/>
                        <a14:foregroundMark x1="39141" y1="59375" x2="46328" y2="67578"/>
                        <a14:foregroundMark x1="46328" y1="67578" x2="56797" y2="66875"/>
                        <a14:foregroundMark x1="56797" y1="66875" x2="56875" y2="66797"/>
                        <a14:foregroundMark x1="56484" y1="67734" x2="52734" y2="51875"/>
                        <a14:foregroundMark x1="52734" y1="51875" x2="42109" y2="48359"/>
                        <a14:foregroundMark x1="42109" y1="48359" x2="41328" y2="57813"/>
                        <a14:foregroundMark x1="41328" y1="57813" x2="47813" y2="67188"/>
                        <a14:foregroundMark x1="47813" y1="67188" x2="56328" y2="66406"/>
                        <a14:foregroundMark x1="32422" y1="40781" x2="41953" y2="41484"/>
                        <a14:foregroundMark x1="41953" y1="41484" x2="52969" y2="45703"/>
                        <a14:foregroundMark x1="52969" y1="45703" x2="39063" y2="64297"/>
                        <a14:foregroundMark x1="39063" y1="64297" x2="29297" y2="57969"/>
                        <a14:foregroundMark x1="29297" y1="57969" x2="28906" y2="45859"/>
                        <a14:foregroundMark x1="28906" y1="45859" x2="33594" y2="41016"/>
                        <a14:foregroundMark x1="30078" y1="47031" x2="39688" y2="45156"/>
                        <a14:foregroundMark x1="39688" y1="45156" x2="41250" y2="57813"/>
                        <a14:foregroundMark x1="41250" y1="57813" x2="31641" y2="59609"/>
                        <a14:foregroundMark x1="31641" y1="59609" x2="30078" y2="48203"/>
                        <a14:foregroundMark x1="30078" y1="48203" x2="30859" y2="46641"/>
                        <a14:foregroundMark x1="57266" y1="32422" x2="49063" y2="24766"/>
                        <a14:foregroundMark x1="49063" y1="24766" x2="55156" y2="33594"/>
                        <a14:foregroundMark x1="55156" y1="33594" x2="57109" y2="31797"/>
                        <a14:foregroundMark x1="54375" y1="37109" x2="48203" y2="27109"/>
                        <a14:foregroundMark x1="48203" y1="27109" x2="52344" y2="36016"/>
                        <a14:foregroundMark x1="52344" y1="36016" x2="55313" y2="36719"/>
                        <a14:foregroundMark x1="54375" y1="25938" x2="43906" y2="22891"/>
                        <a14:foregroundMark x1="43906" y1="22891" x2="53203" y2="26641"/>
                        <a14:foregroundMark x1="53203" y1="26641" x2="53984" y2="25703"/>
                        <a14:foregroundMark x1="47734" y1="36875" x2="48359" y2="25859"/>
                        <a14:foregroundMark x1="48359" y1="25859" x2="43906" y2="35078"/>
                        <a14:foregroundMark x1="43906" y1="35078" x2="47500" y2="37266"/>
                      </a14:backgroundRemoval>
                    </a14:imgEffect>
                  </a14:imgLayer>
                </a14:imgProps>
              </a:ext>
              <a:ext uri="{28A0092B-C50C-407E-A947-70E740481C1C}">
                <a14:useLocalDpi xmlns:a14="http://schemas.microsoft.com/office/drawing/2010/main" val="0"/>
              </a:ext>
            </a:extLst>
          </a:blip>
          <a:stretch>
            <a:fillRect/>
          </a:stretch>
        </p:blipFill>
        <p:spPr>
          <a:xfrm>
            <a:off x="6023992" y="620688"/>
            <a:ext cx="6448572" cy="6448572"/>
          </a:xfrm>
          <a:prstGeom prst="rect">
            <a:avLst/>
          </a:prstGeom>
        </p:spPr>
      </p:pic>
      <p:pic>
        <p:nvPicPr>
          <p:cNvPr id="5" name="Bild 4" descr="Kugghjul kontur">
            <a:extLst>
              <a:ext uri="{FF2B5EF4-FFF2-40B4-BE49-F238E27FC236}">
                <a16:creationId xmlns:a16="http://schemas.microsoft.com/office/drawing/2014/main" id="{C2F14EF0-87B5-00C8-A6CD-C5A451FF469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2068" y="1639598"/>
            <a:ext cx="4752528" cy="475252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436710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90B67E4-CBF1-49E2-8CF8-C3EF6FB2A875}"/>
              </a:ext>
            </a:extLst>
          </p:cNvPr>
          <p:cNvSpPr>
            <a:spLocks noGrp="1"/>
          </p:cNvSpPr>
          <p:nvPr>
            <p:ph type="title"/>
          </p:nvPr>
        </p:nvSpPr>
        <p:spPr>
          <a:xfrm>
            <a:off x="767408" y="341784"/>
            <a:ext cx="10972800" cy="1143000"/>
          </a:xfrm>
        </p:spPr>
        <p:txBody>
          <a:bodyPr/>
          <a:lstStyle/>
          <a:p>
            <a:r>
              <a:rPr lang="sv-SE" sz="5400" b="1" dirty="0">
                <a:solidFill>
                  <a:srgbClr val="D76600"/>
                </a:solidFill>
                <a:effectLst>
                  <a:outerShdw blurRad="38100" dist="38100" dir="2700000" algn="tl">
                    <a:srgbClr val="000000">
                      <a:alpha val="43137"/>
                    </a:srgbClr>
                  </a:outerShdw>
                </a:effectLst>
              </a:rPr>
              <a:t>Samverkan </a:t>
            </a:r>
            <a:r>
              <a:rPr lang="sv-SE" sz="4000" b="1" dirty="0">
                <a:solidFill>
                  <a:srgbClr val="D76600"/>
                </a:solidFill>
                <a:effectLst>
                  <a:outerShdw blurRad="38100" dist="38100" dir="2700000" algn="tl">
                    <a:srgbClr val="000000">
                      <a:alpha val="43137"/>
                    </a:srgbClr>
                  </a:outerShdw>
                </a:effectLst>
              </a:rPr>
              <a:t>–</a:t>
            </a:r>
            <a:r>
              <a:rPr lang="sv-SE" sz="5400" b="1" dirty="0">
                <a:solidFill>
                  <a:srgbClr val="D76600"/>
                </a:solidFill>
                <a:effectLst>
                  <a:outerShdw blurRad="38100" dist="38100" dir="2700000" algn="tl">
                    <a:srgbClr val="000000">
                      <a:alpha val="43137"/>
                    </a:srgbClr>
                  </a:outerShdw>
                </a:effectLst>
              </a:rPr>
              <a:t> </a:t>
            </a:r>
            <a:r>
              <a:rPr lang="sv-SE" sz="4000" b="1" dirty="0">
                <a:solidFill>
                  <a:srgbClr val="D76600"/>
                </a:solidFill>
                <a:effectLst>
                  <a:outerShdw blurRad="38100" dist="38100" dir="2700000" algn="tl">
                    <a:srgbClr val="000000">
                      <a:alpha val="43137"/>
                    </a:srgbClr>
                  </a:outerShdw>
                </a:effectLst>
              </a:rPr>
              <a:t>organisation och teknik</a:t>
            </a:r>
            <a:endParaRPr lang="sv-SE" sz="5400" b="1" dirty="0">
              <a:solidFill>
                <a:srgbClr val="D76600"/>
              </a:solidFill>
              <a:effectLst>
                <a:outerShdw blurRad="38100" dist="38100" dir="2700000" algn="tl">
                  <a:srgbClr val="000000">
                    <a:alpha val="43137"/>
                  </a:srgbClr>
                </a:outerShdw>
              </a:effectLst>
            </a:endParaRPr>
          </a:p>
        </p:txBody>
      </p:sp>
      <p:pic>
        <p:nvPicPr>
          <p:cNvPr id="4" name="Bildobjekt 3" descr="En bild som visar text, pil&#10;&#10;Automatiskt genererad beskrivning">
            <a:extLst>
              <a:ext uri="{FF2B5EF4-FFF2-40B4-BE49-F238E27FC236}">
                <a16:creationId xmlns:a16="http://schemas.microsoft.com/office/drawing/2014/main" id="{5A90C1C4-FC8B-4E1A-8F27-F5316B3397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707216" y="-6224"/>
            <a:ext cx="1484784" cy="1484784"/>
          </a:xfrm>
          <a:prstGeom prst="rect">
            <a:avLst/>
          </a:prstGeom>
          <a:ln>
            <a:noFill/>
          </a:ln>
          <a:effectLst>
            <a:outerShdw blurRad="50800" dist="38100" dir="2700000" algn="tl" rotWithShape="0">
              <a:prstClr val="black">
                <a:alpha val="40000"/>
              </a:prstClr>
            </a:outerShdw>
          </a:effectLst>
        </p:spPr>
      </p:pic>
      <p:sp>
        <p:nvSpPr>
          <p:cNvPr id="7" name="textruta 6">
            <a:extLst>
              <a:ext uri="{FF2B5EF4-FFF2-40B4-BE49-F238E27FC236}">
                <a16:creationId xmlns:a16="http://schemas.microsoft.com/office/drawing/2014/main" id="{9D424477-916C-40DA-B4B5-8E741E01910F}"/>
              </a:ext>
            </a:extLst>
          </p:cNvPr>
          <p:cNvSpPr txBox="1"/>
          <p:nvPr/>
        </p:nvSpPr>
        <p:spPr>
          <a:xfrm>
            <a:off x="916124" y="1587394"/>
            <a:ext cx="10364452" cy="1569660"/>
          </a:xfrm>
          <a:prstGeom prst="rect">
            <a:avLst/>
          </a:prstGeom>
          <a:noFill/>
        </p:spPr>
        <p:txBody>
          <a:bodyPr wrap="square">
            <a:spAutoFit/>
          </a:bodyPr>
          <a:lstStyle/>
          <a:p>
            <a:pPr algn="l"/>
            <a:r>
              <a:rPr lang="sv-SE" sz="2400" b="1" i="0" dirty="0">
                <a:solidFill>
                  <a:srgbClr val="171611"/>
                </a:solidFill>
                <a:effectLst/>
                <a:latin typeface="Arial" panose="020B0604020202020204" pitchFamily="34" charset="0"/>
              </a:rPr>
              <a:t>Samverkan kan ses som ett organisatoriskt sätt att lösa utmanande uppgifter som den egna enheten inte klarar på egen hand. </a:t>
            </a:r>
          </a:p>
          <a:p>
            <a:pPr algn="l"/>
            <a:endParaRPr lang="sv-SE" sz="2400" b="0" i="0" dirty="0">
              <a:solidFill>
                <a:srgbClr val="171611"/>
              </a:solidFill>
              <a:effectLst/>
              <a:latin typeface="Arial" panose="020B0604020202020204" pitchFamily="34" charset="0"/>
            </a:endParaRPr>
          </a:p>
          <a:p>
            <a:pPr algn="l"/>
            <a:endParaRPr lang="sv-SE" sz="2400" b="0" i="0" dirty="0">
              <a:solidFill>
                <a:srgbClr val="171611"/>
              </a:solidFill>
              <a:effectLst/>
              <a:latin typeface="Arial" panose="020B0604020202020204" pitchFamily="34" charset="0"/>
            </a:endParaRPr>
          </a:p>
        </p:txBody>
      </p:sp>
      <p:pic>
        <p:nvPicPr>
          <p:cNvPr id="8" name="Platshållare för innehåll 7">
            <a:extLst>
              <a:ext uri="{FF2B5EF4-FFF2-40B4-BE49-F238E27FC236}">
                <a16:creationId xmlns:a16="http://schemas.microsoft.com/office/drawing/2014/main" id="{1739B89F-F527-465C-8E50-37DD718DF4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20536" y="0"/>
            <a:ext cx="1271464" cy="1271464"/>
          </a:xfrm>
          <a:prstGeom prst="rect">
            <a:avLst/>
          </a:prstGeom>
        </p:spPr>
      </p:pic>
      <p:sp>
        <p:nvSpPr>
          <p:cNvPr id="3" name="Rektangel: rundade hörn 2">
            <a:extLst>
              <a:ext uri="{FF2B5EF4-FFF2-40B4-BE49-F238E27FC236}">
                <a16:creationId xmlns:a16="http://schemas.microsoft.com/office/drawing/2014/main" id="{1B585FDB-ACD9-4A85-A853-88F9ADCB9B0E}"/>
              </a:ext>
            </a:extLst>
          </p:cNvPr>
          <p:cNvSpPr/>
          <p:nvPr/>
        </p:nvSpPr>
        <p:spPr>
          <a:xfrm>
            <a:off x="1055440" y="2996952"/>
            <a:ext cx="2088232" cy="864096"/>
          </a:xfrm>
          <a:prstGeom prst="roundRect">
            <a:avLst/>
          </a:prstGeom>
          <a:solidFill>
            <a:schemeClr val="accent6">
              <a:lumMod val="60000"/>
              <a:lumOff val="4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chemeClr val="tx1">
                    <a:lumMod val="75000"/>
                    <a:lumOff val="25000"/>
                  </a:schemeClr>
                </a:solidFill>
              </a:rPr>
              <a:t>Ledning</a:t>
            </a:r>
          </a:p>
        </p:txBody>
      </p:sp>
      <p:sp>
        <p:nvSpPr>
          <p:cNvPr id="9" name="Rektangel: rundade hörn 8">
            <a:extLst>
              <a:ext uri="{FF2B5EF4-FFF2-40B4-BE49-F238E27FC236}">
                <a16:creationId xmlns:a16="http://schemas.microsoft.com/office/drawing/2014/main" id="{EC24234F-D339-4E34-BBA0-F888F1EE4697}"/>
              </a:ext>
            </a:extLst>
          </p:cNvPr>
          <p:cNvSpPr/>
          <p:nvPr/>
        </p:nvSpPr>
        <p:spPr>
          <a:xfrm>
            <a:off x="1050348" y="5037699"/>
            <a:ext cx="2088232" cy="864096"/>
          </a:xfrm>
          <a:prstGeom prst="roundRect">
            <a:avLst/>
          </a:prstGeom>
          <a:solidFill>
            <a:schemeClr val="accent6">
              <a:lumMod val="60000"/>
              <a:lumOff val="4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chemeClr val="tx1">
                    <a:lumMod val="75000"/>
                    <a:lumOff val="25000"/>
                  </a:schemeClr>
                </a:solidFill>
              </a:rPr>
              <a:t>Arbetsstruktur &amp; kontaktvägar</a:t>
            </a:r>
          </a:p>
        </p:txBody>
      </p:sp>
      <p:sp>
        <p:nvSpPr>
          <p:cNvPr id="10" name="Rektangel: rundade hörn 9">
            <a:extLst>
              <a:ext uri="{FF2B5EF4-FFF2-40B4-BE49-F238E27FC236}">
                <a16:creationId xmlns:a16="http://schemas.microsoft.com/office/drawing/2014/main" id="{23514EFF-95BD-417B-86B2-C0BE7D54AE05}"/>
              </a:ext>
            </a:extLst>
          </p:cNvPr>
          <p:cNvSpPr/>
          <p:nvPr/>
        </p:nvSpPr>
        <p:spPr>
          <a:xfrm>
            <a:off x="3584791" y="2979298"/>
            <a:ext cx="2088232" cy="864096"/>
          </a:xfrm>
          <a:prstGeom prst="roundRect">
            <a:avLst/>
          </a:prstGeom>
          <a:solidFill>
            <a:schemeClr val="accent6">
              <a:lumMod val="60000"/>
              <a:lumOff val="4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chemeClr val="tx1">
                    <a:lumMod val="75000"/>
                    <a:lumOff val="25000"/>
                  </a:schemeClr>
                </a:solidFill>
              </a:rPr>
              <a:t>Forum &amp; rutiner</a:t>
            </a:r>
          </a:p>
        </p:txBody>
      </p:sp>
      <p:sp>
        <p:nvSpPr>
          <p:cNvPr id="12" name="Rektangel: rundade hörn 11">
            <a:extLst>
              <a:ext uri="{FF2B5EF4-FFF2-40B4-BE49-F238E27FC236}">
                <a16:creationId xmlns:a16="http://schemas.microsoft.com/office/drawing/2014/main" id="{2646C2A8-B66E-4B8A-B67B-8476D98AA3AB}"/>
              </a:ext>
            </a:extLst>
          </p:cNvPr>
          <p:cNvSpPr/>
          <p:nvPr/>
        </p:nvSpPr>
        <p:spPr>
          <a:xfrm>
            <a:off x="1055440" y="4008498"/>
            <a:ext cx="2088232" cy="864096"/>
          </a:xfrm>
          <a:prstGeom prst="roundRect">
            <a:avLst/>
          </a:prstGeom>
          <a:solidFill>
            <a:schemeClr val="accent6">
              <a:lumMod val="60000"/>
              <a:lumOff val="4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chemeClr val="tx1">
                    <a:lumMod val="75000"/>
                    <a:lumOff val="25000"/>
                  </a:schemeClr>
                </a:solidFill>
              </a:rPr>
              <a:t>Kunskap om samverkan</a:t>
            </a:r>
          </a:p>
        </p:txBody>
      </p:sp>
      <p:sp>
        <p:nvSpPr>
          <p:cNvPr id="13" name="Rektangel: rundade hörn 12">
            <a:extLst>
              <a:ext uri="{FF2B5EF4-FFF2-40B4-BE49-F238E27FC236}">
                <a16:creationId xmlns:a16="http://schemas.microsoft.com/office/drawing/2014/main" id="{F8D096A5-2E46-42BF-975F-EEBD1A6D5B7B}"/>
              </a:ext>
            </a:extLst>
          </p:cNvPr>
          <p:cNvSpPr/>
          <p:nvPr/>
        </p:nvSpPr>
        <p:spPr>
          <a:xfrm>
            <a:off x="3587474" y="5069362"/>
            <a:ext cx="2088232" cy="864096"/>
          </a:xfrm>
          <a:prstGeom prst="roundRect">
            <a:avLst/>
          </a:prstGeom>
          <a:solidFill>
            <a:schemeClr val="accent6">
              <a:lumMod val="60000"/>
              <a:lumOff val="4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chemeClr val="tx1">
                    <a:lumMod val="75000"/>
                    <a:lumOff val="25000"/>
                  </a:schemeClr>
                </a:solidFill>
              </a:rPr>
              <a:t>Underhållas</a:t>
            </a:r>
          </a:p>
        </p:txBody>
      </p:sp>
      <p:sp>
        <p:nvSpPr>
          <p:cNvPr id="14" name="Rektangel: rundade hörn 13">
            <a:extLst>
              <a:ext uri="{FF2B5EF4-FFF2-40B4-BE49-F238E27FC236}">
                <a16:creationId xmlns:a16="http://schemas.microsoft.com/office/drawing/2014/main" id="{172F856A-D83D-4213-83D2-BB31DCA6F589}"/>
              </a:ext>
            </a:extLst>
          </p:cNvPr>
          <p:cNvSpPr/>
          <p:nvPr/>
        </p:nvSpPr>
        <p:spPr>
          <a:xfrm>
            <a:off x="3587007" y="4024330"/>
            <a:ext cx="2088232" cy="864096"/>
          </a:xfrm>
          <a:prstGeom prst="roundRect">
            <a:avLst/>
          </a:prstGeom>
          <a:solidFill>
            <a:schemeClr val="accent6">
              <a:lumMod val="60000"/>
              <a:lumOff val="4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chemeClr val="tx1">
                    <a:lumMod val="75000"/>
                    <a:lumOff val="25000"/>
                  </a:schemeClr>
                </a:solidFill>
              </a:rPr>
              <a:t>Respekt &amp; ödmjukhet</a:t>
            </a:r>
          </a:p>
        </p:txBody>
      </p:sp>
      <p:sp>
        <p:nvSpPr>
          <p:cNvPr id="5" name="textruta 4">
            <a:extLst>
              <a:ext uri="{FF2B5EF4-FFF2-40B4-BE49-F238E27FC236}">
                <a16:creationId xmlns:a16="http://schemas.microsoft.com/office/drawing/2014/main" id="{8BA7F0A4-9ADD-8C32-7BAD-4BAE17F8BA5C}"/>
              </a:ext>
            </a:extLst>
          </p:cNvPr>
          <p:cNvSpPr txBox="1"/>
          <p:nvPr/>
        </p:nvSpPr>
        <p:spPr>
          <a:xfrm>
            <a:off x="7032104" y="3122096"/>
            <a:ext cx="4464496" cy="2554545"/>
          </a:xfrm>
          <a:prstGeom prst="rect">
            <a:avLst/>
          </a:prstGeom>
          <a:solidFill>
            <a:srgbClr val="D76600"/>
          </a:solidFill>
          <a:ln>
            <a:solidFill>
              <a:srgbClr val="D76600"/>
            </a:solidFill>
          </a:ln>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lgn="l"/>
            <a:r>
              <a:rPr lang="sv-SE" sz="2000" b="0" i="0" dirty="0">
                <a:solidFill>
                  <a:schemeClr val="bg1">
                    <a:lumMod val="95000"/>
                  </a:schemeClr>
                </a:solidFill>
                <a:effectLst/>
                <a:latin typeface="Arial" panose="020B0604020202020204" pitchFamily="34" charset="0"/>
              </a:rPr>
              <a:t>BrandGIS ger samverkan genom</a:t>
            </a:r>
          </a:p>
          <a:p>
            <a:pPr marL="342900" indent="-342900" algn="l">
              <a:buFont typeface="Arial" panose="020B0604020202020204" pitchFamily="34" charset="0"/>
              <a:buChar char="•"/>
            </a:pPr>
            <a:r>
              <a:rPr lang="sv-SE" sz="2000" dirty="0">
                <a:solidFill>
                  <a:schemeClr val="bg1">
                    <a:lumMod val="95000"/>
                  </a:schemeClr>
                </a:solidFill>
                <a:latin typeface="Arial" panose="020B0604020202020204" pitchFamily="34" charset="0"/>
              </a:rPr>
              <a:t>g</a:t>
            </a:r>
            <a:r>
              <a:rPr lang="sv-SE" sz="2000" b="0" i="0" dirty="0">
                <a:solidFill>
                  <a:schemeClr val="bg1">
                    <a:lumMod val="95000"/>
                  </a:schemeClr>
                </a:solidFill>
                <a:effectLst/>
                <a:latin typeface="Arial" panose="020B0604020202020204" pitchFamily="34" charset="0"/>
              </a:rPr>
              <a:t>emensam datamodell</a:t>
            </a:r>
          </a:p>
          <a:p>
            <a:pPr marL="342900" indent="-342900" algn="l">
              <a:buFont typeface="Arial" panose="020B0604020202020204" pitchFamily="34" charset="0"/>
              <a:buChar char="•"/>
            </a:pPr>
            <a:r>
              <a:rPr lang="sv-SE" sz="2000" dirty="0">
                <a:solidFill>
                  <a:schemeClr val="bg1">
                    <a:lumMod val="95000"/>
                  </a:schemeClr>
                </a:solidFill>
                <a:latin typeface="Arial" panose="020B0604020202020204" pitchFamily="34" charset="0"/>
              </a:rPr>
              <a:t>gemensam symbologi</a:t>
            </a:r>
          </a:p>
          <a:p>
            <a:pPr marL="342900" indent="-342900" algn="l">
              <a:buFont typeface="Arial" panose="020B0604020202020204" pitchFamily="34" charset="0"/>
              <a:buChar char="•"/>
            </a:pPr>
            <a:r>
              <a:rPr lang="sv-SE" sz="2000" dirty="0">
                <a:solidFill>
                  <a:schemeClr val="bg1">
                    <a:lumMod val="95000"/>
                  </a:schemeClr>
                </a:solidFill>
                <a:latin typeface="Arial" panose="020B0604020202020204" pitchFamily="34" charset="0"/>
              </a:rPr>
              <a:t>g</a:t>
            </a:r>
            <a:r>
              <a:rPr lang="sv-SE" sz="2000" b="0" i="0" dirty="0">
                <a:solidFill>
                  <a:schemeClr val="bg1">
                    <a:lumMod val="95000"/>
                  </a:schemeClr>
                </a:solidFill>
                <a:effectLst/>
                <a:latin typeface="Arial" panose="020B0604020202020204" pitchFamily="34" charset="0"/>
              </a:rPr>
              <a:t>emensam metodik</a:t>
            </a:r>
          </a:p>
          <a:p>
            <a:pPr marL="342900" indent="-342900" algn="l">
              <a:buFont typeface="Arial" panose="020B0604020202020204" pitchFamily="34" charset="0"/>
              <a:buChar char="•"/>
            </a:pPr>
            <a:r>
              <a:rPr lang="sv-SE" sz="2000" dirty="0">
                <a:solidFill>
                  <a:schemeClr val="bg1">
                    <a:lumMod val="95000"/>
                  </a:schemeClr>
                </a:solidFill>
                <a:latin typeface="Arial" panose="020B0604020202020204" pitchFamily="34" charset="0"/>
              </a:rPr>
              <a:t>palett av referenssystem</a:t>
            </a:r>
          </a:p>
          <a:p>
            <a:pPr marL="342900" indent="-342900" algn="l">
              <a:buFont typeface="Arial" panose="020B0604020202020204" pitchFamily="34" charset="0"/>
              <a:buChar char="•"/>
            </a:pPr>
            <a:r>
              <a:rPr lang="sv-SE" sz="2000" dirty="0" err="1">
                <a:solidFill>
                  <a:schemeClr val="bg1">
                    <a:lumMod val="95000"/>
                  </a:schemeClr>
                </a:solidFill>
                <a:latin typeface="Arial" panose="020B0604020202020204" pitchFamily="34" charset="0"/>
              </a:rPr>
              <a:t>i</a:t>
            </a:r>
            <a:r>
              <a:rPr lang="sv-SE" sz="2000" b="0" i="0" dirty="0" err="1">
                <a:solidFill>
                  <a:schemeClr val="bg1">
                    <a:lumMod val="95000"/>
                  </a:schemeClr>
                </a:solidFill>
                <a:effectLst/>
                <a:latin typeface="Arial" panose="020B0604020202020204" pitchFamily="34" charset="0"/>
              </a:rPr>
              <a:t>nteroperabilitet</a:t>
            </a:r>
            <a:r>
              <a:rPr lang="sv-SE" sz="2000" b="0" i="0" dirty="0">
                <a:solidFill>
                  <a:schemeClr val="bg1">
                    <a:lumMod val="95000"/>
                  </a:schemeClr>
                </a:solidFill>
                <a:effectLst/>
                <a:latin typeface="Arial" panose="020B0604020202020204" pitchFamily="34" charset="0"/>
              </a:rPr>
              <a:t> - ArcGIS/QGIS</a:t>
            </a:r>
          </a:p>
          <a:p>
            <a:pPr marL="342900" indent="-342900" algn="l">
              <a:buFont typeface="Arial" panose="020B0604020202020204" pitchFamily="34" charset="0"/>
              <a:buChar char="•"/>
            </a:pPr>
            <a:r>
              <a:rPr lang="sv-SE" sz="2000" dirty="0">
                <a:solidFill>
                  <a:schemeClr val="bg1">
                    <a:lumMod val="95000"/>
                  </a:schemeClr>
                </a:solidFill>
                <a:latin typeface="Arial" panose="020B0604020202020204" pitchFamily="34" charset="0"/>
              </a:rPr>
              <a:t>anpassade verktyg</a:t>
            </a:r>
          </a:p>
          <a:p>
            <a:pPr marL="342900" indent="-342900" algn="l">
              <a:buFont typeface="Arial" panose="020B0604020202020204" pitchFamily="34" charset="0"/>
              <a:buChar char="•"/>
            </a:pPr>
            <a:r>
              <a:rPr lang="sv-SE" sz="2000" dirty="0">
                <a:solidFill>
                  <a:schemeClr val="bg1">
                    <a:lumMod val="95000"/>
                  </a:schemeClr>
                </a:solidFill>
                <a:latin typeface="Arial" panose="020B0604020202020204" pitchFamily="34" charset="0"/>
              </a:rPr>
              <a:t>k</a:t>
            </a:r>
            <a:r>
              <a:rPr lang="sv-SE" sz="2000" b="0" i="0" dirty="0">
                <a:solidFill>
                  <a:schemeClr val="bg1">
                    <a:lumMod val="95000"/>
                  </a:schemeClr>
                </a:solidFill>
                <a:effectLst/>
                <a:latin typeface="Arial" panose="020B0604020202020204" pitchFamily="34" charset="0"/>
              </a:rPr>
              <a:t>arttjänster</a:t>
            </a:r>
            <a:endParaRPr lang="sv-SE" b="0" i="0" dirty="0">
              <a:solidFill>
                <a:schemeClr val="bg1">
                  <a:lumMod val="95000"/>
                </a:schemeClr>
              </a:solidFill>
              <a:effectLst/>
              <a:latin typeface="Arial" panose="020B0604020202020204" pitchFamily="34" charset="0"/>
            </a:endParaRPr>
          </a:p>
        </p:txBody>
      </p:sp>
    </p:spTree>
    <p:extLst>
      <p:ext uri="{BB962C8B-B14F-4D97-AF65-F5344CB8AC3E}">
        <p14:creationId xmlns:p14="http://schemas.microsoft.com/office/powerpoint/2010/main" val="2479238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descr="En bild som visar karta&#10;&#10;Automatiskt genererad beskrivning">
            <a:extLst>
              <a:ext uri="{FF2B5EF4-FFF2-40B4-BE49-F238E27FC236}">
                <a16:creationId xmlns:a16="http://schemas.microsoft.com/office/drawing/2014/main" id="{BACE3307-0A31-4AFE-BF6A-F2A2810D12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6706" y="44624"/>
            <a:ext cx="3465878" cy="6857999"/>
          </a:xfrm>
          <a:prstGeom prst="rect">
            <a:avLst/>
          </a:prstGeom>
        </p:spPr>
      </p:pic>
      <p:sp>
        <p:nvSpPr>
          <p:cNvPr id="5" name="textruta 4">
            <a:extLst>
              <a:ext uri="{FF2B5EF4-FFF2-40B4-BE49-F238E27FC236}">
                <a16:creationId xmlns:a16="http://schemas.microsoft.com/office/drawing/2014/main" id="{39A2CFC2-01E3-4A7A-9BD8-540A2D435AC4}"/>
              </a:ext>
            </a:extLst>
          </p:cNvPr>
          <p:cNvSpPr txBox="1"/>
          <p:nvPr/>
        </p:nvSpPr>
        <p:spPr>
          <a:xfrm>
            <a:off x="10229865" y="5724699"/>
            <a:ext cx="1664110" cy="923330"/>
          </a:xfrm>
          <a:prstGeom prst="rect">
            <a:avLst/>
          </a:prstGeom>
          <a:noFill/>
        </p:spPr>
        <p:txBody>
          <a:bodyPr wrap="none" rtlCol="0">
            <a:spAutoFit/>
          </a:bodyPr>
          <a:lstStyle/>
          <a:p>
            <a:r>
              <a:rPr lang="sv-SE" dirty="0"/>
              <a:t>Indelning –</a:t>
            </a:r>
          </a:p>
          <a:p>
            <a:r>
              <a:rPr lang="sv-SE" dirty="0"/>
              <a:t>Enhetligt</a:t>
            </a:r>
            <a:br>
              <a:rPr lang="sv-SE" dirty="0"/>
            </a:br>
            <a:r>
              <a:rPr lang="sv-SE" dirty="0"/>
              <a:t>Ledningssystem</a:t>
            </a:r>
          </a:p>
        </p:txBody>
      </p:sp>
      <p:pic>
        <p:nvPicPr>
          <p:cNvPr id="6" name="Platshållare för bild 49" descr="En illustration som visar en Sverigekarta uppdelad på 290 kommuner.">
            <a:extLst>
              <a:ext uri="{FF2B5EF4-FFF2-40B4-BE49-F238E27FC236}">
                <a16:creationId xmlns:a16="http://schemas.microsoft.com/office/drawing/2014/main" id="{A422FFCD-2610-B1A7-8A4C-EF4E6872EAF4}"/>
              </a:ext>
              <a:ext uri="{C183D7F6-B498-43B3-948B-1728B52AA6E4}">
                <adec:decorative xmlns:adec="http://schemas.microsoft.com/office/drawing/2017/decorative" val="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t="-5436" r="-23389" b="-6380"/>
          <a:stretch/>
        </p:blipFill>
        <p:spPr>
          <a:xfrm>
            <a:off x="5282639" y="0"/>
            <a:ext cx="3074424" cy="6857999"/>
          </a:xfrm>
          <a:prstGeom prst="rect">
            <a:avLst/>
          </a:prstGeom>
        </p:spPr>
      </p:pic>
      <p:pic>
        <p:nvPicPr>
          <p:cNvPr id="7" name="Platshållare för bild 9" descr="En illustration som visar en Sverigekarta uppdelad på 21 regioner.">
            <a:extLst>
              <a:ext uri="{FF2B5EF4-FFF2-40B4-BE49-F238E27FC236}">
                <a16:creationId xmlns:a16="http://schemas.microsoft.com/office/drawing/2014/main" id="{6846FAE4-BAEE-43FC-E004-4B9FA29719FA}"/>
              </a:ext>
              <a:ext uri="{C183D7F6-B498-43B3-948B-1728B52AA6E4}">
                <adec:decorative xmlns:adec="http://schemas.microsoft.com/office/drawing/2017/decorative" val="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 t="-5276" r="-8562" b="-6295"/>
          <a:stretch/>
        </p:blipFill>
        <p:spPr>
          <a:xfrm>
            <a:off x="2978383" y="60068"/>
            <a:ext cx="2736304" cy="6828020"/>
          </a:xfrm>
          <a:prstGeom prst="rect">
            <a:avLst/>
          </a:prstGeom>
          <a:noFill/>
        </p:spPr>
      </p:pic>
      <p:pic>
        <p:nvPicPr>
          <p:cNvPr id="8" name="Bildobjekt 7" descr="Bilden visar en sverigekarta där det är utmärkt 6 civilområden som förkortas CIvo N (Norra), Civo M (Mellersta), Civo V (Västra), Civo Ö (Östra), Civo SÖ (Sydöstra) och CIvos S (Södra). ">
            <a:extLst>
              <a:ext uri="{FF2B5EF4-FFF2-40B4-BE49-F238E27FC236}">
                <a16:creationId xmlns:a16="http://schemas.microsoft.com/office/drawing/2014/main" id="{C98F133F-C88B-30AC-C71F-508F40ECD3D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1344" y="378079"/>
            <a:ext cx="2998694" cy="6191998"/>
          </a:xfrm>
          <a:prstGeom prst="rect">
            <a:avLst/>
          </a:prstGeom>
        </p:spPr>
      </p:pic>
    </p:spTree>
    <p:extLst>
      <p:ext uri="{BB962C8B-B14F-4D97-AF65-F5344CB8AC3E}">
        <p14:creationId xmlns:p14="http://schemas.microsoft.com/office/powerpoint/2010/main" val="34362176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90B67E4-CBF1-49E2-8CF8-C3EF6FB2A875}"/>
              </a:ext>
            </a:extLst>
          </p:cNvPr>
          <p:cNvSpPr>
            <a:spLocks noGrp="1"/>
          </p:cNvSpPr>
          <p:nvPr>
            <p:ph type="title"/>
          </p:nvPr>
        </p:nvSpPr>
        <p:spPr>
          <a:xfrm>
            <a:off x="767408" y="240550"/>
            <a:ext cx="10972800" cy="877279"/>
          </a:xfrm>
        </p:spPr>
        <p:txBody>
          <a:bodyPr/>
          <a:lstStyle/>
          <a:p>
            <a:r>
              <a:rPr lang="sv-SE" b="1" dirty="0">
                <a:solidFill>
                  <a:srgbClr val="D76600"/>
                </a:solidFill>
                <a:effectLst>
                  <a:outerShdw blurRad="38100" dist="38100" dir="2700000" algn="tl">
                    <a:srgbClr val="000000">
                      <a:alpha val="43137"/>
                    </a:srgbClr>
                  </a:outerShdw>
                </a:effectLst>
              </a:rPr>
              <a:t>Hur skapar vi samverkan inkl. GIS?</a:t>
            </a:r>
          </a:p>
        </p:txBody>
      </p:sp>
      <p:pic>
        <p:nvPicPr>
          <p:cNvPr id="4" name="Bildobjekt 3" descr="En bild som visar text, pil&#10;&#10;Automatiskt genererad beskrivning">
            <a:extLst>
              <a:ext uri="{FF2B5EF4-FFF2-40B4-BE49-F238E27FC236}">
                <a16:creationId xmlns:a16="http://schemas.microsoft.com/office/drawing/2014/main" id="{5A90C1C4-FC8B-4E1A-8F27-F5316B3397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707216" y="-6224"/>
            <a:ext cx="1484784" cy="1484784"/>
          </a:xfrm>
          <a:prstGeom prst="rect">
            <a:avLst/>
          </a:prstGeom>
          <a:ln>
            <a:noFill/>
          </a:ln>
          <a:effectLst>
            <a:outerShdw blurRad="50800" dist="38100" dir="2700000" algn="tl" rotWithShape="0">
              <a:prstClr val="black">
                <a:alpha val="40000"/>
              </a:prstClr>
            </a:outerShdw>
          </a:effectLst>
        </p:spPr>
      </p:pic>
      <p:sp>
        <p:nvSpPr>
          <p:cNvPr id="5" name="textruta 4">
            <a:extLst>
              <a:ext uri="{FF2B5EF4-FFF2-40B4-BE49-F238E27FC236}">
                <a16:creationId xmlns:a16="http://schemas.microsoft.com/office/drawing/2014/main" id="{D6B6FC95-4294-4AE0-A655-D60879F9AC4F}"/>
              </a:ext>
            </a:extLst>
          </p:cNvPr>
          <p:cNvSpPr txBox="1"/>
          <p:nvPr/>
        </p:nvSpPr>
        <p:spPr>
          <a:xfrm>
            <a:off x="911424" y="1340231"/>
            <a:ext cx="9795792" cy="5401479"/>
          </a:xfrm>
          <a:prstGeom prst="rect">
            <a:avLst/>
          </a:prstGeom>
          <a:noFill/>
        </p:spPr>
        <p:txBody>
          <a:bodyPr wrap="square">
            <a:spAutoFit/>
          </a:bodyPr>
          <a:lstStyle/>
          <a:p>
            <a:pPr marL="342900" indent="-342900" algn="l">
              <a:buFont typeface="Arial" panose="020B0604020202020204" pitchFamily="34" charset="0"/>
              <a:buChar char="•"/>
            </a:pPr>
            <a:r>
              <a:rPr lang="sv-SE" sz="2000" dirty="0">
                <a:solidFill>
                  <a:srgbClr val="171611"/>
                </a:solidFill>
                <a:latin typeface="Arial" panose="020B0604020202020204" pitchFamily="34" charset="0"/>
              </a:rPr>
              <a:t>Egna o</a:t>
            </a:r>
            <a:r>
              <a:rPr lang="sv-SE" sz="2000" b="0" i="0" dirty="0">
                <a:solidFill>
                  <a:srgbClr val="171611"/>
                </a:solidFill>
                <a:effectLst/>
                <a:latin typeface="Arial" panose="020B0604020202020204" pitchFamily="34" charset="0"/>
              </a:rPr>
              <a:t>rganisationen måste inse/anse GIS som en </a:t>
            </a:r>
            <a:r>
              <a:rPr lang="sv-SE" sz="2000" b="1" i="0" dirty="0">
                <a:solidFill>
                  <a:srgbClr val="171611"/>
                </a:solidFill>
                <a:effectLst/>
                <a:latin typeface="Arial" panose="020B0604020202020204" pitchFamily="34" charset="0"/>
              </a:rPr>
              <a:t>strategisk och taktisk resurs</a:t>
            </a:r>
          </a:p>
          <a:p>
            <a:pPr marL="742950" lvl="1" indent="-285750">
              <a:buFont typeface="Arial" panose="020B0604020202020204" pitchFamily="34" charset="0"/>
              <a:buChar char="•"/>
            </a:pPr>
            <a:r>
              <a:rPr lang="sv-SE" dirty="0">
                <a:solidFill>
                  <a:srgbClr val="171611"/>
                </a:solidFill>
                <a:latin typeface="Arial" panose="020B0604020202020204" pitchFamily="34" charset="0"/>
              </a:rPr>
              <a:t>Arbeta för att synliggöra GIS och geodata samt GIS-kompetens </a:t>
            </a:r>
            <a:br>
              <a:rPr lang="sv-SE" dirty="0">
                <a:solidFill>
                  <a:srgbClr val="171611"/>
                </a:solidFill>
                <a:latin typeface="Arial" panose="020B0604020202020204" pitchFamily="34" charset="0"/>
              </a:rPr>
            </a:br>
            <a:r>
              <a:rPr lang="sv-SE" dirty="0">
                <a:solidFill>
                  <a:srgbClr val="171611"/>
                </a:solidFill>
                <a:latin typeface="Arial" panose="020B0604020202020204" pitchFamily="34" charset="0"/>
              </a:rPr>
              <a:t>     i krisberedskap och i totalförsvarsperspektivet</a:t>
            </a:r>
          </a:p>
          <a:p>
            <a:pPr marL="742950" lvl="1" indent="-285750">
              <a:buFont typeface="Arial" panose="020B0604020202020204" pitchFamily="34" charset="0"/>
              <a:buChar char="•"/>
            </a:pPr>
            <a:r>
              <a:rPr lang="sv-SE" dirty="0">
                <a:solidFill>
                  <a:srgbClr val="171611"/>
                </a:solidFill>
                <a:latin typeface="Arial" panose="020B0604020202020204" pitchFamily="34" charset="0"/>
              </a:rPr>
              <a:t>Visa bra exempel – visa där det inte gick bra</a:t>
            </a:r>
          </a:p>
          <a:p>
            <a:pPr marL="742950" lvl="1" indent="-285750">
              <a:buFont typeface="Arial" panose="020B0604020202020204" pitchFamily="34" charset="0"/>
              <a:buChar char="•"/>
            </a:pPr>
            <a:r>
              <a:rPr lang="sv-SE" dirty="0">
                <a:solidFill>
                  <a:srgbClr val="171611"/>
                </a:solidFill>
                <a:latin typeface="Arial" panose="020B0604020202020204" pitchFamily="34" charset="0"/>
              </a:rPr>
              <a:t>LEH – ska ha en krisledningsplan (ingår GIS?)</a:t>
            </a:r>
          </a:p>
          <a:p>
            <a:pPr marL="742950" lvl="1" indent="-285750">
              <a:buFont typeface="Arial" panose="020B0604020202020204" pitchFamily="34" charset="0"/>
              <a:buChar char="•"/>
            </a:pPr>
            <a:endParaRPr lang="sv-SE" sz="900" i="0" dirty="0">
              <a:solidFill>
                <a:srgbClr val="171611"/>
              </a:solidFill>
              <a:effectLst/>
              <a:latin typeface="Arial" panose="020B0604020202020204" pitchFamily="34" charset="0"/>
            </a:endParaRPr>
          </a:p>
          <a:p>
            <a:pPr marL="285750" indent="-285750">
              <a:buFont typeface="Arial" panose="020B0604020202020204" pitchFamily="34" charset="0"/>
              <a:buChar char="•"/>
            </a:pPr>
            <a:r>
              <a:rPr lang="sv-SE" sz="2000" b="1" dirty="0">
                <a:solidFill>
                  <a:srgbClr val="171611"/>
                </a:solidFill>
                <a:latin typeface="Arial" panose="020B0604020202020204" pitchFamily="34" charset="0"/>
              </a:rPr>
              <a:t>Operatörer i samverkan </a:t>
            </a:r>
            <a:r>
              <a:rPr lang="sv-SE" sz="2000" dirty="0">
                <a:solidFill>
                  <a:srgbClr val="171611"/>
                </a:solidFill>
                <a:latin typeface="Arial" panose="020B0604020202020204" pitchFamily="34" charset="0"/>
              </a:rPr>
              <a:t>måste veta var det finns GIS-resurser och kompetens</a:t>
            </a:r>
          </a:p>
          <a:p>
            <a:pPr marL="742950" lvl="1" indent="-285750">
              <a:buFont typeface="Arial" panose="020B0604020202020204" pitchFamily="34" charset="0"/>
              <a:buChar char="•"/>
            </a:pPr>
            <a:r>
              <a:rPr lang="sv-SE" dirty="0">
                <a:solidFill>
                  <a:srgbClr val="171611"/>
                </a:solidFill>
                <a:latin typeface="Arial" panose="020B0604020202020204" pitchFamily="34" charset="0"/>
              </a:rPr>
              <a:t>Räddningstjänster vill ha stöd till lägesbilder</a:t>
            </a:r>
          </a:p>
          <a:p>
            <a:pPr marL="742950" lvl="1" indent="-285750">
              <a:buFont typeface="Arial" panose="020B0604020202020204" pitchFamily="34" charset="0"/>
              <a:buChar char="•"/>
            </a:pPr>
            <a:endParaRPr lang="sv-SE" sz="900" dirty="0">
              <a:solidFill>
                <a:srgbClr val="171611"/>
              </a:solidFill>
              <a:latin typeface="Arial" panose="020B0604020202020204" pitchFamily="34" charset="0"/>
            </a:endParaRPr>
          </a:p>
          <a:p>
            <a:pPr marL="285750" indent="-285750">
              <a:buFont typeface="Arial" panose="020B0604020202020204" pitchFamily="34" charset="0"/>
              <a:buChar char="•"/>
            </a:pPr>
            <a:r>
              <a:rPr lang="sv-SE" sz="2000" i="0" dirty="0">
                <a:solidFill>
                  <a:srgbClr val="171611"/>
                </a:solidFill>
                <a:effectLst/>
                <a:latin typeface="Arial" panose="020B0604020202020204" pitchFamily="34" charset="0"/>
              </a:rPr>
              <a:t>Jobba för att vara med på </a:t>
            </a:r>
            <a:r>
              <a:rPr lang="sv-SE" sz="2000" b="1" i="0" dirty="0">
                <a:solidFill>
                  <a:srgbClr val="171611"/>
                </a:solidFill>
                <a:effectLst/>
                <a:latin typeface="Arial" panose="020B0604020202020204" pitchFamily="34" charset="0"/>
              </a:rPr>
              <a:t>övningar</a:t>
            </a:r>
          </a:p>
          <a:p>
            <a:pPr marL="742950" lvl="1" indent="-285750">
              <a:buFont typeface="Arial" panose="020B0604020202020204" pitchFamily="34" charset="0"/>
              <a:buChar char="•"/>
            </a:pPr>
            <a:r>
              <a:rPr lang="sv-SE" dirty="0">
                <a:solidFill>
                  <a:srgbClr val="171611"/>
                </a:solidFill>
                <a:latin typeface="Arial" panose="020B0604020202020204" pitchFamily="34" charset="0"/>
              </a:rPr>
              <a:t>B</a:t>
            </a:r>
            <a:r>
              <a:rPr lang="sv-SE" i="0" dirty="0">
                <a:solidFill>
                  <a:srgbClr val="171611"/>
                </a:solidFill>
                <a:effectLst/>
                <a:latin typeface="Arial" panose="020B0604020202020204" pitchFamily="34" charset="0"/>
              </a:rPr>
              <a:t>ra tillfälle att synas och visa värde, effekter och kompetenser</a:t>
            </a:r>
          </a:p>
          <a:p>
            <a:pPr marL="742950" lvl="1" indent="-285750">
              <a:buFont typeface="Arial" panose="020B0604020202020204" pitchFamily="34" charset="0"/>
              <a:buChar char="•"/>
            </a:pPr>
            <a:endParaRPr lang="sv-SE" sz="900" i="0" dirty="0">
              <a:solidFill>
                <a:srgbClr val="171611"/>
              </a:solidFill>
              <a:effectLst/>
              <a:latin typeface="Arial" panose="020B0604020202020204" pitchFamily="34" charset="0"/>
            </a:endParaRPr>
          </a:p>
          <a:p>
            <a:pPr marL="285750" indent="-285750">
              <a:buFont typeface="Arial" panose="020B0604020202020204" pitchFamily="34" charset="0"/>
              <a:buChar char="•"/>
            </a:pPr>
            <a:r>
              <a:rPr lang="sv-SE" sz="2000" b="1" dirty="0">
                <a:solidFill>
                  <a:srgbClr val="171611"/>
                </a:solidFill>
                <a:latin typeface="Arial" panose="020B0604020202020204" pitchFamily="34" charset="0"/>
              </a:rPr>
              <a:t>Lär känna </a:t>
            </a:r>
            <a:r>
              <a:rPr lang="sv-SE" sz="2000" dirty="0">
                <a:solidFill>
                  <a:srgbClr val="171611"/>
                </a:solidFill>
                <a:latin typeface="Arial" panose="020B0604020202020204" pitchFamily="34" charset="0"/>
              </a:rPr>
              <a:t>er:</a:t>
            </a:r>
          </a:p>
          <a:p>
            <a:pPr marL="742950" lvl="1" indent="-285750">
              <a:buFont typeface="Arial" panose="020B0604020202020204" pitchFamily="34" charset="0"/>
              <a:buChar char="•"/>
            </a:pPr>
            <a:r>
              <a:rPr lang="sv-SE" dirty="0">
                <a:solidFill>
                  <a:srgbClr val="171611"/>
                </a:solidFill>
                <a:latin typeface="Arial" panose="020B0604020202020204" pitchFamily="34" charset="0"/>
              </a:rPr>
              <a:t>beredskapssamordnare</a:t>
            </a:r>
          </a:p>
          <a:p>
            <a:pPr marL="742950" lvl="1" indent="-285750">
              <a:buFont typeface="Arial" panose="020B0604020202020204" pitchFamily="34" charset="0"/>
              <a:buChar char="•"/>
            </a:pPr>
            <a:r>
              <a:rPr lang="sv-SE" dirty="0">
                <a:solidFill>
                  <a:srgbClr val="171611"/>
                </a:solidFill>
                <a:latin typeface="Arial" panose="020B0604020202020204" pitchFamily="34" charset="0"/>
              </a:rPr>
              <a:t>räddningstjänstchefer</a:t>
            </a:r>
          </a:p>
          <a:p>
            <a:pPr marL="742950" lvl="1" indent="-285750">
              <a:buFont typeface="Arial" panose="020B0604020202020204" pitchFamily="34" charset="0"/>
              <a:buChar char="•"/>
            </a:pPr>
            <a:r>
              <a:rPr lang="sv-SE" dirty="0">
                <a:solidFill>
                  <a:srgbClr val="171611"/>
                </a:solidFill>
                <a:latin typeface="Arial" panose="020B0604020202020204" pitchFamily="34" charset="0"/>
              </a:rPr>
              <a:t>TiB / utpekade stabschefer</a:t>
            </a:r>
          </a:p>
          <a:p>
            <a:pPr marL="742950" lvl="1" indent="-285750">
              <a:buFont typeface="Arial" panose="020B0604020202020204" pitchFamily="34" charset="0"/>
              <a:buChar char="•"/>
            </a:pPr>
            <a:r>
              <a:rPr lang="sv-SE" i="0" dirty="0">
                <a:solidFill>
                  <a:srgbClr val="171611"/>
                </a:solidFill>
                <a:effectLst/>
                <a:latin typeface="Arial" panose="020B0604020202020204" pitchFamily="34" charset="0"/>
              </a:rPr>
              <a:t>kollega och dess chef på nästa kommun</a:t>
            </a:r>
          </a:p>
          <a:p>
            <a:pPr marL="742950" lvl="1" indent="-285750">
              <a:buFont typeface="Arial" panose="020B0604020202020204" pitchFamily="34" charset="0"/>
              <a:buChar char="•"/>
            </a:pPr>
            <a:endParaRPr lang="sv-SE" sz="900" i="0" dirty="0">
              <a:solidFill>
                <a:srgbClr val="171611"/>
              </a:solidFill>
              <a:effectLst/>
              <a:latin typeface="Arial" panose="020B0604020202020204" pitchFamily="34" charset="0"/>
            </a:endParaRPr>
          </a:p>
          <a:p>
            <a:pPr marL="285750" indent="-285750">
              <a:buFont typeface="Arial" panose="020B0604020202020204" pitchFamily="34" charset="0"/>
              <a:buChar char="•"/>
            </a:pPr>
            <a:r>
              <a:rPr lang="sv-SE" sz="2000" dirty="0">
                <a:solidFill>
                  <a:srgbClr val="171611"/>
                </a:solidFill>
                <a:latin typeface="Arial" panose="020B0604020202020204" pitchFamily="34" charset="0"/>
              </a:rPr>
              <a:t>Skapa </a:t>
            </a:r>
            <a:r>
              <a:rPr lang="sv-SE" sz="2000" b="1" dirty="0">
                <a:solidFill>
                  <a:srgbClr val="171611"/>
                </a:solidFill>
                <a:latin typeface="Arial" panose="020B0604020202020204" pitchFamily="34" charset="0"/>
              </a:rPr>
              <a:t>nätverk</a:t>
            </a:r>
          </a:p>
          <a:p>
            <a:pPr marL="285750" indent="-285750">
              <a:buFont typeface="Arial" panose="020B0604020202020204" pitchFamily="34" charset="0"/>
              <a:buChar char="•"/>
            </a:pPr>
            <a:endParaRPr lang="sv-SE" sz="900" dirty="0">
              <a:solidFill>
                <a:srgbClr val="171611"/>
              </a:solidFill>
              <a:latin typeface="Arial" panose="020B0604020202020204" pitchFamily="34" charset="0"/>
            </a:endParaRPr>
          </a:p>
          <a:p>
            <a:pPr marL="285750" indent="-285750">
              <a:buFont typeface="Arial" panose="020B0604020202020204" pitchFamily="34" charset="0"/>
              <a:buChar char="•"/>
            </a:pPr>
            <a:r>
              <a:rPr lang="sv-SE" sz="2000" i="0" dirty="0">
                <a:solidFill>
                  <a:srgbClr val="171611"/>
                </a:solidFill>
                <a:effectLst/>
                <a:latin typeface="Arial" panose="020B0604020202020204" pitchFamily="34" charset="0"/>
              </a:rPr>
              <a:t>Planera återkommande </a:t>
            </a:r>
            <a:r>
              <a:rPr lang="sv-SE" sz="2000" b="1" i="0" dirty="0">
                <a:solidFill>
                  <a:srgbClr val="171611"/>
                </a:solidFill>
                <a:effectLst/>
                <a:latin typeface="Arial" panose="020B0604020202020204" pitchFamily="34" charset="0"/>
              </a:rPr>
              <a:t>möten</a:t>
            </a:r>
          </a:p>
        </p:txBody>
      </p:sp>
      <p:pic>
        <p:nvPicPr>
          <p:cNvPr id="6" name="Google Shape;616;p86">
            <a:extLst>
              <a:ext uri="{FF2B5EF4-FFF2-40B4-BE49-F238E27FC236}">
                <a16:creationId xmlns:a16="http://schemas.microsoft.com/office/drawing/2014/main" id="{6345D5A8-2962-4FE7-9216-A34ED97CF8ED}"/>
              </a:ext>
            </a:extLst>
          </p:cNvPr>
          <p:cNvPicPr preferRelativeResize="0"/>
          <p:nvPr/>
        </p:nvPicPr>
        <p:blipFill>
          <a:blip r:embed="rId4">
            <a:alphaModFix/>
          </a:blip>
          <a:stretch>
            <a:fillRect/>
          </a:stretch>
        </p:blipFill>
        <p:spPr>
          <a:xfrm>
            <a:off x="8859766" y="4221088"/>
            <a:ext cx="2880442" cy="2082006"/>
          </a:xfrm>
          <a:prstGeom prst="rect">
            <a:avLst/>
          </a:prstGeom>
          <a:noFill/>
          <a:ln>
            <a:noFill/>
          </a:ln>
        </p:spPr>
      </p:pic>
    </p:spTree>
    <p:extLst>
      <p:ext uri="{BB962C8B-B14F-4D97-AF65-F5344CB8AC3E}">
        <p14:creationId xmlns:p14="http://schemas.microsoft.com/office/powerpoint/2010/main" val="2161555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321EA468-0C1D-5269-BA92-7C76ABF27E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ubrik 1">
            <a:extLst>
              <a:ext uri="{FF2B5EF4-FFF2-40B4-BE49-F238E27FC236}">
                <a16:creationId xmlns:a16="http://schemas.microsoft.com/office/drawing/2014/main" id="{C90B67E4-CBF1-49E2-8CF8-C3EF6FB2A875}"/>
              </a:ext>
            </a:extLst>
          </p:cNvPr>
          <p:cNvSpPr>
            <a:spLocks noGrp="1"/>
          </p:cNvSpPr>
          <p:nvPr>
            <p:ph type="title"/>
          </p:nvPr>
        </p:nvSpPr>
        <p:spPr>
          <a:xfrm>
            <a:off x="695400" y="44624"/>
            <a:ext cx="10972800" cy="1143000"/>
          </a:xfrm>
        </p:spPr>
        <p:txBody>
          <a:bodyPr/>
          <a:lstStyle/>
          <a:p>
            <a:r>
              <a:rPr lang="sv-SE" sz="5400" b="1" dirty="0">
                <a:solidFill>
                  <a:srgbClr val="D76600"/>
                </a:solidFill>
                <a:effectLst>
                  <a:outerShdw blurRad="38100" dist="38100" dir="2700000" algn="tl">
                    <a:srgbClr val="000000">
                      <a:alpha val="43137"/>
                    </a:srgbClr>
                  </a:outerShdw>
                </a:effectLst>
              </a:rPr>
              <a:t>Förberedelser</a:t>
            </a:r>
          </a:p>
        </p:txBody>
      </p:sp>
      <p:pic>
        <p:nvPicPr>
          <p:cNvPr id="4" name="Platshållare för innehåll 5">
            <a:extLst>
              <a:ext uri="{FF2B5EF4-FFF2-40B4-BE49-F238E27FC236}">
                <a16:creationId xmlns:a16="http://schemas.microsoft.com/office/drawing/2014/main" id="{3B53A1D0-9DB1-41D9-BA09-1CF3C21A282D}"/>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49688" y1="62266" x2="47344" y2="55469"/>
                        <a14:foregroundMark x1="59453" y1="63828" x2="59844" y2="54453"/>
                        <a14:foregroundMark x1="59844" y1="54453" x2="61563" y2="62891"/>
                        <a14:foregroundMark x1="61016" y1="68516" x2="66094" y2="58281"/>
                        <a14:foregroundMark x1="66094" y1="58281" x2="60703" y2="49063"/>
                        <a14:foregroundMark x1="60703" y1="49063" x2="47500" y2="50469"/>
                        <a14:foregroundMark x1="47500" y1="50469" x2="57813" y2="62578"/>
                        <a14:foregroundMark x1="57813" y1="62578" x2="61563" y2="65234"/>
                        <a14:foregroundMark x1="58438" y1="68125" x2="51328" y2="42813"/>
                        <a14:foregroundMark x1="51328" y1="42813" x2="43047" y2="37734"/>
                        <a14:foregroundMark x1="43047" y1="37734" x2="29297" y2="40469"/>
                        <a14:foregroundMark x1="29297" y1="40469" x2="25078" y2="56250"/>
                        <a14:foregroundMark x1="25078" y1="56250" x2="33516" y2="66563"/>
                        <a14:foregroundMark x1="33516" y1="66563" x2="49453" y2="70547"/>
                        <a14:foregroundMark x1="49453" y1="70547" x2="59609" y2="66406"/>
                        <a14:foregroundMark x1="55547" y1="70078" x2="59375" y2="44609"/>
                        <a14:foregroundMark x1="59375" y1="44609" x2="47266" y2="38516"/>
                        <a14:foregroundMark x1="47266" y1="38516" x2="34063" y2="40547"/>
                        <a14:foregroundMark x1="34063" y1="40547" x2="26563" y2="56641"/>
                        <a14:foregroundMark x1="26563" y1="56641" x2="33672" y2="66563"/>
                        <a14:foregroundMark x1="33672" y1="66563" x2="56484" y2="69531"/>
                        <a14:foregroundMark x1="50859" y1="70703" x2="58281" y2="56250"/>
                        <a14:foregroundMark x1="58281" y1="56250" x2="51875" y2="43672"/>
                        <a14:foregroundMark x1="51875" y1="43672" x2="35781" y2="42422"/>
                        <a14:foregroundMark x1="35781" y1="42422" x2="24453" y2="48438"/>
                        <a14:foregroundMark x1="24453" y1="48438" x2="31563" y2="60234"/>
                        <a14:foregroundMark x1="31563" y1="60234" x2="51250" y2="70313"/>
                        <a14:foregroundMark x1="55703" y1="68750" x2="54063" y2="50781"/>
                        <a14:foregroundMark x1="54063" y1="50781" x2="41797" y2="49375"/>
                        <a14:foregroundMark x1="41797" y1="49375" x2="39141" y2="59375"/>
                        <a14:foregroundMark x1="39141" y1="59375" x2="46328" y2="67578"/>
                        <a14:foregroundMark x1="46328" y1="67578" x2="56797" y2="66875"/>
                        <a14:foregroundMark x1="56797" y1="66875" x2="56875" y2="66797"/>
                        <a14:foregroundMark x1="56484" y1="67734" x2="52734" y2="51875"/>
                        <a14:foregroundMark x1="52734" y1="51875" x2="42109" y2="48359"/>
                        <a14:foregroundMark x1="42109" y1="48359" x2="41328" y2="57813"/>
                        <a14:foregroundMark x1="41328" y1="57813" x2="47813" y2="67188"/>
                        <a14:foregroundMark x1="47813" y1="67188" x2="56328" y2="66406"/>
                        <a14:foregroundMark x1="32422" y1="40781" x2="41953" y2="41484"/>
                        <a14:foregroundMark x1="41953" y1="41484" x2="52969" y2="45703"/>
                        <a14:foregroundMark x1="52969" y1="45703" x2="39063" y2="64297"/>
                        <a14:foregroundMark x1="39063" y1="64297" x2="29297" y2="57969"/>
                        <a14:foregroundMark x1="29297" y1="57969" x2="28906" y2="45859"/>
                        <a14:foregroundMark x1="28906" y1="45859" x2="33594" y2="41016"/>
                        <a14:foregroundMark x1="30078" y1="47031" x2="39688" y2="45156"/>
                        <a14:foregroundMark x1="39688" y1="45156" x2="41250" y2="57813"/>
                        <a14:foregroundMark x1="41250" y1="57813" x2="31641" y2="59609"/>
                        <a14:foregroundMark x1="31641" y1="59609" x2="30078" y2="48203"/>
                        <a14:foregroundMark x1="30078" y1="48203" x2="30859" y2="46641"/>
                        <a14:foregroundMark x1="57266" y1="32422" x2="49063" y2="24766"/>
                        <a14:foregroundMark x1="49063" y1="24766" x2="55156" y2="33594"/>
                        <a14:foregroundMark x1="55156" y1="33594" x2="57109" y2="31797"/>
                        <a14:foregroundMark x1="54375" y1="37109" x2="48203" y2="27109"/>
                        <a14:foregroundMark x1="48203" y1="27109" x2="52344" y2="36016"/>
                        <a14:foregroundMark x1="52344" y1="36016" x2="55313" y2="36719"/>
                        <a14:foregroundMark x1="54375" y1="25938" x2="43906" y2="22891"/>
                        <a14:foregroundMark x1="43906" y1="22891" x2="53203" y2="26641"/>
                        <a14:foregroundMark x1="53203" y1="26641" x2="53984" y2="25703"/>
                        <a14:foregroundMark x1="47734" y1="36875" x2="48359" y2="25859"/>
                        <a14:foregroundMark x1="48359" y1="25859" x2="43906" y2="35078"/>
                        <a14:foregroundMark x1="43906" y1="35078" x2="47500" y2="37266"/>
                      </a14:backgroundRemoval>
                    </a14:imgEffect>
                  </a14:imgLayer>
                </a14:imgProps>
              </a:ext>
              <a:ext uri="{28A0092B-C50C-407E-A947-70E740481C1C}">
                <a14:useLocalDpi xmlns:a14="http://schemas.microsoft.com/office/drawing/2010/main" val="0"/>
              </a:ext>
            </a:extLst>
          </a:blip>
          <a:stretch>
            <a:fillRect/>
          </a:stretch>
        </p:blipFill>
        <p:spPr>
          <a:xfrm>
            <a:off x="6560033" y="1124744"/>
            <a:ext cx="6448572" cy="6448572"/>
          </a:xfrm>
          <a:prstGeom prst="rect">
            <a:avLst/>
          </a:prstGeom>
        </p:spPr>
      </p:pic>
    </p:spTree>
    <p:extLst>
      <p:ext uri="{BB962C8B-B14F-4D97-AF65-F5344CB8AC3E}">
        <p14:creationId xmlns:p14="http://schemas.microsoft.com/office/powerpoint/2010/main" val="22357661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2-i-1 USB-minne med USB 3.0 och USB-C (64 GB) Guld">
            <a:extLst>
              <a:ext uri="{FF2B5EF4-FFF2-40B4-BE49-F238E27FC236}">
                <a16:creationId xmlns:a16="http://schemas.microsoft.com/office/drawing/2014/main" id="{5B32CBFD-2FB6-4FE5-99BB-19484A8465A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9088" y="1856080"/>
            <a:ext cx="1772816" cy="1772816"/>
          </a:xfrm>
          <a:prstGeom prst="rect">
            <a:avLst/>
          </a:prstGeom>
          <a:noFill/>
          <a:extLst>
            <a:ext uri="{909E8E84-426E-40DD-AFC4-6F175D3DCCD1}">
              <a14:hiddenFill xmlns:a14="http://schemas.microsoft.com/office/drawing/2010/main">
                <a:solidFill>
                  <a:srgbClr val="FFFFFF"/>
                </a:solidFill>
              </a14:hiddenFill>
            </a:ext>
          </a:extLst>
        </p:spPr>
      </p:pic>
      <p:sp>
        <p:nvSpPr>
          <p:cNvPr id="5" name="Rektangel 4">
            <a:extLst>
              <a:ext uri="{FF2B5EF4-FFF2-40B4-BE49-F238E27FC236}">
                <a16:creationId xmlns:a16="http://schemas.microsoft.com/office/drawing/2014/main" id="{E8D85BE6-8909-40BF-B8BC-45D2D1105A70}"/>
              </a:ext>
            </a:extLst>
          </p:cNvPr>
          <p:cNvSpPr/>
          <p:nvPr/>
        </p:nvSpPr>
        <p:spPr>
          <a:xfrm>
            <a:off x="5231904" y="1562938"/>
            <a:ext cx="3384376" cy="4237057"/>
          </a:xfrm>
          <a:prstGeom prst="rect">
            <a:avLst/>
          </a:prstGeom>
        </p:spPr>
        <p:txBody>
          <a:bodyPr wrap="square">
            <a:spAutoFit/>
          </a:bodyPr>
          <a:lstStyle/>
          <a:p>
            <a:pPr>
              <a:spcBef>
                <a:spcPts val="0"/>
              </a:spcBef>
              <a:spcAft>
                <a:spcPts val="0"/>
              </a:spcAft>
            </a:pPr>
            <a:r>
              <a:rPr lang="sv-SE" b="1" dirty="0">
                <a:solidFill>
                  <a:srgbClr val="2E75B5"/>
                </a:solidFill>
                <a:latin typeface="Calibri" panose="020F0502020204030204" pitchFamily="34" charset="0"/>
              </a:rPr>
              <a:t>Mjukvara</a:t>
            </a:r>
          </a:p>
          <a:p>
            <a:pPr marL="342900">
              <a:spcBef>
                <a:spcPts val="200"/>
              </a:spcBef>
              <a:spcAft>
                <a:spcPts val="0"/>
              </a:spcAft>
            </a:pPr>
            <a:r>
              <a:rPr lang="sv-SE" b="1" dirty="0">
                <a:solidFill>
                  <a:srgbClr val="5B9BD5"/>
                </a:solidFill>
                <a:latin typeface="Calibri" panose="020F0502020204030204" pitchFamily="34" charset="0"/>
              </a:rPr>
              <a:t>Laptop</a:t>
            </a:r>
          </a:p>
          <a:p>
            <a:pPr marL="342900">
              <a:spcBef>
                <a:spcPts val="200"/>
              </a:spcBef>
              <a:spcAft>
                <a:spcPts val="0"/>
              </a:spcAft>
            </a:pPr>
            <a:r>
              <a:rPr lang="sv-SE" sz="1600" dirty="0">
                <a:latin typeface="Calibri" panose="020F0502020204030204" pitchFamily="34" charset="0"/>
              </a:rPr>
              <a:t>ArcGIS Pro / QGIS</a:t>
            </a:r>
          </a:p>
          <a:p>
            <a:pPr marL="514350" indent="-171450">
              <a:spcBef>
                <a:spcPts val="200"/>
              </a:spcBef>
              <a:spcAft>
                <a:spcPts val="0"/>
              </a:spcAft>
              <a:buFont typeface="Arial" panose="020B0604020202020204" pitchFamily="34" charset="0"/>
              <a:buChar char="•"/>
            </a:pPr>
            <a:r>
              <a:rPr lang="sv-SE" sz="1600" dirty="0">
                <a:latin typeface="Calibri" panose="020F0502020204030204" pitchFamily="34" charset="0"/>
              </a:rPr>
              <a:t>Utcheckad licens </a:t>
            </a:r>
          </a:p>
          <a:p>
            <a:pPr marL="514350" indent="-171450">
              <a:spcBef>
                <a:spcPts val="200"/>
              </a:spcBef>
              <a:spcAft>
                <a:spcPts val="0"/>
              </a:spcAft>
              <a:buFont typeface="Arial" panose="020B0604020202020204" pitchFamily="34" charset="0"/>
              <a:buChar char="•"/>
            </a:pPr>
            <a:r>
              <a:rPr lang="sv-SE" sz="1600" dirty="0">
                <a:latin typeface="Calibri" panose="020F0502020204030204" pitchFamily="34" charset="0"/>
              </a:rPr>
              <a:t>BrandGIS-paket</a:t>
            </a:r>
          </a:p>
          <a:p>
            <a:pPr marL="514350" indent="-171450">
              <a:spcBef>
                <a:spcPts val="200"/>
              </a:spcBef>
              <a:spcAft>
                <a:spcPts val="0"/>
              </a:spcAft>
              <a:buFont typeface="Arial" panose="020B0604020202020204" pitchFamily="34" charset="0"/>
              <a:buChar char="•"/>
            </a:pPr>
            <a:r>
              <a:rPr lang="sv-SE" sz="1600" dirty="0">
                <a:latin typeface="Calibri" panose="020F0502020204030204" pitchFamily="34" charset="0"/>
              </a:rPr>
              <a:t>Chrome</a:t>
            </a:r>
          </a:p>
          <a:p>
            <a:pPr marL="514350" indent="-171450">
              <a:spcBef>
                <a:spcPts val="200"/>
              </a:spcBef>
              <a:spcAft>
                <a:spcPts val="0"/>
              </a:spcAft>
              <a:buFont typeface="Arial" panose="020B0604020202020204" pitchFamily="34" charset="0"/>
              <a:buChar char="•"/>
            </a:pPr>
            <a:r>
              <a:rPr lang="sv-SE" sz="1600" dirty="0">
                <a:latin typeface="Calibri" panose="020F0502020204030204" pitchFamily="34" charset="0"/>
              </a:rPr>
              <a:t>Koordinatkonverteringsverktyg</a:t>
            </a:r>
          </a:p>
          <a:p>
            <a:pPr marL="342900">
              <a:spcBef>
                <a:spcPts val="200"/>
              </a:spcBef>
              <a:spcAft>
                <a:spcPts val="0"/>
              </a:spcAft>
            </a:pPr>
            <a:r>
              <a:rPr lang="sv-SE" sz="1600" dirty="0">
                <a:latin typeface="Calibri" panose="020F0502020204030204" pitchFamily="34" charset="0"/>
              </a:rPr>
              <a:t> </a:t>
            </a:r>
          </a:p>
          <a:p>
            <a:pPr marL="342900">
              <a:spcBef>
                <a:spcPts val="200"/>
              </a:spcBef>
              <a:spcAft>
                <a:spcPts val="0"/>
              </a:spcAft>
            </a:pPr>
            <a:r>
              <a:rPr lang="sv-SE" b="1" dirty="0">
                <a:solidFill>
                  <a:srgbClr val="5B9BD5"/>
                </a:solidFill>
                <a:latin typeface="Calibri" panose="020F0502020204030204" pitchFamily="34" charset="0"/>
              </a:rPr>
              <a:t>Mobiltelefon/padda</a:t>
            </a:r>
          </a:p>
          <a:p>
            <a:pPr marL="514350" indent="-171450">
              <a:spcBef>
                <a:spcPts val="200"/>
              </a:spcBef>
              <a:spcAft>
                <a:spcPts val="0"/>
              </a:spcAft>
              <a:buFont typeface="Arial" panose="020B0604020202020204" pitchFamily="34" charset="0"/>
              <a:buChar char="•"/>
            </a:pPr>
            <a:r>
              <a:rPr lang="sv-SE" sz="1600" dirty="0" err="1">
                <a:latin typeface="Calibri" panose="020F0502020204030204" pitchFamily="34" charset="0"/>
              </a:rPr>
              <a:t>QField</a:t>
            </a:r>
            <a:endParaRPr lang="sv-SE" sz="1600" dirty="0">
              <a:latin typeface="Calibri" panose="020F0502020204030204" pitchFamily="34" charset="0"/>
            </a:endParaRPr>
          </a:p>
          <a:p>
            <a:pPr marL="514350" indent="-171450">
              <a:spcBef>
                <a:spcPts val="200"/>
              </a:spcBef>
              <a:spcAft>
                <a:spcPts val="0"/>
              </a:spcAft>
              <a:buFont typeface="Arial" panose="020B0604020202020204" pitchFamily="34" charset="0"/>
              <a:buChar char="•"/>
            </a:pPr>
            <a:r>
              <a:rPr lang="sv-SE" sz="1600" dirty="0" err="1">
                <a:latin typeface="Calibri" panose="020F0502020204030204" pitchFamily="34" charset="0"/>
              </a:rPr>
              <a:t>Avenza</a:t>
            </a:r>
            <a:r>
              <a:rPr lang="sv-SE" sz="1600" dirty="0">
                <a:latin typeface="Calibri" panose="020F0502020204030204" pitchFamily="34" charset="0"/>
              </a:rPr>
              <a:t> </a:t>
            </a:r>
            <a:r>
              <a:rPr lang="sv-SE" sz="1600" dirty="0" err="1">
                <a:latin typeface="Calibri" panose="020F0502020204030204" pitchFamily="34" charset="0"/>
              </a:rPr>
              <a:t>maps</a:t>
            </a:r>
            <a:endParaRPr lang="sv-SE" sz="1600" dirty="0">
              <a:latin typeface="Calibri" panose="020F0502020204030204" pitchFamily="34" charset="0"/>
            </a:endParaRPr>
          </a:p>
          <a:p>
            <a:pPr marL="514350" indent="-171450">
              <a:spcBef>
                <a:spcPts val="200"/>
              </a:spcBef>
              <a:spcAft>
                <a:spcPts val="0"/>
              </a:spcAft>
              <a:buFont typeface="Arial" panose="020B0604020202020204" pitchFamily="34" charset="0"/>
              <a:buChar char="•"/>
            </a:pPr>
            <a:r>
              <a:rPr lang="sv-SE" sz="1600" dirty="0">
                <a:latin typeface="Calibri" panose="020F0502020204030204" pitchFamily="34" charset="0"/>
              </a:rPr>
              <a:t>ArcGIS Quick </a:t>
            </a:r>
            <a:r>
              <a:rPr lang="sv-SE" sz="1600" dirty="0" err="1">
                <a:latin typeface="Calibri" panose="020F0502020204030204" pitchFamily="34" charset="0"/>
              </a:rPr>
              <a:t>Capture</a:t>
            </a:r>
            <a:endParaRPr lang="sv-SE" sz="1600" dirty="0">
              <a:latin typeface="Calibri" panose="020F0502020204030204" pitchFamily="34" charset="0"/>
            </a:endParaRPr>
          </a:p>
          <a:p>
            <a:pPr marL="514350" indent="-171450">
              <a:spcBef>
                <a:spcPts val="200"/>
              </a:spcBef>
              <a:spcAft>
                <a:spcPts val="0"/>
              </a:spcAft>
              <a:buFont typeface="Arial" panose="020B0604020202020204" pitchFamily="34" charset="0"/>
              <a:buChar char="•"/>
            </a:pPr>
            <a:r>
              <a:rPr lang="sv-SE" sz="1600" dirty="0">
                <a:latin typeface="Calibri" panose="020F0502020204030204" pitchFamily="34" charset="0"/>
              </a:rPr>
              <a:t>ArcGIS </a:t>
            </a:r>
            <a:r>
              <a:rPr lang="sv-SE" sz="1600" dirty="0" err="1">
                <a:latin typeface="Calibri" panose="020F0502020204030204" pitchFamily="34" charset="0"/>
              </a:rPr>
              <a:t>Field</a:t>
            </a:r>
            <a:r>
              <a:rPr lang="sv-SE" sz="1600" dirty="0">
                <a:latin typeface="Calibri" panose="020F0502020204030204" pitchFamily="34" charset="0"/>
              </a:rPr>
              <a:t> </a:t>
            </a:r>
            <a:r>
              <a:rPr lang="sv-SE" sz="1600" dirty="0" err="1">
                <a:latin typeface="Calibri" panose="020F0502020204030204" pitchFamily="34" charset="0"/>
              </a:rPr>
              <a:t>Maps</a:t>
            </a:r>
            <a:endParaRPr lang="sv-SE" sz="1600" dirty="0">
              <a:latin typeface="Calibri" panose="020F0502020204030204" pitchFamily="34" charset="0"/>
            </a:endParaRPr>
          </a:p>
          <a:p>
            <a:pPr marL="514350" indent="-171450">
              <a:spcBef>
                <a:spcPts val="200"/>
              </a:spcBef>
              <a:spcAft>
                <a:spcPts val="0"/>
              </a:spcAft>
              <a:buFont typeface="Arial" panose="020B0604020202020204" pitchFamily="34" charset="0"/>
              <a:buChar char="•"/>
            </a:pPr>
            <a:r>
              <a:rPr lang="sv-SE" sz="1600" dirty="0">
                <a:latin typeface="Calibri" panose="020F0502020204030204" pitchFamily="34" charset="0"/>
              </a:rPr>
              <a:t>Google Chrome</a:t>
            </a:r>
          </a:p>
          <a:p>
            <a:pPr marL="342900">
              <a:spcBef>
                <a:spcPts val="200"/>
              </a:spcBef>
              <a:spcAft>
                <a:spcPts val="0"/>
              </a:spcAft>
            </a:pPr>
            <a:endParaRPr lang="sv-SE" sz="1600" b="1" dirty="0">
              <a:solidFill>
                <a:srgbClr val="5B9BD5"/>
              </a:solidFill>
              <a:latin typeface="Calibri" panose="020F0502020204030204" pitchFamily="34" charset="0"/>
            </a:endParaRPr>
          </a:p>
        </p:txBody>
      </p:sp>
      <p:sp>
        <p:nvSpPr>
          <p:cNvPr id="2" name="Rubrik 1">
            <a:extLst>
              <a:ext uri="{FF2B5EF4-FFF2-40B4-BE49-F238E27FC236}">
                <a16:creationId xmlns:a16="http://schemas.microsoft.com/office/drawing/2014/main" id="{EC68D5C9-24B9-40EA-900B-F054814CD1E7}"/>
              </a:ext>
            </a:extLst>
          </p:cNvPr>
          <p:cNvSpPr>
            <a:spLocks noGrp="1"/>
          </p:cNvSpPr>
          <p:nvPr>
            <p:ph type="title"/>
          </p:nvPr>
        </p:nvSpPr>
        <p:spPr>
          <a:xfrm>
            <a:off x="623392" y="404664"/>
            <a:ext cx="6985000" cy="647700"/>
          </a:xfrm>
        </p:spPr>
        <p:txBody>
          <a:bodyPr/>
          <a:lstStyle/>
          <a:p>
            <a:r>
              <a:rPr lang="sv-SE" sz="5400" b="1" dirty="0">
                <a:solidFill>
                  <a:srgbClr val="D76600"/>
                </a:solidFill>
                <a:effectLst>
                  <a:outerShdw blurRad="38100" dist="38100" dir="2700000" algn="tl">
                    <a:srgbClr val="000000">
                      <a:alpha val="43137"/>
                    </a:srgbClr>
                  </a:outerShdw>
                </a:effectLst>
              </a:rPr>
              <a:t>Utrustningslista</a:t>
            </a:r>
          </a:p>
        </p:txBody>
      </p:sp>
      <p:sp>
        <p:nvSpPr>
          <p:cNvPr id="4" name="Rektangel 3">
            <a:extLst>
              <a:ext uri="{FF2B5EF4-FFF2-40B4-BE49-F238E27FC236}">
                <a16:creationId xmlns:a16="http://schemas.microsoft.com/office/drawing/2014/main" id="{FEECED15-1F12-45A0-80A7-41E3A08825EF}"/>
              </a:ext>
            </a:extLst>
          </p:cNvPr>
          <p:cNvSpPr/>
          <p:nvPr/>
        </p:nvSpPr>
        <p:spPr>
          <a:xfrm>
            <a:off x="623392" y="1562938"/>
            <a:ext cx="4392488" cy="5047536"/>
          </a:xfrm>
          <a:prstGeom prst="rect">
            <a:avLst/>
          </a:prstGeom>
        </p:spPr>
        <p:txBody>
          <a:bodyPr wrap="square">
            <a:spAutoFit/>
          </a:bodyPr>
          <a:lstStyle/>
          <a:p>
            <a:pPr>
              <a:spcBef>
                <a:spcPts val="0"/>
              </a:spcBef>
              <a:spcAft>
                <a:spcPts val="0"/>
              </a:spcAft>
            </a:pPr>
            <a:r>
              <a:rPr lang="sv-SE" b="1" dirty="0">
                <a:solidFill>
                  <a:srgbClr val="2E75B5"/>
                </a:solidFill>
                <a:latin typeface="Calibri" panose="020F0502020204030204" pitchFamily="34" charset="0"/>
              </a:rPr>
              <a:t>Hårdvara</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Bärbar dator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Extern hårddisk med geodata </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USB-minne (USB-A, USB-C)</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Laddare till dator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Mus</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Headset</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Mobiltelefon med surf el. SIM-kort i dator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Mobilladdare</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USB-kabel till telefon</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Nätverkskabel (cat-6) 3 meter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HDMI-kabel 5 meter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HDMI-VGA-adapter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Projektor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Extra skärm</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A3-färgskrivare</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A3-papper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Rakel-terminal</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Router med </a:t>
            </a:r>
            <a:r>
              <a:rPr lang="sv-SE" sz="1600" dirty="0" err="1">
                <a:latin typeface="Calibri" panose="020F0502020204030204" pitchFamily="34" charset="0"/>
              </a:rPr>
              <a:t>WiFi</a:t>
            </a:r>
            <a:r>
              <a:rPr lang="sv-SE" sz="1600" dirty="0">
                <a:latin typeface="Calibri" panose="020F0502020204030204" pitchFamily="34" charset="0"/>
              </a:rPr>
              <a:t> och 4G/5G, </a:t>
            </a:r>
            <a:br>
              <a:rPr lang="sv-SE" sz="1600" dirty="0">
                <a:latin typeface="Calibri" panose="020F0502020204030204" pitchFamily="34" charset="0"/>
              </a:rPr>
            </a:br>
            <a:r>
              <a:rPr lang="sv-SE" sz="1600" dirty="0">
                <a:latin typeface="Calibri" panose="020F0502020204030204" pitchFamily="34" charset="0"/>
              </a:rPr>
              <a:t>alt telefon-</a:t>
            </a:r>
            <a:r>
              <a:rPr lang="sv-SE" sz="1600" dirty="0" err="1">
                <a:latin typeface="Calibri" panose="020F0502020204030204" pitchFamily="34" charset="0"/>
              </a:rPr>
              <a:t>hotspot</a:t>
            </a:r>
            <a:r>
              <a:rPr lang="sv-SE" sz="1600" dirty="0">
                <a:latin typeface="Calibri" panose="020F0502020204030204" pitchFamily="34" charset="0"/>
              </a:rPr>
              <a:t> </a:t>
            </a:r>
          </a:p>
        </p:txBody>
      </p:sp>
      <p:sp>
        <p:nvSpPr>
          <p:cNvPr id="6" name="Rektangel 5">
            <a:extLst>
              <a:ext uri="{FF2B5EF4-FFF2-40B4-BE49-F238E27FC236}">
                <a16:creationId xmlns:a16="http://schemas.microsoft.com/office/drawing/2014/main" id="{EB2D435B-34C0-4A9C-A6BE-C8F1FD49DB3F}"/>
              </a:ext>
            </a:extLst>
          </p:cNvPr>
          <p:cNvSpPr/>
          <p:nvPr/>
        </p:nvSpPr>
        <p:spPr>
          <a:xfrm>
            <a:off x="8656494" y="1557548"/>
            <a:ext cx="3275620" cy="2369880"/>
          </a:xfrm>
          <a:prstGeom prst="rect">
            <a:avLst/>
          </a:prstGeom>
        </p:spPr>
        <p:txBody>
          <a:bodyPr wrap="square">
            <a:spAutoFit/>
          </a:bodyPr>
          <a:lstStyle/>
          <a:p>
            <a:pPr>
              <a:spcBef>
                <a:spcPts val="0"/>
              </a:spcBef>
              <a:spcAft>
                <a:spcPts val="0"/>
              </a:spcAft>
            </a:pPr>
            <a:r>
              <a:rPr lang="sv-SE" b="1" dirty="0">
                <a:solidFill>
                  <a:srgbClr val="2E75B5"/>
                </a:solidFill>
                <a:latin typeface="Calibri" panose="020F0502020204030204" pitchFamily="34" charset="0"/>
              </a:rPr>
              <a:t>Länkar</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GIS-portaler</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WIS</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SOS alarm</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Krisinformation.se</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MSB - brandriskkarta</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SMHI - brandriskprognos</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SMHI - aktuell prognos</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SMHI/MSB - Brandrisk Skog och Mark</a:t>
            </a:r>
          </a:p>
          <a:p>
            <a:pPr>
              <a:spcBef>
                <a:spcPts val="0"/>
              </a:spcBef>
              <a:spcAft>
                <a:spcPts val="0"/>
              </a:spcAft>
            </a:pPr>
            <a:endParaRPr lang="sv-SE" b="1" dirty="0">
              <a:solidFill>
                <a:srgbClr val="2E75B5"/>
              </a:solidFill>
              <a:latin typeface="Calibri" panose="020F0502020204030204" pitchFamily="34" charset="0"/>
            </a:endParaRPr>
          </a:p>
        </p:txBody>
      </p:sp>
      <p:sp>
        <p:nvSpPr>
          <p:cNvPr id="7" name="Rektangel 6">
            <a:extLst>
              <a:ext uri="{FF2B5EF4-FFF2-40B4-BE49-F238E27FC236}">
                <a16:creationId xmlns:a16="http://schemas.microsoft.com/office/drawing/2014/main" id="{54727149-0A01-4267-9A69-083C35061DDE}"/>
              </a:ext>
            </a:extLst>
          </p:cNvPr>
          <p:cNvSpPr/>
          <p:nvPr/>
        </p:nvSpPr>
        <p:spPr>
          <a:xfrm>
            <a:off x="8656494" y="3840484"/>
            <a:ext cx="3169840" cy="2585323"/>
          </a:xfrm>
          <a:prstGeom prst="rect">
            <a:avLst/>
          </a:prstGeom>
        </p:spPr>
        <p:txBody>
          <a:bodyPr wrap="square">
            <a:spAutoFit/>
          </a:bodyPr>
          <a:lstStyle/>
          <a:p>
            <a:pPr>
              <a:spcBef>
                <a:spcPts val="0"/>
              </a:spcBef>
              <a:spcAft>
                <a:spcPts val="0"/>
              </a:spcAft>
            </a:pPr>
            <a:r>
              <a:rPr lang="sv-SE" b="1" dirty="0">
                <a:solidFill>
                  <a:srgbClr val="2E75B5"/>
                </a:solidFill>
                <a:latin typeface="Calibri" panose="020F0502020204030204" pitchFamily="34" charset="0"/>
              </a:rPr>
              <a:t>Övrigt</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Utskrift av BrandGIS handboken</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Varma kläder – inte fleece eller nylon</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Bra </a:t>
            </a:r>
            <a:r>
              <a:rPr lang="sv-SE" sz="1400" dirty="0" err="1">
                <a:latin typeface="Calibri" panose="020F0502020204030204" pitchFamily="34" charset="0"/>
              </a:rPr>
              <a:t>fältskor</a:t>
            </a:r>
            <a:r>
              <a:rPr lang="sv-SE" sz="1400" dirty="0">
                <a:latin typeface="Calibri" panose="020F0502020204030204" pitchFamily="34" charset="0"/>
              </a:rPr>
              <a:t> / kängor</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Tofflor</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Handduk</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Termos och vattenflaska med fyllning</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Mat och snacks för 24 timmar</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Skyddsglasögon</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Första förband</a:t>
            </a:r>
          </a:p>
          <a:p>
            <a:pPr>
              <a:spcBef>
                <a:spcPts val="0"/>
              </a:spcBef>
              <a:spcAft>
                <a:spcPts val="0"/>
              </a:spcAft>
            </a:pPr>
            <a:endParaRPr lang="sv-SE" b="1" dirty="0">
              <a:solidFill>
                <a:srgbClr val="2E75B5"/>
              </a:solidFill>
              <a:latin typeface="Calibri" panose="020F0502020204030204" pitchFamily="34" charset="0"/>
            </a:endParaRPr>
          </a:p>
        </p:txBody>
      </p:sp>
      <p:pic>
        <p:nvPicPr>
          <p:cNvPr id="8" name="Platshållare för innehåll 5">
            <a:extLst>
              <a:ext uri="{FF2B5EF4-FFF2-40B4-BE49-F238E27FC236}">
                <a16:creationId xmlns:a16="http://schemas.microsoft.com/office/drawing/2014/main" id="{9CE8DA61-8BAF-4645-837C-697FBC2FF1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38484" y="10120"/>
            <a:ext cx="953516" cy="953516"/>
          </a:xfrm>
          <a:prstGeom prst="rect">
            <a:avLst/>
          </a:prstGeom>
        </p:spPr>
      </p:pic>
    </p:spTree>
    <p:extLst>
      <p:ext uri="{BB962C8B-B14F-4D97-AF65-F5344CB8AC3E}">
        <p14:creationId xmlns:p14="http://schemas.microsoft.com/office/powerpoint/2010/main" val="2074639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66F3C4E-0F01-4319-A28A-972D22D5AD3D}"/>
              </a:ext>
            </a:extLst>
          </p:cNvPr>
          <p:cNvSpPr>
            <a:spLocks noGrp="1"/>
          </p:cNvSpPr>
          <p:nvPr>
            <p:ph type="title"/>
          </p:nvPr>
        </p:nvSpPr>
        <p:spPr>
          <a:xfrm>
            <a:off x="630936" y="640080"/>
            <a:ext cx="4818888" cy="1481328"/>
          </a:xfrm>
        </p:spPr>
        <p:txBody>
          <a:bodyPr vert="horz" lIns="91440" tIns="45720" rIns="91440" bIns="45720" rtlCol="0" anchor="b">
            <a:normAutofit/>
          </a:bodyPr>
          <a:lstStyle/>
          <a:p>
            <a:r>
              <a:rPr lang="en-US" sz="6000" b="1" dirty="0" err="1">
                <a:solidFill>
                  <a:srgbClr val="D76600"/>
                </a:solidFill>
                <a:effectLst>
                  <a:outerShdw blurRad="38100" dist="38100" dir="2700000" algn="tl">
                    <a:srgbClr val="000000">
                      <a:alpha val="43137"/>
                    </a:srgbClr>
                  </a:outerShdw>
                </a:effectLst>
              </a:rPr>
              <a:t>Bakgrund</a:t>
            </a:r>
            <a:endParaRPr lang="en-US" sz="6000" b="1" dirty="0">
              <a:solidFill>
                <a:srgbClr val="D76600"/>
              </a:solidFill>
              <a:effectLst>
                <a:outerShdw blurRad="38100" dist="38100" dir="2700000" algn="tl">
                  <a:srgbClr val="000000">
                    <a:alpha val="43137"/>
                  </a:srgbClr>
                </a:outerShdw>
              </a:effectLst>
            </a:endParaRPr>
          </a:p>
        </p:txBody>
      </p:sp>
      <p:sp>
        <p:nvSpPr>
          <p:cNvPr id="3" name="Platshållare för innehåll 2">
            <a:extLst>
              <a:ext uri="{FF2B5EF4-FFF2-40B4-BE49-F238E27FC236}">
                <a16:creationId xmlns:a16="http://schemas.microsoft.com/office/drawing/2014/main" id="{64F8D7BC-DA24-4458-A183-00F49DD032AC}"/>
              </a:ext>
            </a:extLst>
          </p:cNvPr>
          <p:cNvSpPr>
            <a:spLocks noGrp="1"/>
          </p:cNvSpPr>
          <p:nvPr>
            <p:ph sz="half" idx="1"/>
          </p:nvPr>
        </p:nvSpPr>
        <p:spPr>
          <a:xfrm>
            <a:off x="630936" y="2260425"/>
            <a:ext cx="6905224" cy="3547872"/>
          </a:xfrm>
        </p:spPr>
        <p:txBody>
          <a:bodyPr vert="horz" lIns="91440" tIns="45720" rIns="91440" bIns="45720" rtlCol="0" anchor="t">
            <a:normAutofit/>
          </a:bodyPr>
          <a:lstStyle/>
          <a:p>
            <a:r>
              <a:rPr lang="en-US" sz="2400" dirty="0"/>
              <a:t>2014 </a:t>
            </a:r>
            <a:r>
              <a:rPr lang="en-US" sz="2400" dirty="0" err="1"/>
              <a:t>Sveriges</a:t>
            </a:r>
            <a:r>
              <a:rPr lang="en-US" sz="2400" dirty="0"/>
              <a:t> </a:t>
            </a:r>
            <a:r>
              <a:rPr lang="en-US" sz="2400" dirty="0" err="1"/>
              <a:t>största</a:t>
            </a:r>
            <a:r>
              <a:rPr lang="en-US" sz="2400" dirty="0"/>
              <a:t> brand sedan 1950-talet</a:t>
            </a:r>
          </a:p>
          <a:p>
            <a:r>
              <a:rPr lang="en-US" sz="2400" dirty="0"/>
              <a:t>2017 GIS-</a:t>
            </a:r>
            <a:r>
              <a:rPr lang="en-US" sz="2400" dirty="0" err="1"/>
              <a:t>stöd</a:t>
            </a:r>
            <a:r>
              <a:rPr lang="en-US" sz="2400" dirty="0"/>
              <a:t> vid brand i </a:t>
            </a:r>
            <a:r>
              <a:rPr lang="en-US" sz="2400" dirty="0" err="1"/>
              <a:t>Jönköpings</a:t>
            </a:r>
            <a:r>
              <a:rPr lang="en-US" sz="2400" dirty="0"/>
              <a:t> län</a:t>
            </a:r>
          </a:p>
          <a:p>
            <a:r>
              <a:rPr lang="en-US" sz="2400" dirty="0"/>
              <a:t>2018 </a:t>
            </a:r>
            <a:r>
              <a:rPr lang="en-US" sz="2400" dirty="0" err="1"/>
              <a:t>Brandsommaren</a:t>
            </a:r>
            <a:endParaRPr lang="en-US" sz="2400" dirty="0"/>
          </a:p>
          <a:p>
            <a:r>
              <a:rPr lang="en-US" sz="2400" dirty="0"/>
              <a:t>2019 </a:t>
            </a:r>
            <a:r>
              <a:rPr lang="en-US" sz="2400" dirty="0" err="1"/>
              <a:t>Första</a:t>
            </a:r>
            <a:r>
              <a:rPr lang="en-US" sz="2400" dirty="0"/>
              <a:t> </a:t>
            </a:r>
            <a:r>
              <a:rPr lang="en-US" sz="2400" dirty="0" err="1"/>
              <a:t>versionen</a:t>
            </a:r>
            <a:r>
              <a:rPr lang="en-US" sz="2400" dirty="0"/>
              <a:t> av BrandGIS</a:t>
            </a:r>
          </a:p>
          <a:p>
            <a:r>
              <a:rPr lang="en-US" sz="2400" dirty="0"/>
              <a:t>2021 MSB </a:t>
            </a:r>
            <a:r>
              <a:rPr lang="en-US" sz="2400" dirty="0" err="1"/>
              <a:t>Integrera</a:t>
            </a:r>
            <a:r>
              <a:rPr lang="en-US" sz="2400" dirty="0"/>
              <a:t> GIS</a:t>
            </a:r>
          </a:p>
          <a:p>
            <a:r>
              <a:rPr lang="en-US" sz="2400" dirty="0"/>
              <a:t>2022 </a:t>
            </a:r>
            <a:r>
              <a:rPr lang="en-US" sz="2400" dirty="0" err="1"/>
              <a:t>Projekt</a:t>
            </a:r>
            <a:r>
              <a:rPr lang="en-US" sz="2400" dirty="0"/>
              <a:t> BrandGIS </a:t>
            </a:r>
            <a:r>
              <a:rPr lang="en-US" sz="2400" dirty="0" err="1"/>
              <a:t>startar</a:t>
            </a:r>
            <a:r>
              <a:rPr lang="en-US" sz="2400" dirty="0"/>
              <a:t> </a:t>
            </a:r>
            <a:r>
              <a:rPr lang="en-US" sz="2400" dirty="0" err="1"/>
              <a:t>upp</a:t>
            </a:r>
            <a:endParaRPr lang="en-US" sz="2400" dirty="0"/>
          </a:p>
          <a:p>
            <a:endParaRPr lang="en-US" sz="2400" dirty="0"/>
          </a:p>
        </p:txBody>
      </p:sp>
      <p:pic>
        <p:nvPicPr>
          <p:cNvPr id="6" name="Platshållare för innehåll 5">
            <a:extLst>
              <a:ext uri="{FF2B5EF4-FFF2-40B4-BE49-F238E27FC236}">
                <a16:creationId xmlns:a16="http://schemas.microsoft.com/office/drawing/2014/main" id="{71CD7146-2D82-4119-92D1-F45A65785850}"/>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8040216" y="1596206"/>
            <a:ext cx="3665588" cy="3665588"/>
          </a:xfrm>
          <a:prstGeom prst="rect">
            <a:avLst/>
          </a:prstGeom>
        </p:spPr>
      </p:pic>
      <p:pic>
        <p:nvPicPr>
          <p:cNvPr id="8" name="Picture 2" descr="Bilder på länsstyrelsens olika grafiska logo">
            <a:extLst>
              <a:ext uri="{FF2B5EF4-FFF2-40B4-BE49-F238E27FC236}">
                <a16:creationId xmlns:a16="http://schemas.microsoft.com/office/drawing/2014/main" id="{ADFE2BCB-6A68-4C56-9FE0-0868FA4E1CE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289368" y="5817870"/>
            <a:ext cx="2176040" cy="80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65265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2-i-1 USB-minne med USB 3.0 och USB-C (64 GB) Guld">
            <a:extLst>
              <a:ext uri="{FF2B5EF4-FFF2-40B4-BE49-F238E27FC236}">
                <a16:creationId xmlns:a16="http://schemas.microsoft.com/office/drawing/2014/main" id="{5B32CBFD-2FB6-4FE5-99BB-19484A8465A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9714" y="4416770"/>
            <a:ext cx="1772816" cy="1772816"/>
          </a:xfrm>
          <a:prstGeom prst="rect">
            <a:avLst/>
          </a:prstGeom>
          <a:noFill/>
          <a:extLst>
            <a:ext uri="{909E8E84-426E-40DD-AFC4-6F175D3DCCD1}">
              <a14:hiddenFill xmlns:a14="http://schemas.microsoft.com/office/drawing/2010/main">
                <a:solidFill>
                  <a:srgbClr val="FFFFFF"/>
                </a:solidFill>
              </a14:hiddenFill>
            </a:ext>
          </a:extLst>
        </p:spPr>
      </p:pic>
      <p:sp>
        <p:nvSpPr>
          <p:cNvPr id="2" name="Rubrik 1">
            <a:extLst>
              <a:ext uri="{FF2B5EF4-FFF2-40B4-BE49-F238E27FC236}">
                <a16:creationId xmlns:a16="http://schemas.microsoft.com/office/drawing/2014/main" id="{EC68D5C9-24B9-40EA-900B-F054814CD1E7}"/>
              </a:ext>
            </a:extLst>
          </p:cNvPr>
          <p:cNvSpPr>
            <a:spLocks noGrp="1"/>
          </p:cNvSpPr>
          <p:nvPr>
            <p:ph type="title"/>
          </p:nvPr>
        </p:nvSpPr>
        <p:spPr>
          <a:xfrm>
            <a:off x="623392" y="404664"/>
            <a:ext cx="9289032" cy="647700"/>
          </a:xfrm>
        </p:spPr>
        <p:txBody>
          <a:bodyPr/>
          <a:lstStyle/>
          <a:p>
            <a:r>
              <a:rPr lang="sv-SE" sz="5400" b="1" dirty="0">
                <a:solidFill>
                  <a:srgbClr val="D76600"/>
                </a:solidFill>
                <a:effectLst>
                  <a:outerShdw blurRad="38100" dist="38100" dir="2700000" algn="tl">
                    <a:srgbClr val="000000">
                      <a:alpha val="43137"/>
                    </a:srgbClr>
                  </a:outerShdw>
                </a:effectLst>
              </a:rPr>
              <a:t>Verksamhetskritiska data</a:t>
            </a:r>
          </a:p>
        </p:txBody>
      </p:sp>
      <p:sp>
        <p:nvSpPr>
          <p:cNvPr id="4" name="Rektangel 3">
            <a:extLst>
              <a:ext uri="{FF2B5EF4-FFF2-40B4-BE49-F238E27FC236}">
                <a16:creationId xmlns:a16="http://schemas.microsoft.com/office/drawing/2014/main" id="{FEECED15-1F12-45A0-80A7-41E3A08825EF}"/>
              </a:ext>
            </a:extLst>
          </p:cNvPr>
          <p:cNvSpPr/>
          <p:nvPr/>
        </p:nvSpPr>
        <p:spPr>
          <a:xfrm>
            <a:off x="623392" y="1562938"/>
            <a:ext cx="4392488" cy="5047536"/>
          </a:xfrm>
          <a:prstGeom prst="rect">
            <a:avLst/>
          </a:prstGeom>
        </p:spPr>
        <p:txBody>
          <a:bodyPr wrap="square">
            <a:spAutoFit/>
          </a:bodyPr>
          <a:lstStyle/>
          <a:p>
            <a:pPr>
              <a:spcBef>
                <a:spcPts val="0"/>
              </a:spcBef>
              <a:spcAft>
                <a:spcPts val="0"/>
              </a:spcAft>
            </a:pPr>
            <a:r>
              <a:rPr lang="sv-SE" b="1" dirty="0">
                <a:solidFill>
                  <a:srgbClr val="2E75B5"/>
                </a:solidFill>
                <a:latin typeface="Calibri" panose="020F0502020204030204" pitchFamily="34" charset="0"/>
              </a:rPr>
              <a:t>Hårdvara</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Bärbar dator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Extern hårddisk med </a:t>
            </a:r>
            <a:r>
              <a:rPr lang="sv-SE" sz="1600" b="1" dirty="0">
                <a:solidFill>
                  <a:schemeClr val="bg1">
                    <a:lumMod val="95000"/>
                  </a:schemeClr>
                </a:solidFill>
                <a:highlight>
                  <a:srgbClr val="D76600"/>
                </a:highlight>
                <a:latin typeface="Calibri" panose="020F0502020204030204" pitchFamily="34" charset="0"/>
              </a:rPr>
              <a:t>geodata</a:t>
            </a:r>
            <a:r>
              <a:rPr lang="sv-SE" sz="1600" dirty="0">
                <a:latin typeface="Calibri" panose="020F0502020204030204" pitchFamily="34" charset="0"/>
              </a:rPr>
              <a:t> </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USB-minne (USB-A, USB-C)</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Laddare till dator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Mus</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Headset</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Mobiltelefon med surf el. SIM-kort i dator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Mobilladdare</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USB-kabel till telefon</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Nätverkskabel (cat-6) 3 meter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HDMI-kabel 5 meter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HDMI-VGA-adapter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Projektor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Extra skärm</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A3-färgskrivare</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A3-papper</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Rakel-terminal</a:t>
            </a:r>
          </a:p>
          <a:p>
            <a:pPr marL="628650" indent="-285750" fontAlgn="ctr">
              <a:spcBef>
                <a:spcPts val="0"/>
              </a:spcBef>
              <a:spcAft>
                <a:spcPts val="0"/>
              </a:spcAft>
              <a:buFont typeface="Arial" panose="020B0604020202020204" pitchFamily="34" charset="0"/>
              <a:buChar char="•"/>
            </a:pPr>
            <a:r>
              <a:rPr lang="sv-SE" sz="1600" dirty="0">
                <a:latin typeface="Calibri" panose="020F0502020204030204" pitchFamily="34" charset="0"/>
              </a:rPr>
              <a:t>Router med </a:t>
            </a:r>
            <a:r>
              <a:rPr lang="sv-SE" sz="1600" dirty="0" err="1">
                <a:latin typeface="Calibri" panose="020F0502020204030204" pitchFamily="34" charset="0"/>
              </a:rPr>
              <a:t>WiFi</a:t>
            </a:r>
            <a:r>
              <a:rPr lang="sv-SE" sz="1600" dirty="0">
                <a:latin typeface="Calibri" panose="020F0502020204030204" pitchFamily="34" charset="0"/>
              </a:rPr>
              <a:t> och 4G/5G, </a:t>
            </a:r>
            <a:br>
              <a:rPr lang="sv-SE" sz="1600" dirty="0">
                <a:latin typeface="Calibri" panose="020F0502020204030204" pitchFamily="34" charset="0"/>
              </a:rPr>
            </a:br>
            <a:r>
              <a:rPr lang="sv-SE" sz="1600" dirty="0">
                <a:latin typeface="Calibri" panose="020F0502020204030204" pitchFamily="34" charset="0"/>
              </a:rPr>
              <a:t>alt telefon-</a:t>
            </a:r>
            <a:r>
              <a:rPr lang="sv-SE" sz="1600" dirty="0" err="1">
                <a:latin typeface="Calibri" panose="020F0502020204030204" pitchFamily="34" charset="0"/>
              </a:rPr>
              <a:t>hotspot</a:t>
            </a:r>
            <a:r>
              <a:rPr lang="sv-SE" sz="1600" dirty="0">
                <a:latin typeface="Calibri" panose="020F0502020204030204" pitchFamily="34" charset="0"/>
              </a:rPr>
              <a:t> </a:t>
            </a:r>
          </a:p>
        </p:txBody>
      </p:sp>
      <p:sp>
        <p:nvSpPr>
          <p:cNvPr id="6" name="Rektangel 5">
            <a:extLst>
              <a:ext uri="{FF2B5EF4-FFF2-40B4-BE49-F238E27FC236}">
                <a16:creationId xmlns:a16="http://schemas.microsoft.com/office/drawing/2014/main" id="{EB2D435B-34C0-4A9C-A6BE-C8F1FD49DB3F}"/>
              </a:ext>
            </a:extLst>
          </p:cNvPr>
          <p:cNvSpPr/>
          <p:nvPr/>
        </p:nvSpPr>
        <p:spPr>
          <a:xfrm>
            <a:off x="6473494" y="1988840"/>
            <a:ext cx="4764990" cy="2800767"/>
          </a:xfrm>
          <a:prstGeom prst="rect">
            <a:avLst/>
          </a:prstGeom>
        </p:spPr>
        <p:txBody>
          <a:bodyPr wrap="square">
            <a:spAutoFit/>
          </a:bodyPr>
          <a:lstStyle/>
          <a:p>
            <a:pPr>
              <a:spcBef>
                <a:spcPts val="0"/>
              </a:spcBef>
              <a:spcAft>
                <a:spcPts val="0"/>
              </a:spcAft>
            </a:pPr>
            <a:r>
              <a:rPr lang="sv-SE" b="1" dirty="0">
                <a:solidFill>
                  <a:srgbClr val="2E75B5"/>
                </a:solidFill>
                <a:latin typeface="Calibri" panose="020F0502020204030204" pitchFamily="34" charset="0"/>
              </a:rPr>
              <a:t>Geodata</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Terrängskuggning (visa branter, blockighet)</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Bakgrundskartor (som </a:t>
            </a:r>
            <a:r>
              <a:rPr lang="sv-SE" sz="1400" dirty="0" err="1">
                <a:latin typeface="Calibri" panose="020F0502020204030204" pitchFamily="34" charset="0"/>
              </a:rPr>
              <a:t>vector</a:t>
            </a:r>
            <a:r>
              <a:rPr lang="sv-SE" sz="1400" dirty="0">
                <a:latin typeface="Calibri" panose="020F0502020204030204" pitchFamily="34" charset="0"/>
              </a:rPr>
              <a:t> </a:t>
            </a:r>
            <a:r>
              <a:rPr lang="sv-SE" sz="1400" dirty="0" err="1">
                <a:latin typeface="Calibri" panose="020F0502020204030204" pitchFamily="34" charset="0"/>
              </a:rPr>
              <a:t>tile</a:t>
            </a:r>
            <a:r>
              <a:rPr lang="sv-SE" sz="1400" dirty="0">
                <a:latin typeface="Calibri" panose="020F0502020204030204" pitchFamily="34" charset="0"/>
              </a:rPr>
              <a:t> paket kan de bli små)</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Skogsbilvägar med vändplatser (finns i NVDB)</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Befolkningsuppgifter</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Samhällsviktig verksamhet</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Mark- och vattenreglerande bestämmelser</a:t>
            </a:r>
          </a:p>
          <a:p>
            <a:pPr marL="285750" indent="-285750">
              <a:spcBef>
                <a:spcPts val="0"/>
              </a:spcBef>
              <a:spcAft>
                <a:spcPts val="0"/>
              </a:spcAft>
              <a:buFont typeface="Arial" panose="020B0604020202020204" pitchFamily="34" charset="0"/>
              <a:buChar char="•"/>
            </a:pPr>
            <a:r>
              <a:rPr lang="sv-SE" sz="1400" dirty="0">
                <a:latin typeface="Calibri" panose="020F0502020204030204" pitchFamily="34" charset="0"/>
              </a:rPr>
              <a:t>…..</a:t>
            </a:r>
          </a:p>
          <a:p>
            <a:pPr>
              <a:spcBef>
                <a:spcPts val="0"/>
              </a:spcBef>
              <a:spcAft>
                <a:spcPts val="0"/>
              </a:spcAft>
            </a:pPr>
            <a:endParaRPr lang="sv-SE" sz="1400" dirty="0">
              <a:latin typeface="Calibri" panose="020F0502020204030204" pitchFamily="34" charset="0"/>
            </a:endParaRPr>
          </a:p>
          <a:p>
            <a:pPr marL="285750" indent="-285750">
              <a:spcBef>
                <a:spcPts val="0"/>
              </a:spcBef>
              <a:spcAft>
                <a:spcPts val="0"/>
              </a:spcAft>
              <a:buFont typeface="Arial" panose="020B0604020202020204" pitchFamily="34" charset="0"/>
              <a:buChar char="•"/>
            </a:pPr>
            <a:endParaRPr lang="sv-SE" sz="1400" dirty="0">
              <a:latin typeface="Calibri" panose="020F0502020204030204" pitchFamily="34" charset="0"/>
            </a:endParaRPr>
          </a:p>
          <a:p>
            <a:pPr marL="285750" indent="-285750">
              <a:spcBef>
                <a:spcPts val="0"/>
              </a:spcBef>
              <a:spcAft>
                <a:spcPts val="0"/>
              </a:spcAft>
              <a:buFont typeface="Arial" panose="020B0604020202020204" pitchFamily="34" charset="0"/>
              <a:buChar char="•"/>
            </a:pPr>
            <a:endParaRPr lang="sv-SE" sz="1400" dirty="0">
              <a:latin typeface="Calibri" panose="020F0502020204030204" pitchFamily="34" charset="0"/>
            </a:endParaRPr>
          </a:p>
          <a:p>
            <a:pPr>
              <a:spcBef>
                <a:spcPts val="0"/>
              </a:spcBef>
              <a:spcAft>
                <a:spcPts val="0"/>
              </a:spcAft>
            </a:pPr>
            <a:endParaRPr lang="sv-SE" b="1" dirty="0">
              <a:solidFill>
                <a:srgbClr val="2E75B5"/>
              </a:solidFill>
              <a:latin typeface="Calibri" panose="020F0502020204030204" pitchFamily="34" charset="0"/>
            </a:endParaRPr>
          </a:p>
        </p:txBody>
      </p:sp>
      <p:pic>
        <p:nvPicPr>
          <p:cNvPr id="8" name="Platshållare för innehåll 5">
            <a:extLst>
              <a:ext uri="{FF2B5EF4-FFF2-40B4-BE49-F238E27FC236}">
                <a16:creationId xmlns:a16="http://schemas.microsoft.com/office/drawing/2014/main" id="{9CE8DA61-8BAF-4645-837C-697FBC2FF1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38484" y="10120"/>
            <a:ext cx="953516" cy="953516"/>
          </a:xfrm>
          <a:prstGeom prst="rect">
            <a:avLst/>
          </a:prstGeom>
        </p:spPr>
      </p:pic>
      <p:sp>
        <p:nvSpPr>
          <p:cNvPr id="3" name="Pil: höger 2">
            <a:extLst>
              <a:ext uri="{FF2B5EF4-FFF2-40B4-BE49-F238E27FC236}">
                <a16:creationId xmlns:a16="http://schemas.microsoft.com/office/drawing/2014/main" id="{6DAF39CA-0F5E-5BBA-41C7-8FF3295265A8}"/>
              </a:ext>
            </a:extLst>
          </p:cNvPr>
          <p:cNvSpPr/>
          <p:nvPr/>
        </p:nvSpPr>
        <p:spPr>
          <a:xfrm>
            <a:off x="3913389" y="2048074"/>
            <a:ext cx="2492896" cy="288032"/>
          </a:xfrm>
          <a:prstGeom prst="rightArrow">
            <a:avLst/>
          </a:prstGeom>
          <a:solidFill>
            <a:srgbClr val="D76600"/>
          </a:solidFill>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sv-SE"/>
          </a:p>
        </p:txBody>
      </p:sp>
      <p:sp>
        <p:nvSpPr>
          <p:cNvPr id="7" name="textruta 6">
            <a:extLst>
              <a:ext uri="{FF2B5EF4-FFF2-40B4-BE49-F238E27FC236}">
                <a16:creationId xmlns:a16="http://schemas.microsoft.com/office/drawing/2014/main" id="{4CC200E5-70B3-2AC5-61C4-1D2A3FF330BE}"/>
              </a:ext>
            </a:extLst>
          </p:cNvPr>
          <p:cNvSpPr txBox="1"/>
          <p:nvPr/>
        </p:nvSpPr>
        <p:spPr>
          <a:xfrm>
            <a:off x="6888088" y="3994129"/>
            <a:ext cx="4248472" cy="400110"/>
          </a:xfrm>
          <a:prstGeom prst="rect">
            <a:avLst/>
          </a:prstGeom>
          <a:noFill/>
        </p:spPr>
        <p:txBody>
          <a:bodyPr wrap="square">
            <a:spAutoFit/>
          </a:bodyPr>
          <a:lstStyle/>
          <a:p>
            <a:pPr marL="457200" lvl="1" indent="0">
              <a:buNone/>
            </a:pPr>
            <a:r>
              <a:rPr lang="sv-SE" sz="2000" dirty="0"/>
              <a:t>Finn er relevanta geodata !!!</a:t>
            </a:r>
          </a:p>
        </p:txBody>
      </p:sp>
    </p:spTree>
    <p:extLst>
      <p:ext uri="{BB962C8B-B14F-4D97-AF65-F5344CB8AC3E}">
        <p14:creationId xmlns:p14="http://schemas.microsoft.com/office/powerpoint/2010/main" val="24942622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id="{5AE6BA11-4672-71E0-9628-F3FD9B0AEBC7}"/>
              </a:ext>
            </a:extLst>
          </p:cNvPr>
          <p:cNvPicPr>
            <a:picLocks noChangeAspect="1"/>
          </p:cNvPicPr>
          <p:nvPr/>
        </p:nvPicPr>
        <p:blipFill rotWithShape="1">
          <a:blip r:embed="rId3">
            <a:extLst>
              <a:ext uri="{28A0092B-C50C-407E-A947-70E740481C1C}">
                <a14:useLocalDpi xmlns:a14="http://schemas.microsoft.com/office/drawing/2010/main" val="0"/>
              </a:ext>
            </a:extLst>
          </a:blip>
          <a:srcRect l="661" t="4890" r="2031" b="22129"/>
          <a:stretch/>
        </p:blipFill>
        <p:spPr>
          <a:xfrm>
            <a:off x="0" y="0"/>
            <a:ext cx="12192000" cy="6858000"/>
          </a:xfrm>
          <a:prstGeom prst="rect">
            <a:avLst/>
          </a:prstGeom>
        </p:spPr>
      </p:pic>
      <p:sp>
        <p:nvSpPr>
          <p:cNvPr id="2" name="Rubrik 1">
            <a:extLst>
              <a:ext uri="{FF2B5EF4-FFF2-40B4-BE49-F238E27FC236}">
                <a16:creationId xmlns:a16="http://schemas.microsoft.com/office/drawing/2014/main" id="{C90B67E4-CBF1-49E2-8CF8-C3EF6FB2A875}"/>
              </a:ext>
            </a:extLst>
          </p:cNvPr>
          <p:cNvSpPr>
            <a:spLocks noGrp="1"/>
          </p:cNvSpPr>
          <p:nvPr>
            <p:ph type="title"/>
          </p:nvPr>
        </p:nvSpPr>
        <p:spPr>
          <a:xfrm>
            <a:off x="695400" y="44624"/>
            <a:ext cx="10972800" cy="1143000"/>
          </a:xfrm>
        </p:spPr>
        <p:txBody>
          <a:bodyPr/>
          <a:lstStyle/>
          <a:p>
            <a:pPr algn="r"/>
            <a:r>
              <a:rPr lang="sv-SE" sz="5400" b="1" dirty="0">
                <a:solidFill>
                  <a:srgbClr val="D76600"/>
                </a:solidFill>
                <a:effectLst>
                  <a:outerShdw blurRad="38100" dist="38100" dir="2700000" algn="tl">
                    <a:srgbClr val="000000">
                      <a:alpha val="43137"/>
                    </a:srgbClr>
                  </a:outerShdw>
                </a:effectLst>
              </a:rPr>
              <a:t>Dokumentation</a:t>
            </a:r>
          </a:p>
        </p:txBody>
      </p:sp>
      <p:pic>
        <p:nvPicPr>
          <p:cNvPr id="4" name="Platshållare för innehåll 5">
            <a:extLst>
              <a:ext uri="{FF2B5EF4-FFF2-40B4-BE49-F238E27FC236}">
                <a16:creationId xmlns:a16="http://schemas.microsoft.com/office/drawing/2014/main" id="{3B53A1D0-9DB1-41D9-BA09-1CF3C21A282D}"/>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49688" y1="62266" x2="47344" y2="55469"/>
                        <a14:foregroundMark x1="59453" y1="63828" x2="59844" y2="54453"/>
                        <a14:foregroundMark x1="59844" y1="54453" x2="61563" y2="62891"/>
                        <a14:foregroundMark x1="61016" y1="68516" x2="66094" y2="58281"/>
                        <a14:foregroundMark x1="66094" y1="58281" x2="60703" y2="49063"/>
                        <a14:foregroundMark x1="60703" y1="49063" x2="47500" y2="50469"/>
                        <a14:foregroundMark x1="47500" y1="50469" x2="57813" y2="62578"/>
                        <a14:foregroundMark x1="57813" y1="62578" x2="61563" y2="65234"/>
                        <a14:foregroundMark x1="58438" y1="68125" x2="51328" y2="42813"/>
                        <a14:foregroundMark x1="51328" y1="42813" x2="43047" y2="37734"/>
                        <a14:foregroundMark x1="43047" y1="37734" x2="29297" y2="40469"/>
                        <a14:foregroundMark x1="29297" y1="40469" x2="25078" y2="56250"/>
                        <a14:foregroundMark x1="25078" y1="56250" x2="33516" y2="66563"/>
                        <a14:foregroundMark x1="33516" y1="66563" x2="49453" y2="70547"/>
                        <a14:foregroundMark x1="49453" y1="70547" x2="59609" y2="66406"/>
                        <a14:foregroundMark x1="55547" y1="70078" x2="59375" y2="44609"/>
                        <a14:foregroundMark x1="59375" y1="44609" x2="47266" y2="38516"/>
                        <a14:foregroundMark x1="47266" y1="38516" x2="34063" y2="40547"/>
                        <a14:foregroundMark x1="34063" y1="40547" x2="26563" y2="56641"/>
                        <a14:foregroundMark x1="26563" y1="56641" x2="33672" y2="66563"/>
                        <a14:foregroundMark x1="33672" y1="66563" x2="56484" y2="69531"/>
                        <a14:foregroundMark x1="50859" y1="70703" x2="58281" y2="56250"/>
                        <a14:foregroundMark x1="58281" y1="56250" x2="51875" y2="43672"/>
                        <a14:foregroundMark x1="51875" y1="43672" x2="35781" y2="42422"/>
                        <a14:foregroundMark x1="35781" y1="42422" x2="24453" y2="48438"/>
                        <a14:foregroundMark x1="24453" y1="48438" x2="31563" y2="60234"/>
                        <a14:foregroundMark x1="31563" y1="60234" x2="51250" y2="70313"/>
                        <a14:foregroundMark x1="55703" y1="68750" x2="54063" y2="50781"/>
                        <a14:foregroundMark x1="54063" y1="50781" x2="41797" y2="49375"/>
                        <a14:foregroundMark x1="41797" y1="49375" x2="39141" y2="59375"/>
                        <a14:foregroundMark x1="39141" y1="59375" x2="46328" y2="67578"/>
                        <a14:foregroundMark x1="46328" y1="67578" x2="56797" y2="66875"/>
                        <a14:foregroundMark x1="56797" y1="66875" x2="56875" y2="66797"/>
                        <a14:foregroundMark x1="56484" y1="67734" x2="52734" y2="51875"/>
                        <a14:foregroundMark x1="52734" y1="51875" x2="42109" y2="48359"/>
                        <a14:foregroundMark x1="42109" y1="48359" x2="41328" y2="57813"/>
                        <a14:foregroundMark x1="41328" y1="57813" x2="47813" y2="67188"/>
                        <a14:foregroundMark x1="47813" y1="67188" x2="56328" y2="66406"/>
                        <a14:foregroundMark x1="32422" y1="40781" x2="41953" y2="41484"/>
                        <a14:foregroundMark x1="41953" y1="41484" x2="52969" y2="45703"/>
                        <a14:foregroundMark x1="52969" y1="45703" x2="39063" y2="64297"/>
                        <a14:foregroundMark x1="39063" y1="64297" x2="29297" y2="57969"/>
                        <a14:foregroundMark x1="29297" y1="57969" x2="28906" y2="45859"/>
                        <a14:foregroundMark x1="28906" y1="45859" x2="33594" y2="41016"/>
                        <a14:foregroundMark x1="30078" y1="47031" x2="39688" y2="45156"/>
                        <a14:foregroundMark x1="39688" y1="45156" x2="41250" y2="57813"/>
                        <a14:foregroundMark x1="41250" y1="57813" x2="31641" y2="59609"/>
                        <a14:foregroundMark x1="31641" y1="59609" x2="30078" y2="48203"/>
                        <a14:foregroundMark x1="30078" y1="48203" x2="30859" y2="46641"/>
                        <a14:foregroundMark x1="57266" y1="32422" x2="49063" y2="24766"/>
                        <a14:foregroundMark x1="49063" y1="24766" x2="55156" y2="33594"/>
                        <a14:foregroundMark x1="55156" y1="33594" x2="57109" y2="31797"/>
                        <a14:foregroundMark x1="54375" y1="37109" x2="48203" y2="27109"/>
                        <a14:foregroundMark x1="48203" y1="27109" x2="52344" y2="36016"/>
                        <a14:foregroundMark x1="52344" y1="36016" x2="55313" y2="36719"/>
                        <a14:foregroundMark x1="54375" y1="25938" x2="43906" y2="22891"/>
                        <a14:foregroundMark x1="43906" y1="22891" x2="53203" y2="26641"/>
                        <a14:foregroundMark x1="53203" y1="26641" x2="53984" y2="25703"/>
                        <a14:foregroundMark x1="47734" y1="36875" x2="48359" y2="25859"/>
                        <a14:foregroundMark x1="48359" y1="25859" x2="43906" y2="35078"/>
                        <a14:foregroundMark x1="43906" y1="35078" x2="47500" y2="37266"/>
                      </a14:backgroundRemoval>
                    </a14:imgEffect>
                  </a14:imgLayer>
                </a14:imgProps>
              </a:ext>
              <a:ext uri="{28A0092B-C50C-407E-A947-70E740481C1C}">
                <a14:useLocalDpi xmlns:a14="http://schemas.microsoft.com/office/drawing/2010/main" val="0"/>
              </a:ext>
            </a:extLst>
          </a:blip>
          <a:stretch>
            <a:fillRect/>
          </a:stretch>
        </p:blipFill>
        <p:spPr>
          <a:xfrm>
            <a:off x="8710690" y="3429000"/>
            <a:ext cx="3744416" cy="3744416"/>
          </a:xfrm>
          <a:prstGeom prst="rect">
            <a:avLst/>
          </a:prstGeom>
        </p:spPr>
      </p:pic>
    </p:spTree>
    <p:extLst>
      <p:ext uri="{BB962C8B-B14F-4D97-AF65-F5344CB8AC3E}">
        <p14:creationId xmlns:p14="http://schemas.microsoft.com/office/powerpoint/2010/main" val="376928781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ECEDDC6B-BE15-4E8C-811B-1788807BB8CE}"/>
              </a:ext>
            </a:extLst>
          </p:cNvPr>
          <p:cNvSpPr>
            <a:spLocks noGrp="1"/>
          </p:cNvSpPr>
          <p:nvPr>
            <p:ph type="title"/>
          </p:nvPr>
        </p:nvSpPr>
        <p:spPr>
          <a:xfrm>
            <a:off x="540000" y="180000"/>
            <a:ext cx="8640960" cy="810965"/>
          </a:xfrm>
        </p:spPr>
        <p:txBody>
          <a:bodyPr/>
          <a:lstStyle/>
          <a:p>
            <a:r>
              <a:rPr lang="sv-SE" b="1" kern="1200" dirty="0">
                <a:solidFill>
                  <a:srgbClr val="D76600"/>
                </a:solidFill>
                <a:effectLst>
                  <a:outerShdw blurRad="38100" dist="38100" dir="2700000" algn="tl">
                    <a:srgbClr val="000000">
                      <a:alpha val="43137"/>
                    </a:srgbClr>
                  </a:outerShdw>
                </a:effectLst>
              </a:rPr>
              <a:t>Dokumentera! </a:t>
            </a:r>
            <a:r>
              <a:rPr lang="sv-SE" sz="3600" b="1" kern="1200" dirty="0">
                <a:solidFill>
                  <a:srgbClr val="D76600"/>
                </a:solidFill>
                <a:effectLst>
                  <a:outerShdw blurRad="38100" dist="38100" dir="2700000" algn="tl">
                    <a:srgbClr val="000000">
                      <a:alpha val="43137"/>
                    </a:srgbClr>
                  </a:outerShdw>
                </a:effectLst>
              </a:rPr>
              <a:t>– Arbetslogg </a:t>
            </a:r>
            <a:br>
              <a:rPr lang="sv-SE" b="1" kern="1200" dirty="0">
                <a:solidFill>
                  <a:srgbClr val="D76600"/>
                </a:solidFill>
                <a:effectLst>
                  <a:outerShdw blurRad="38100" dist="38100" dir="2700000" algn="tl">
                    <a:srgbClr val="000000">
                      <a:alpha val="43137"/>
                    </a:srgbClr>
                  </a:outerShdw>
                </a:effectLst>
              </a:rPr>
            </a:br>
            <a:endParaRPr lang="sv-SE" b="1" kern="1200" dirty="0">
              <a:solidFill>
                <a:srgbClr val="D76600"/>
              </a:solidFill>
              <a:effectLst>
                <a:outerShdw blurRad="38100" dist="38100" dir="2700000" algn="tl">
                  <a:srgbClr val="000000">
                    <a:alpha val="43137"/>
                  </a:srgbClr>
                </a:outerShdw>
              </a:effectLst>
            </a:endParaRPr>
          </a:p>
        </p:txBody>
      </p:sp>
      <p:sp>
        <p:nvSpPr>
          <p:cNvPr id="3" name="Platshållare för innehåll 2">
            <a:extLst>
              <a:ext uri="{FF2B5EF4-FFF2-40B4-BE49-F238E27FC236}">
                <a16:creationId xmlns:a16="http://schemas.microsoft.com/office/drawing/2014/main" id="{D21F2B9C-061B-40BB-B186-BA8A34E2EBF8}"/>
              </a:ext>
            </a:extLst>
          </p:cNvPr>
          <p:cNvSpPr>
            <a:spLocks noGrp="1"/>
          </p:cNvSpPr>
          <p:nvPr>
            <p:ph sz="half" idx="1"/>
          </p:nvPr>
        </p:nvSpPr>
        <p:spPr>
          <a:xfrm>
            <a:off x="263352" y="1439501"/>
            <a:ext cx="11161240" cy="1143000"/>
          </a:xfrm>
        </p:spPr>
        <p:txBody>
          <a:bodyPr/>
          <a:lstStyle/>
          <a:p>
            <a:pPr marL="457200" lvl="1" indent="0">
              <a:buNone/>
            </a:pPr>
            <a:r>
              <a:rPr lang="sv-SE" sz="2400" dirty="0"/>
              <a:t>Logga ert arbete! </a:t>
            </a:r>
          </a:p>
          <a:p>
            <a:pPr marL="457200" lvl="1" indent="0">
              <a:buNone/>
            </a:pPr>
            <a:r>
              <a:rPr lang="sv-SE" sz="2400" dirty="0"/>
              <a:t>- Möten, kontakter, beslut, beställningar, leveranser, personalbyten…</a:t>
            </a:r>
          </a:p>
          <a:p>
            <a:pPr marL="457200" lvl="1" indent="0">
              <a:buNone/>
            </a:pPr>
            <a:endParaRPr lang="sv-SE" sz="2400" dirty="0"/>
          </a:p>
          <a:p>
            <a:pPr marL="457200" lvl="1" indent="0">
              <a:buNone/>
            </a:pPr>
            <a:br>
              <a:rPr lang="sv-SE" sz="2400" dirty="0"/>
            </a:br>
            <a:endParaRPr lang="sv-SE" sz="2400" dirty="0"/>
          </a:p>
        </p:txBody>
      </p:sp>
      <p:pic>
        <p:nvPicPr>
          <p:cNvPr id="7" name="Bildobjekt 6">
            <a:extLst>
              <a:ext uri="{FF2B5EF4-FFF2-40B4-BE49-F238E27FC236}">
                <a16:creationId xmlns:a16="http://schemas.microsoft.com/office/drawing/2014/main" id="{B3F73BB1-3551-4426-B628-C81D3A53E5CB}"/>
              </a:ext>
            </a:extLst>
          </p:cNvPr>
          <p:cNvPicPr>
            <a:picLocks noChangeAspect="1"/>
          </p:cNvPicPr>
          <p:nvPr/>
        </p:nvPicPr>
        <p:blipFill>
          <a:blip r:embed="rId3"/>
          <a:stretch>
            <a:fillRect/>
          </a:stretch>
        </p:blipFill>
        <p:spPr>
          <a:xfrm>
            <a:off x="278024" y="2973528"/>
            <a:ext cx="11637102" cy="3012076"/>
          </a:xfrm>
          <a:prstGeom prst="rect">
            <a:avLst/>
          </a:prstGeom>
        </p:spPr>
      </p:pic>
      <p:pic>
        <p:nvPicPr>
          <p:cNvPr id="6" name="Platshållare för innehåll 6">
            <a:extLst>
              <a:ext uri="{FF2B5EF4-FFF2-40B4-BE49-F238E27FC236}">
                <a16:creationId xmlns:a16="http://schemas.microsoft.com/office/drawing/2014/main" id="{8ECA4A0D-4A09-46E1-A970-67D82819618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02"/>
          <a:stretch/>
        </p:blipFill>
        <p:spPr>
          <a:xfrm>
            <a:off x="1125316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3684728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ECEDDC6B-BE15-4E8C-811B-1788807BB8CE}"/>
              </a:ext>
            </a:extLst>
          </p:cNvPr>
          <p:cNvSpPr>
            <a:spLocks noGrp="1"/>
          </p:cNvSpPr>
          <p:nvPr>
            <p:ph type="title"/>
          </p:nvPr>
        </p:nvSpPr>
        <p:spPr>
          <a:xfrm>
            <a:off x="540000" y="18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Dokumentera! </a:t>
            </a:r>
            <a:r>
              <a:rPr lang="sv-SE" sz="3600" b="1" kern="1200" dirty="0">
                <a:solidFill>
                  <a:srgbClr val="D76600"/>
                </a:solidFill>
                <a:effectLst>
                  <a:outerShdw blurRad="38100" dist="38100" dir="2700000" algn="tl">
                    <a:srgbClr val="000000">
                      <a:alpha val="43137"/>
                    </a:srgbClr>
                  </a:outerShdw>
                </a:effectLst>
              </a:rPr>
              <a:t>– Produktlogg </a:t>
            </a:r>
            <a:br>
              <a:rPr lang="sv-SE" b="1" kern="1200" dirty="0">
                <a:solidFill>
                  <a:srgbClr val="D76600"/>
                </a:solidFill>
                <a:effectLst>
                  <a:outerShdw blurRad="38100" dist="38100" dir="2700000" algn="tl">
                    <a:srgbClr val="000000">
                      <a:alpha val="43137"/>
                    </a:srgbClr>
                  </a:outerShdw>
                </a:effectLst>
              </a:rPr>
            </a:br>
            <a:endParaRPr lang="sv-SE" b="1" kern="1200" dirty="0">
              <a:solidFill>
                <a:srgbClr val="D76600"/>
              </a:solidFill>
              <a:effectLst>
                <a:outerShdw blurRad="38100" dist="38100" dir="2700000" algn="tl">
                  <a:srgbClr val="000000">
                    <a:alpha val="43137"/>
                  </a:srgbClr>
                </a:outerShdw>
              </a:effectLst>
            </a:endParaRPr>
          </a:p>
        </p:txBody>
      </p:sp>
      <p:sp>
        <p:nvSpPr>
          <p:cNvPr id="3" name="Platshållare för innehåll 2">
            <a:extLst>
              <a:ext uri="{FF2B5EF4-FFF2-40B4-BE49-F238E27FC236}">
                <a16:creationId xmlns:a16="http://schemas.microsoft.com/office/drawing/2014/main" id="{D21F2B9C-061B-40BB-B186-BA8A34E2EBF8}"/>
              </a:ext>
            </a:extLst>
          </p:cNvPr>
          <p:cNvSpPr>
            <a:spLocks noGrp="1"/>
          </p:cNvSpPr>
          <p:nvPr>
            <p:ph sz="half" idx="1"/>
          </p:nvPr>
        </p:nvSpPr>
        <p:spPr>
          <a:xfrm>
            <a:off x="253480" y="1503000"/>
            <a:ext cx="10441160" cy="586606"/>
          </a:xfrm>
        </p:spPr>
        <p:txBody>
          <a:bodyPr/>
          <a:lstStyle/>
          <a:p>
            <a:pPr marL="457200" lvl="1" indent="0">
              <a:buNone/>
            </a:pPr>
            <a:r>
              <a:rPr lang="sv-SE" sz="2400" dirty="0"/>
              <a:t>Registrera era exporterade kartor!</a:t>
            </a:r>
            <a:br>
              <a:rPr lang="sv-SE" sz="2400" dirty="0"/>
            </a:br>
            <a:endParaRPr lang="sv-SE" sz="2400" dirty="0"/>
          </a:p>
        </p:txBody>
      </p:sp>
      <p:pic>
        <p:nvPicPr>
          <p:cNvPr id="7" name="Bildobjekt 6">
            <a:extLst>
              <a:ext uri="{FF2B5EF4-FFF2-40B4-BE49-F238E27FC236}">
                <a16:creationId xmlns:a16="http://schemas.microsoft.com/office/drawing/2014/main" id="{666308D3-34C6-458E-8145-ACC7BF5863AA}"/>
              </a:ext>
            </a:extLst>
          </p:cNvPr>
          <p:cNvPicPr>
            <a:picLocks noChangeAspect="1"/>
          </p:cNvPicPr>
          <p:nvPr/>
        </p:nvPicPr>
        <p:blipFill>
          <a:blip r:embed="rId3"/>
          <a:stretch>
            <a:fillRect/>
          </a:stretch>
        </p:blipFill>
        <p:spPr>
          <a:xfrm>
            <a:off x="253480" y="3059833"/>
            <a:ext cx="11782933" cy="2088234"/>
          </a:xfrm>
          <a:prstGeom prst="rect">
            <a:avLst/>
          </a:prstGeom>
        </p:spPr>
      </p:pic>
      <p:pic>
        <p:nvPicPr>
          <p:cNvPr id="6" name="Platshållare för innehåll 6">
            <a:extLst>
              <a:ext uri="{FF2B5EF4-FFF2-40B4-BE49-F238E27FC236}">
                <a16:creationId xmlns:a16="http://schemas.microsoft.com/office/drawing/2014/main" id="{D4251757-51A6-4298-8A69-21E8327DBCA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02"/>
          <a:stretch/>
        </p:blipFill>
        <p:spPr>
          <a:xfrm>
            <a:off x="1125316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8038951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2255841-CB0B-4242-8BD6-30F4A1F0EDF4}"/>
              </a:ext>
            </a:extLst>
          </p:cNvPr>
          <p:cNvSpPr>
            <a:spLocks noGrp="1"/>
          </p:cNvSpPr>
          <p:nvPr>
            <p:ph type="title"/>
          </p:nvPr>
        </p:nvSpPr>
        <p:spPr>
          <a:xfrm>
            <a:off x="540000" y="180000"/>
            <a:ext cx="10972800" cy="605482"/>
          </a:xfrm>
        </p:spPr>
        <p:txBody>
          <a:bodyPr/>
          <a:lstStyle/>
          <a:p>
            <a:r>
              <a:rPr lang="sv-SE" b="1" kern="1200" dirty="0">
                <a:solidFill>
                  <a:srgbClr val="D76600"/>
                </a:solidFill>
                <a:effectLst>
                  <a:outerShdw blurRad="38100" dist="38100" dir="2700000" algn="tl">
                    <a:srgbClr val="000000">
                      <a:alpha val="43137"/>
                    </a:srgbClr>
                  </a:outerShdw>
                </a:effectLst>
              </a:rPr>
              <a:t>Versionering </a:t>
            </a:r>
            <a:r>
              <a:rPr lang="sv-SE" sz="3600" b="1" kern="1200" dirty="0">
                <a:solidFill>
                  <a:srgbClr val="D76600"/>
                </a:solidFill>
                <a:effectLst>
                  <a:outerShdw blurRad="38100" dist="38100" dir="2700000" algn="tl">
                    <a:srgbClr val="000000">
                      <a:alpha val="43137"/>
                    </a:srgbClr>
                  </a:outerShdw>
                </a:effectLst>
              </a:rPr>
              <a:t>– tillvägagångssätt</a:t>
            </a:r>
            <a:endParaRPr lang="sv-SE" b="1" kern="1200" dirty="0">
              <a:solidFill>
                <a:srgbClr val="D76600"/>
              </a:solidFill>
              <a:effectLst>
                <a:outerShdw blurRad="38100" dist="38100" dir="2700000" algn="tl">
                  <a:srgbClr val="000000">
                    <a:alpha val="43137"/>
                  </a:srgbClr>
                </a:outerShdw>
              </a:effectLst>
            </a:endParaRPr>
          </a:p>
        </p:txBody>
      </p:sp>
      <p:graphicFrame>
        <p:nvGraphicFramePr>
          <p:cNvPr id="10" name="Platshållare för innehåll 9">
            <a:extLst>
              <a:ext uri="{FF2B5EF4-FFF2-40B4-BE49-F238E27FC236}">
                <a16:creationId xmlns:a16="http://schemas.microsoft.com/office/drawing/2014/main" id="{095BEC89-C56A-419C-BC5D-3EAB254B87C8}"/>
              </a:ext>
            </a:extLst>
          </p:cNvPr>
          <p:cNvGraphicFramePr>
            <a:graphicFrameLocks noGrp="1"/>
          </p:cNvGraphicFramePr>
          <p:nvPr>
            <p:ph idx="1"/>
          </p:nvPr>
        </p:nvGraphicFramePr>
        <p:xfrm>
          <a:off x="612008" y="1523822"/>
          <a:ext cx="11172624" cy="4078605"/>
        </p:xfrm>
        <a:graphic>
          <a:graphicData uri="http://schemas.openxmlformats.org/drawingml/2006/table">
            <a:tbl>
              <a:tblPr/>
              <a:tblGrid>
                <a:gridCol w="2612050">
                  <a:extLst>
                    <a:ext uri="{9D8B030D-6E8A-4147-A177-3AD203B41FA5}">
                      <a16:colId xmlns:a16="http://schemas.microsoft.com/office/drawing/2014/main" val="521641621"/>
                    </a:ext>
                  </a:extLst>
                </a:gridCol>
                <a:gridCol w="8560574">
                  <a:extLst>
                    <a:ext uri="{9D8B030D-6E8A-4147-A177-3AD203B41FA5}">
                      <a16:colId xmlns:a16="http://schemas.microsoft.com/office/drawing/2014/main" val="3032376660"/>
                    </a:ext>
                  </a:extLst>
                </a:gridCol>
              </a:tblGrid>
              <a:tr h="352534">
                <a:tc>
                  <a:txBody>
                    <a:bodyPr/>
                    <a:lstStyle/>
                    <a:p>
                      <a:pPr algn="l" fontAlgn="b"/>
                      <a:r>
                        <a:rPr lang="sv-SE" sz="2800" b="1" i="0" u="none" strike="noStrike">
                          <a:solidFill>
                            <a:srgbClr val="000000"/>
                          </a:solidFill>
                          <a:effectLst/>
                          <a:latin typeface="Calibri" panose="020F0502020204030204" pitchFamily="34" charset="0"/>
                        </a:rPr>
                        <a:t>Definitioner</a:t>
                      </a:r>
                    </a:p>
                  </a:txBody>
                  <a:tcPr marL="9525" marR="9525" marT="9525" marB="0" anchor="b">
                    <a:lnL>
                      <a:noFill/>
                    </a:lnL>
                    <a:lnR>
                      <a:noFill/>
                    </a:lnR>
                    <a:lnT w="6350" cap="flat" cmpd="sng" algn="ctr">
                      <a:solidFill>
                        <a:srgbClr val="A5A5A5"/>
                      </a:solidFill>
                      <a:prstDash val="solid"/>
                      <a:round/>
                      <a:headEnd type="none" w="med" len="med"/>
                      <a:tailEnd type="none" w="med" len="med"/>
                    </a:lnT>
                    <a:lnB w="6350" cap="flat" cmpd="sng" algn="ctr">
                      <a:solidFill>
                        <a:srgbClr val="A5A5A5"/>
                      </a:solidFill>
                      <a:prstDash val="solid"/>
                      <a:round/>
                      <a:headEnd type="none" w="med" len="med"/>
                      <a:tailEnd type="none" w="med" len="med"/>
                    </a:lnB>
                  </a:tcPr>
                </a:tc>
                <a:tc>
                  <a:txBody>
                    <a:bodyPr/>
                    <a:lstStyle/>
                    <a:p>
                      <a:pPr algn="l" fontAlgn="b"/>
                      <a:r>
                        <a:rPr lang="sv-SE" sz="2800" b="1" i="0" u="none" strike="noStrike">
                          <a:solidFill>
                            <a:srgbClr val="000000"/>
                          </a:solidFill>
                          <a:effectLst/>
                          <a:latin typeface="Calibri" panose="020F0502020204030204" pitchFamily="34" charset="0"/>
                        </a:rPr>
                        <a:t>Förklaring</a:t>
                      </a:r>
                    </a:p>
                  </a:txBody>
                  <a:tcPr marL="9525" marR="9525" marT="9525" marB="0" anchor="b">
                    <a:lnL>
                      <a:noFill/>
                    </a:lnL>
                    <a:lnR>
                      <a:noFill/>
                    </a:lnR>
                    <a:lnT w="6350" cap="flat" cmpd="sng" algn="ctr">
                      <a:solidFill>
                        <a:srgbClr val="A5A5A5"/>
                      </a:solidFill>
                      <a:prstDash val="solid"/>
                      <a:round/>
                      <a:headEnd type="none" w="med" len="med"/>
                      <a:tailEnd type="none" w="med" len="med"/>
                    </a:lnT>
                    <a:lnB w="6350" cap="flat" cmpd="sng" algn="ctr">
                      <a:solidFill>
                        <a:srgbClr val="A5A5A5"/>
                      </a:solidFill>
                      <a:prstDash val="solid"/>
                      <a:round/>
                      <a:headEnd type="none" w="med" len="med"/>
                      <a:tailEnd type="none" w="med" len="med"/>
                    </a:lnB>
                  </a:tcPr>
                </a:tc>
                <a:extLst>
                  <a:ext uri="{0D108BD9-81ED-4DB2-BD59-A6C34878D82A}">
                    <a16:rowId xmlns:a16="http://schemas.microsoft.com/office/drawing/2014/main" val="2011881607"/>
                  </a:ext>
                </a:extLst>
              </a:tr>
              <a:tr h="846082">
                <a:tc>
                  <a:txBody>
                    <a:bodyPr/>
                    <a:lstStyle/>
                    <a:p>
                      <a:pPr algn="l" fontAlgn="t"/>
                      <a:r>
                        <a:rPr lang="sv-SE" sz="1800" b="0" i="0" u="none" strike="noStrike">
                          <a:solidFill>
                            <a:srgbClr val="000000"/>
                          </a:solidFill>
                          <a:effectLst/>
                          <a:latin typeface="Calibri" panose="020F0502020204030204" pitchFamily="34" charset="0"/>
                        </a:rPr>
                        <a:t>Produktid</a:t>
                      </a:r>
                    </a:p>
                  </a:txBody>
                  <a:tcPr marL="9525" marR="9525" marT="9525" marB="0">
                    <a:lnL>
                      <a:noFill/>
                    </a:lnL>
                    <a:lnR>
                      <a:noFill/>
                    </a:lnR>
                    <a:lnT w="6350" cap="flat" cmpd="sng" algn="ctr">
                      <a:solidFill>
                        <a:srgbClr val="A5A5A5"/>
                      </a:solidFill>
                      <a:prstDash val="solid"/>
                      <a:round/>
                      <a:headEnd type="none" w="med" len="med"/>
                      <a:tailEnd type="none" w="med" len="med"/>
                    </a:lnT>
                    <a:lnB>
                      <a:noFill/>
                    </a:lnB>
                    <a:solidFill>
                      <a:srgbClr val="EDEDED"/>
                    </a:solidFill>
                  </a:tcPr>
                </a:tc>
                <a:tc>
                  <a:txBody>
                    <a:bodyPr/>
                    <a:lstStyle/>
                    <a:p>
                      <a:pPr algn="l" fontAlgn="b"/>
                      <a:r>
                        <a:rPr lang="sv-SE" sz="1600" b="0" i="0" u="none" strike="noStrike" dirty="0">
                          <a:solidFill>
                            <a:srgbClr val="000000"/>
                          </a:solidFill>
                          <a:effectLst/>
                          <a:latin typeface="Calibri" panose="020F0502020204030204" pitchFamily="34" charset="0"/>
                        </a:rPr>
                        <a:t>Byggs upp enligt principen: </a:t>
                      </a:r>
                      <a:br>
                        <a:rPr lang="sv-SE" sz="1600" b="0" i="0" u="none" strike="noStrike" dirty="0">
                          <a:solidFill>
                            <a:srgbClr val="000000"/>
                          </a:solidFill>
                          <a:effectLst/>
                          <a:latin typeface="Calibri" panose="020F0502020204030204" pitchFamily="34" charset="0"/>
                        </a:rPr>
                      </a:br>
                      <a:r>
                        <a:rPr lang="sv-SE" sz="1600" b="0" i="0" u="none" strike="noStrike" dirty="0">
                          <a:solidFill>
                            <a:srgbClr val="000000"/>
                          </a:solidFill>
                          <a:effectLst/>
                          <a:latin typeface="Calibri" panose="020F0502020204030204" pitchFamily="34" charset="0"/>
                        </a:rPr>
                        <a:t>[lämplig förkortning för händelse, tex ort för ledningsplats]-[Tidnummer långt]-[Skala]-[Format på karta]</a:t>
                      </a:r>
                      <a:br>
                        <a:rPr lang="sv-SE" sz="1600" b="0" i="0" u="none" strike="noStrike" dirty="0">
                          <a:solidFill>
                            <a:srgbClr val="000000"/>
                          </a:solidFill>
                          <a:effectLst/>
                          <a:latin typeface="Calibri" panose="020F0502020204030204" pitchFamily="34" charset="0"/>
                        </a:rPr>
                      </a:br>
                      <a:r>
                        <a:rPr lang="sv-SE" sz="1600" b="0" i="0" u="none" strike="noStrike" dirty="0">
                          <a:solidFill>
                            <a:srgbClr val="000000"/>
                          </a:solidFill>
                          <a:effectLst/>
                          <a:latin typeface="Calibri" panose="020F0502020204030204" pitchFamily="34" charset="0"/>
                        </a:rPr>
                        <a:t>ex. </a:t>
                      </a:r>
                      <a:r>
                        <a:rPr lang="sv-SE" sz="1600" b="1" i="0" u="none" strike="noStrike" dirty="0">
                          <a:solidFill>
                            <a:srgbClr val="000000"/>
                          </a:solidFill>
                          <a:effectLst/>
                          <a:latin typeface="Calibri" panose="020F0502020204030204" pitchFamily="34" charset="0"/>
                        </a:rPr>
                        <a:t>Åsenhögabranden-220623-1015-10K-A3L</a:t>
                      </a:r>
                      <a:br>
                        <a:rPr lang="sv-SE" sz="1600" b="1" i="0" u="none" strike="noStrike" dirty="0">
                          <a:solidFill>
                            <a:srgbClr val="000000"/>
                          </a:solidFill>
                          <a:effectLst/>
                          <a:latin typeface="Calibri" panose="020F0502020204030204" pitchFamily="34" charset="0"/>
                        </a:rPr>
                      </a:br>
                      <a:r>
                        <a:rPr lang="sv-SE" sz="1600" b="0" i="0" u="none" strike="noStrike" dirty="0">
                          <a:solidFill>
                            <a:srgbClr val="000000"/>
                          </a:solidFill>
                          <a:effectLst/>
                          <a:latin typeface="Calibri" panose="020F0502020204030204" pitchFamily="34" charset="0"/>
                        </a:rPr>
                        <a:t>(skala 1:10000 A3 liggande)</a:t>
                      </a:r>
                    </a:p>
                  </a:txBody>
                  <a:tcPr marL="9525" marR="9525" marT="9525" marB="0" anchor="b">
                    <a:lnL>
                      <a:noFill/>
                    </a:lnL>
                    <a:lnR>
                      <a:noFill/>
                    </a:lnR>
                    <a:lnT w="6350" cap="flat" cmpd="sng" algn="ctr">
                      <a:solidFill>
                        <a:srgbClr val="A5A5A5"/>
                      </a:solidFill>
                      <a:prstDash val="solid"/>
                      <a:round/>
                      <a:headEnd type="none" w="med" len="med"/>
                      <a:tailEnd type="none" w="med" len="med"/>
                    </a:lnT>
                    <a:lnB>
                      <a:noFill/>
                    </a:lnB>
                    <a:solidFill>
                      <a:srgbClr val="EDEDED"/>
                    </a:solidFill>
                  </a:tcPr>
                </a:tc>
                <a:extLst>
                  <a:ext uri="{0D108BD9-81ED-4DB2-BD59-A6C34878D82A}">
                    <a16:rowId xmlns:a16="http://schemas.microsoft.com/office/drawing/2014/main" val="1710518323"/>
                  </a:ext>
                </a:extLst>
              </a:tr>
              <a:tr h="423041">
                <a:tc>
                  <a:txBody>
                    <a:bodyPr/>
                    <a:lstStyle/>
                    <a:p>
                      <a:pPr algn="l" fontAlgn="t"/>
                      <a:r>
                        <a:rPr lang="sv-SE" sz="1800" b="0" i="0" u="none" strike="noStrike">
                          <a:solidFill>
                            <a:srgbClr val="000000"/>
                          </a:solidFill>
                          <a:effectLst/>
                          <a:latin typeface="Calibri" panose="020F0502020204030204" pitchFamily="34" charset="0"/>
                        </a:rPr>
                        <a:t>Namn på Aprx-fil</a:t>
                      </a:r>
                    </a:p>
                  </a:txBody>
                  <a:tcPr marL="9525" marR="9525" marT="9525" marB="0">
                    <a:lnL>
                      <a:noFill/>
                    </a:lnL>
                    <a:lnR>
                      <a:noFill/>
                    </a:lnR>
                    <a:lnT>
                      <a:noFill/>
                    </a:lnT>
                    <a:lnB>
                      <a:noFill/>
                    </a:lnB>
                  </a:tcPr>
                </a:tc>
                <a:tc>
                  <a:txBody>
                    <a:bodyPr/>
                    <a:lstStyle/>
                    <a:p>
                      <a:pPr algn="l" fontAlgn="b"/>
                      <a:r>
                        <a:rPr lang="sv-SE" sz="1600" b="0" i="0" u="none" strike="noStrike" dirty="0">
                          <a:solidFill>
                            <a:srgbClr val="000000"/>
                          </a:solidFill>
                          <a:effectLst/>
                          <a:latin typeface="Calibri" panose="020F0502020204030204" pitchFamily="34" charset="0"/>
                        </a:rPr>
                        <a:t>BrandGIS-[lämplig förkortning för händelse, tex ort för ledningsplats]-[ev. Deskriptiv beskrivning av innehåll]-[datum], </a:t>
                      </a:r>
                      <a:br>
                        <a:rPr lang="sv-SE" sz="1600" b="0" i="0" u="none" strike="noStrike" dirty="0">
                          <a:solidFill>
                            <a:srgbClr val="000000"/>
                          </a:solidFill>
                          <a:effectLst/>
                          <a:latin typeface="Calibri" panose="020F0502020204030204" pitchFamily="34" charset="0"/>
                        </a:rPr>
                      </a:br>
                      <a:r>
                        <a:rPr lang="sv-SE" sz="1600" b="0" i="0" u="none" strike="noStrike" dirty="0">
                          <a:solidFill>
                            <a:srgbClr val="000000"/>
                          </a:solidFill>
                          <a:effectLst/>
                          <a:latin typeface="Calibri" panose="020F0502020204030204" pitchFamily="34" charset="0"/>
                        </a:rPr>
                        <a:t>ex. </a:t>
                      </a:r>
                      <a:r>
                        <a:rPr lang="sv-SE" sz="1600" b="1" i="0" u="none" strike="noStrike" dirty="0">
                          <a:solidFill>
                            <a:srgbClr val="000000"/>
                          </a:solidFill>
                          <a:effectLst/>
                          <a:latin typeface="Calibri" panose="020F0502020204030204" pitchFamily="34" charset="0"/>
                        </a:rPr>
                        <a:t>BrandGIS-Åsenhögabranden-Karta_operativ_lägesbild-220623.aprx</a:t>
                      </a:r>
                      <a:endParaRPr lang="sv-SE"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920139690"/>
                  </a:ext>
                </a:extLst>
              </a:tr>
              <a:tr h="251810">
                <a:tc>
                  <a:txBody>
                    <a:bodyPr/>
                    <a:lstStyle/>
                    <a:p>
                      <a:pPr algn="l" fontAlgn="t"/>
                      <a:r>
                        <a:rPr lang="sv-SE" sz="1800" b="0" i="0" u="none" strike="noStrike">
                          <a:solidFill>
                            <a:srgbClr val="000000"/>
                          </a:solidFill>
                          <a:effectLst/>
                          <a:latin typeface="Calibri" panose="020F0502020204030204" pitchFamily="34" charset="0"/>
                        </a:rPr>
                        <a:t>Beställare</a:t>
                      </a:r>
                    </a:p>
                  </a:txBody>
                  <a:tcPr marL="9525" marR="9525" marT="9525" marB="0">
                    <a:lnL>
                      <a:noFill/>
                    </a:lnL>
                    <a:lnR>
                      <a:noFill/>
                    </a:lnR>
                    <a:lnT>
                      <a:noFill/>
                    </a:lnT>
                    <a:lnB>
                      <a:noFill/>
                    </a:lnB>
                    <a:solidFill>
                      <a:srgbClr val="EDEDED"/>
                    </a:solidFill>
                  </a:tcPr>
                </a:tc>
                <a:tc>
                  <a:txBody>
                    <a:bodyPr/>
                    <a:lstStyle/>
                    <a:p>
                      <a:pPr algn="l" fontAlgn="b"/>
                      <a:r>
                        <a:rPr lang="sv-SE" sz="1600" b="0" i="0" u="none" strike="noStrike">
                          <a:solidFill>
                            <a:srgbClr val="000000"/>
                          </a:solidFill>
                          <a:effectLst/>
                          <a:latin typeface="Calibri" panose="020F0502020204030204" pitchFamily="34" charset="0"/>
                        </a:rPr>
                        <a:t>Den funktion eller motsvarande som beställt kartan, ex. Stab</a:t>
                      </a:r>
                    </a:p>
                  </a:txBody>
                  <a:tcPr marL="9525" marR="9525" marT="9525" marB="0" anchor="b">
                    <a:lnL>
                      <a:noFill/>
                    </a:lnL>
                    <a:lnR>
                      <a:noFill/>
                    </a:lnR>
                    <a:lnT>
                      <a:noFill/>
                    </a:lnT>
                    <a:lnB>
                      <a:noFill/>
                    </a:lnB>
                    <a:solidFill>
                      <a:srgbClr val="EDEDED"/>
                    </a:solidFill>
                  </a:tcPr>
                </a:tc>
                <a:extLst>
                  <a:ext uri="{0D108BD9-81ED-4DB2-BD59-A6C34878D82A}">
                    <a16:rowId xmlns:a16="http://schemas.microsoft.com/office/drawing/2014/main" val="3644462704"/>
                  </a:ext>
                </a:extLst>
              </a:tr>
              <a:tr h="251810">
                <a:tc>
                  <a:txBody>
                    <a:bodyPr/>
                    <a:lstStyle/>
                    <a:p>
                      <a:pPr algn="l" fontAlgn="t"/>
                      <a:r>
                        <a:rPr lang="sv-SE" sz="1800" b="0" i="0" u="none" strike="noStrike">
                          <a:solidFill>
                            <a:srgbClr val="000000"/>
                          </a:solidFill>
                          <a:effectLst/>
                          <a:latin typeface="Calibri" panose="020F0502020204030204" pitchFamily="34" charset="0"/>
                        </a:rPr>
                        <a:t>Utförare (Sign)</a:t>
                      </a:r>
                    </a:p>
                  </a:txBody>
                  <a:tcPr marL="9525" marR="9525" marT="9525" marB="0">
                    <a:lnL>
                      <a:noFill/>
                    </a:lnL>
                    <a:lnR>
                      <a:noFill/>
                    </a:lnR>
                    <a:lnT>
                      <a:noFill/>
                    </a:lnT>
                    <a:lnB>
                      <a:noFill/>
                    </a:lnB>
                  </a:tcPr>
                </a:tc>
                <a:tc>
                  <a:txBody>
                    <a:bodyPr/>
                    <a:lstStyle/>
                    <a:p>
                      <a:pPr algn="l" fontAlgn="b"/>
                      <a:r>
                        <a:rPr lang="sv-SE" sz="1600" b="0" i="0" u="none" strike="noStrike" dirty="0">
                          <a:solidFill>
                            <a:srgbClr val="000000"/>
                          </a:solidFill>
                          <a:effectLst/>
                          <a:latin typeface="Calibri" panose="020F0502020204030204" pitchFamily="34" charset="0"/>
                        </a:rPr>
                        <a:t>Signaturen för den som producerat kartan, ex. HL</a:t>
                      </a:r>
                    </a:p>
                  </a:txBody>
                  <a:tcPr marL="9525" marR="9525" marT="9525" marB="0" anchor="b">
                    <a:lnL>
                      <a:noFill/>
                    </a:lnL>
                    <a:lnR>
                      <a:noFill/>
                    </a:lnR>
                    <a:lnT>
                      <a:noFill/>
                    </a:lnT>
                    <a:lnB>
                      <a:noFill/>
                    </a:lnB>
                  </a:tcPr>
                </a:tc>
                <a:extLst>
                  <a:ext uri="{0D108BD9-81ED-4DB2-BD59-A6C34878D82A}">
                    <a16:rowId xmlns:a16="http://schemas.microsoft.com/office/drawing/2014/main" val="2587362862"/>
                  </a:ext>
                </a:extLst>
              </a:tr>
              <a:tr h="251810">
                <a:tc>
                  <a:txBody>
                    <a:bodyPr/>
                    <a:lstStyle/>
                    <a:p>
                      <a:pPr algn="l" fontAlgn="t"/>
                      <a:r>
                        <a:rPr lang="sv-SE" sz="1800" b="0" i="0" u="none" strike="noStrike">
                          <a:solidFill>
                            <a:srgbClr val="000000"/>
                          </a:solidFill>
                          <a:effectLst/>
                          <a:latin typeface="Calibri" panose="020F0502020204030204" pitchFamily="34" charset="0"/>
                        </a:rPr>
                        <a:t>Produktionsdatum och tid</a:t>
                      </a:r>
                    </a:p>
                  </a:txBody>
                  <a:tcPr marL="9525" marR="9525" marT="9525" marB="0">
                    <a:lnL>
                      <a:noFill/>
                    </a:lnL>
                    <a:lnR>
                      <a:noFill/>
                    </a:lnR>
                    <a:lnT>
                      <a:noFill/>
                    </a:lnT>
                    <a:lnB>
                      <a:noFill/>
                    </a:lnB>
                    <a:solidFill>
                      <a:srgbClr val="EDEDED"/>
                    </a:solidFill>
                  </a:tcPr>
                </a:tc>
                <a:tc>
                  <a:txBody>
                    <a:bodyPr/>
                    <a:lstStyle/>
                    <a:p>
                      <a:pPr algn="l" fontAlgn="b"/>
                      <a:r>
                        <a:rPr lang="sv-SE" sz="1600" b="0" i="0" u="none" strike="noStrike">
                          <a:solidFill>
                            <a:srgbClr val="000000"/>
                          </a:solidFill>
                          <a:effectLst/>
                          <a:latin typeface="Calibri" panose="020F0502020204030204" pitchFamily="34" charset="0"/>
                        </a:rPr>
                        <a:t>Det datum och tid kartan levereras</a:t>
                      </a:r>
                    </a:p>
                  </a:txBody>
                  <a:tcPr marL="9525" marR="9525" marT="9525" marB="0" anchor="b">
                    <a:lnL>
                      <a:noFill/>
                    </a:lnL>
                    <a:lnR>
                      <a:noFill/>
                    </a:lnR>
                    <a:lnT>
                      <a:noFill/>
                    </a:lnT>
                    <a:lnB>
                      <a:noFill/>
                    </a:lnB>
                    <a:solidFill>
                      <a:srgbClr val="EDEDED"/>
                    </a:solidFill>
                  </a:tcPr>
                </a:tc>
                <a:extLst>
                  <a:ext uri="{0D108BD9-81ED-4DB2-BD59-A6C34878D82A}">
                    <a16:rowId xmlns:a16="http://schemas.microsoft.com/office/drawing/2014/main" val="2805484773"/>
                  </a:ext>
                </a:extLst>
              </a:tr>
              <a:tr h="251810">
                <a:tc>
                  <a:txBody>
                    <a:bodyPr/>
                    <a:lstStyle/>
                    <a:p>
                      <a:pPr algn="l" fontAlgn="t"/>
                      <a:r>
                        <a:rPr lang="sv-SE" sz="1800" b="0" i="0" u="none" strike="noStrike">
                          <a:solidFill>
                            <a:srgbClr val="000000"/>
                          </a:solidFill>
                          <a:effectLst/>
                          <a:latin typeface="Calibri" panose="020F0502020204030204" pitchFamily="34" charset="0"/>
                        </a:rPr>
                        <a:t>Format</a:t>
                      </a:r>
                    </a:p>
                  </a:txBody>
                  <a:tcPr marL="9525" marR="9525" marT="9525" marB="0">
                    <a:lnL>
                      <a:noFill/>
                    </a:lnL>
                    <a:lnR>
                      <a:noFill/>
                    </a:lnR>
                    <a:lnT>
                      <a:noFill/>
                    </a:lnT>
                    <a:lnB>
                      <a:noFill/>
                    </a:lnB>
                  </a:tcPr>
                </a:tc>
                <a:tc>
                  <a:txBody>
                    <a:bodyPr/>
                    <a:lstStyle/>
                    <a:p>
                      <a:pPr algn="l" fontAlgn="b"/>
                      <a:r>
                        <a:rPr lang="sv-SE" sz="1600" b="0" i="0" u="none" strike="noStrike">
                          <a:solidFill>
                            <a:srgbClr val="000000"/>
                          </a:solidFill>
                          <a:effectLst/>
                          <a:latin typeface="Calibri" panose="020F0502020204030204" pitchFamily="34" charset="0"/>
                        </a:rPr>
                        <a:t>Om kartan är avsedd för utskrift i pappersformat, vilket format det då förväntas skrivas ut i.</a:t>
                      </a:r>
                    </a:p>
                  </a:txBody>
                  <a:tcPr marL="9525" marR="9525" marT="9525" marB="0" anchor="b">
                    <a:lnL>
                      <a:noFill/>
                    </a:lnL>
                    <a:lnR>
                      <a:noFill/>
                    </a:lnR>
                    <a:lnT>
                      <a:noFill/>
                    </a:lnT>
                    <a:lnB>
                      <a:noFill/>
                    </a:lnB>
                  </a:tcPr>
                </a:tc>
                <a:extLst>
                  <a:ext uri="{0D108BD9-81ED-4DB2-BD59-A6C34878D82A}">
                    <a16:rowId xmlns:a16="http://schemas.microsoft.com/office/drawing/2014/main" val="1354439989"/>
                  </a:ext>
                </a:extLst>
              </a:tr>
              <a:tr h="423041">
                <a:tc>
                  <a:txBody>
                    <a:bodyPr/>
                    <a:lstStyle/>
                    <a:p>
                      <a:pPr algn="l" fontAlgn="t"/>
                      <a:r>
                        <a:rPr lang="sv-SE" sz="1800" b="0" i="0" u="none" strike="noStrike">
                          <a:solidFill>
                            <a:srgbClr val="000000"/>
                          </a:solidFill>
                          <a:effectLst/>
                          <a:latin typeface="Calibri" panose="020F0502020204030204" pitchFamily="34" charset="0"/>
                        </a:rPr>
                        <a:t>Antal</a:t>
                      </a:r>
                    </a:p>
                  </a:txBody>
                  <a:tcPr marL="9525" marR="9525" marT="9525" marB="0">
                    <a:lnL>
                      <a:noFill/>
                    </a:lnL>
                    <a:lnR>
                      <a:noFill/>
                    </a:lnR>
                    <a:lnT>
                      <a:noFill/>
                    </a:lnT>
                    <a:lnB>
                      <a:noFill/>
                    </a:lnB>
                    <a:solidFill>
                      <a:srgbClr val="EDEDED"/>
                    </a:solidFill>
                  </a:tcPr>
                </a:tc>
                <a:tc>
                  <a:txBody>
                    <a:bodyPr/>
                    <a:lstStyle/>
                    <a:p>
                      <a:pPr algn="l" fontAlgn="b"/>
                      <a:r>
                        <a:rPr lang="sv-SE" sz="1600" b="0" i="0" u="none" strike="noStrike" dirty="0">
                          <a:solidFill>
                            <a:srgbClr val="000000"/>
                          </a:solidFill>
                          <a:effectLst/>
                          <a:latin typeface="Calibri" panose="020F0502020204030204" pitchFamily="34" charset="0"/>
                        </a:rPr>
                        <a:t>Antal exemplar som beställningen omfattar om den är avsedd för utskrift (om kartproduktionen sker på annat ställe än där den skrivs ut kan denna uppgift bli överflödig).</a:t>
                      </a:r>
                    </a:p>
                  </a:txBody>
                  <a:tcPr marL="9525" marR="9525" marT="9525" marB="0" anchor="b">
                    <a:lnL>
                      <a:noFill/>
                    </a:lnL>
                    <a:lnR>
                      <a:noFill/>
                    </a:lnR>
                    <a:lnT>
                      <a:noFill/>
                    </a:lnT>
                    <a:lnB>
                      <a:noFill/>
                    </a:lnB>
                    <a:solidFill>
                      <a:srgbClr val="EDEDED"/>
                    </a:solidFill>
                  </a:tcPr>
                </a:tc>
                <a:extLst>
                  <a:ext uri="{0D108BD9-81ED-4DB2-BD59-A6C34878D82A}">
                    <a16:rowId xmlns:a16="http://schemas.microsoft.com/office/drawing/2014/main" val="2071661252"/>
                  </a:ext>
                </a:extLst>
              </a:tr>
              <a:tr h="251810">
                <a:tc>
                  <a:txBody>
                    <a:bodyPr/>
                    <a:lstStyle/>
                    <a:p>
                      <a:pPr algn="l" fontAlgn="t"/>
                      <a:r>
                        <a:rPr lang="sv-SE" sz="1800" b="0" i="0" u="none" strike="noStrike">
                          <a:solidFill>
                            <a:srgbClr val="000000"/>
                          </a:solidFill>
                          <a:effectLst/>
                          <a:latin typeface="Calibri" panose="020F0502020204030204" pitchFamily="34" charset="0"/>
                        </a:rPr>
                        <a:t>Tidsnummer</a:t>
                      </a:r>
                    </a:p>
                  </a:txBody>
                  <a:tcPr marL="9525" marR="9525" marT="9525" marB="0">
                    <a:lnL>
                      <a:noFill/>
                    </a:lnL>
                    <a:lnR>
                      <a:noFill/>
                    </a:lnR>
                    <a:lnT>
                      <a:noFill/>
                    </a:lnT>
                    <a:lnB w="6350" cap="flat" cmpd="sng" algn="ctr">
                      <a:solidFill>
                        <a:srgbClr val="A5A5A5"/>
                      </a:solidFill>
                      <a:prstDash val="solid"/>
                      <a:round/>
                      <a:headEnd type="none" w="med" len="med"/>
                      <a:tailEnd type="none" w="med" len="med"/>
                    </a:lnB>
                  </a:tcPr>
                </a:tc>
                <a:tc>
                  <a:txBody>
                    <a:bodyPr/>
                    <a:lstStyle/>
                    <a:p>
                      <a:pPr algn="l" fontAlgn="b">
                        <a:buClr>
                          <a:srgbClr val="000000"/>
                        </a:buClr>
                        <a:buSzPts val="1200"/>
                        <a:buFont typeface="Calibri" panose="020F0502020204030204" pitchFamily="34" charset="0"/>
                        <a:buNone/>
                      </a:pPr>
                      <a:r>
                        <a:rPr lang="sv-SE" sz="1600" b="0" i="0" u="none" strike="noStrike" kern="1200" dirty="0" err="1">
                          <a:solidFill>
                            <a:srgbClr val="000000"/>
                          </a:solidFill>
                          <a:effectLst/>
                          <a:latin typeface="Calibri" panose="020F0502020204030204" pitchFamily="34" charset="0"/>
                          <a:ea typeface="+mn-ea"/>
                          <a:cs typeface="+mn-cs"/>
                        </a:rPr>
                        <a:t>MMDDHHmm</a:t>
                      </a:r>
                      <a:r>
                        <a:rPr lang="sv-SE" sz="1600" b="0" i="0" u="none" strike="noStrike" kern="1200" dirty="0">
                          <a:solidFill>
                            <a:srgbClr val="000000"/>
                          </a:solidFill>
                          <a:effectLst/>
                          <a:latin typeface="Calibri" panose="020F0502020204030204" pitchFamily="34" charset="0"/>
                          <a:ea typeface="+mn-ea"/>
                          <a:cs typeface="+mn-cs"/>
                        </a:rPr>
                        <a:t> -&gt; 08051030 (månad-dag-timmar-minuter)</a:t>
                      </a:r>
                    </a:p>
                  </a:txBody>
                  <a:tcPr marL="9525" marR="9525" marT="9525" marB="0" anchor="b">
                    <a:lnL>
                      <a:noFill/>
                    </a:lnL>
                    <a:lnR>
                      <a:noFill/>
                    </a:lnR>
                    <a:lnT>
                      <a:noFill/>
                    </a:lnT>
                    <a:lnB w="6350" cap="flat" cmpd="sng" algn="ctr">
                      <a:solidFill>
                        <a:srgbClr val="A5A5A5"/>
                      </a:solidFill>
                      <a:prstDash val="solid"/>
                      <a:round/>
                      <a:headEnd type="none" w="med" len="med"/>
                      <a:tailEnd type="none" w="med" len="med"/>
                    </a:lnB>
                  </a:tcPr>
                </a:tc>
                <a:extLst>
                  <a:ext uri="{0D108BD9-81ED-4DB2-BD59-A6C34878D82A}">
                    <a16:rowId xmlns:a16="http://schemas.microsoft.com/office/drawing/2014/main" val="3654890799"/>
                  </a:ext>
                </a:extLst>
              </a:tr>
            </a:tbl>
          </a:graphicData>
        </a:graphic>
      </p:graphicFrame>
      <p:pic>
        <p:nvPicPr>
          <p:cNvPr id="6" name="Platshållare för innehåll 6">
            <a:extLst>
              <a:ext uri="{FF2B5EF4-FFF2-40B4-BE49-F238E27FC236}">
                <a16:creationId xmlns:a16="http://schemas.microsoft.com/office/drawing/2014/main" id="{CF9F70D1-283A-4898-AA9A-F9FC140DBBF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1125316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0178368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latshållare för innehåll 6" descr="En bild som visar träd, utomhus, eld, hetta&#10;&#10;Automatiskt genererad beskrivning">
            <a:extLst>
              <a:ext uri="{FF2B5EF4-FFF2-40B4-BE49-F238E27FC236}">
                <a16:creationId xmlns:a16="http://schemas.microsoft.com/office/drawing/2014/main" id="{55D08E87-EC74-4F3F-8FBA-F1FEEE7FFEB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124221"/>
            <a:ext cx="12192000" cy="9144000"/>
          </a:xfrm>
        </p:spPr>
      </p:pic>
      <p:pic>
        <p:nvPicPr>
          <p:cNvPr id="4" name="Platshållare för innehåll 6">
            <a:extLst>
              <a:ext uri="{FF2B5EF4-FFF2-40B4-BE49-F238E27FC236}">
                <a16:creationId xmlns:a16="http://schemas.microsoft.com/office/drawing/2014/main" id="{6C3CE48E-CF88-485C-A6F5-6A3F5EAF197C}"/>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271" b="90030" l="10000" r="90000"/>
                    </a14:imgEffect>
                  </a14:imgLayer>
                </a14:imgProps>
              </a:ext>
              <a:ext uri="{28A0092B-C50C-407E-A947-70E740481C1C}">
                <a14:useLocalDpi xmlns:a14="http://schemas.microsoft.com/office/drawing/2010/main" val="0"/>
              </a:ext>
            </a:extLst>
          </a:blip>
          <a:srcRect t="302"/>
          <a:stretch/>
        </p:blipFill>
        <p:spPr>
          <a:xfrm>
            <a:off x="7968208" y="-171400"/>
            <a:ext cx="4702737" cy="4688527"/>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Rubrik 3">
            <a:extLst>
              <a:ext uri="{FF2B5EF4-FFF2-40B4-BE49-F238E27FC236}">
                <a16:creationId xmlns:a16="http://schemas.microsoft.com/office/drawing/2014/main" id="{F39CE31F-56D4-42AD-96D2-A1CC928DCAB3}"/>
              </a:ext>
            </a:extLst>
          </p:cNvPr>
          <p:cNvSpPr txBox="1">
            <a:spLocks/>
          </p:cNvSpPr>
          <p:nvPr/>
        </p:nvSpPr>
        <p:spPr>
          <a:xfrm>
            <a:off x="1199456" y="1069888"/>
            <a:ext cx="4392488" cy="2376264"/>
          </a:xfrm>
          <a:prstGeom prst="rect">
            <a:avLst/>
          </a:prstGeom>
        </p:spPr>
        <p:txBody>
          <a:bodyPr/>
          <a:lstStyle>
            <a:lvl1pPr algn="l"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sv-SE" sz="6600" b="1" kern="0" dirty="0">
                <a:solidFill>
                  <a:srgbClr val="D76600"/>
                </a:solidFill>
                <a:effectLst>
                  <a:outerShdw blurRad="38100" dist="38100" dir="2700000" algn="tl">
                    <a:srgbClr val="000000">
                      <a:alpha val="43137"/>
                    </a:srgbClr>
                  </a:outerShdw>
                </a:effectLst>
              </a:rPr>
              <a:t>LUNCH</a:t>
            </a:r>
            <a:br>
              <a:rPr lang="sv-SE" sz="6600" b="1" kern="0" dirty="0">
                <a:solidFill>
                  <a:srgbClr val="D76600"/>
                </a:solidFill>
                <a:effectLst>
                  <a:outerShdw blurRad="38100" dist="38100" dir="2700000" algn="tl">
                    <a:srgbClr val="000000">
                      <a:alpha val="43137"/>
                    </a:srgbClr>
                  </a:outerShdw>
                </a:effectLst>
              </a:rPr>
            </a:br>
            <a:br>
              <a:rPr lang="sv-SE" sz="6600" b="1" kern="0" dirty="0">
                <a:solidFill>
                  <a:srgbClr val="D76600"/>
                </a:solidFill>
                <a:effectLst>
                  <a:outerShdw blurRad="38100" dist="38100" dir="2700000" algn="tl">
                    <a:srgbClr val="000000">
                      <a:alpha val="43137"/>
                    </a:srgbClr>
                  </a:outerShdw>
                </a:effectLst>
              </a:rPr>
            </a:br>
            <a:endParaRPr lang="sv-SE" sz="6600" b="1" kern="0" dirty="0">
              <a:solidFill>
                <a:srgbClr val="D766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892465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a:extLst>
              <a:ext uri="{FF2B5EF4-FFF2-40B4-BE49-F238E27FC236}">
                <a16:creationId xmlns:a16="http://schemas.microsoft.com/office/drawing/2014/main" id="{354980D2-E85F-482F-BE89-20F65A17BFA6}"/>
              </a:ext>
            </a:extLst>
          </p:cNvPr>
          <p:cNvSpPr>
            <a:spLocks noGrp="1"/>
          </p:cNvSpPr>
          <p:nvPr>
            <p:ph type="ctrTitle"/>
          </p:nvPr>
        </p:nvSpPr>
        <p:spPr>
          <a:xfrm>
            <a:off x="914400" y="1412776"/>
            <a:ext cx="10363200" cy="1470025"/>
          </a:xfrm>
        </p:spPr>
        <p:txBody>
          <a:bodyPr/>
          <a:lstStyle/>
          <a:p>
            <a:r>
              <a:rPr lang="sv-SE" sz="6000" b="1" dirty="0">
                <a:solidFill>
                  <a:srgbClr val="D76600"/>
                </a:solidFill>
                <a:effectLst>
                  <a:outerShdw blurRad="38100" dist="38100" dir="2700000" algn="tl">
                    <a:srgbClr val="000000">
                      <a:alpha val="43137"/>
                    </a:srgbClr>
                  </a:outerShdw>
                </a:effectLst>
              </a:rPr>
              <a:t>Block 4</a:t>
            </a:r>
            <a:br>
              <a:rPr lang="sv-SE" sz="6000" b="1" dirty="0">
                <a:solidFill>
                  <a:srgbClr val="D76600"/>
                </a:solidFill>
                <a:effectLst>
                  <a:outerShdw blurRad="38100" dist="38100" dir="2700000" algn="tl">
                    <a:srgbClr val="000000">
                      <a:alpha val="43137"/>
                    </a:srgbClr>
                  </a:outerShdw>
                </a:effectLst>
              </a:rPr>
            </a:br>
            <a:endParaRPr lang="sv-SE" sz="6000" b="1" dirty="0">
              <a:solidFill>
                <a:srgbClr val="D76600"/>
              </a:solidFill>
              <a:effectLst>
                <a:outerShdw blurRad="38100" dist="38100" dir="2700000" algn="tl">
                  <a:srgbClr val="000000">
                    <a:alpha val="43137"/>
                  </a:srgbClr>
                </a:outerShdw>
              </a:effectLst>
            </a:endParaRPr>
          </a:p>
        </p:txBody>
      </p:sp>
      <p:sp>
        <p:nvSpPr>
          <p:cNvPr id="5" name="Underrubrik 4">
            <a:extLst>
              <a:ext uri="{FF2B5EF4-FFF2-40B4-BE49-F238E27FC236}">
                <a16:creationId xmlns:a16="http://schemas.microsoft.com/office/drawing/2014/main" id="{7F94234C-2FE5-48AE-B2C3-98377C48A503}"/>
              </a:ext>
            </a:extLst>
          </p:cNvPr>
          <p:cNvSpPr>
            <a:spLocks noGrp="1"/>
          </p:cNvSpPr>
          <p:nvPr>
            <p:ph type="subTitle" idx="1"/>
          </p:nvPr>
        </p:nvSpPr>
        <p:spPr>
          <a:xfrm>
            <a:off x="911424" y="2492896"/>
            <a:ext cx="10369152" cy="1752600"/>
          </a:xfrm>
        </p:spPr>
        <p:txBody>
          <a:bodyPr/>
          <a:lstStyle/>
          <a:p>
            <a:pPr>
              <a:spcBef>
                <a:spcPct val="0"/>
              </a:spcBef>
            </a:pPr>
            <a:r>
              <a:rPr lang="sv-SE" sz="3200" b="1" dirty="0">
                <a:solidFill>
                  <a:srgbClr val="D76600"/>
                </a:solidFill>
                <a:effectLst>
                  <a:outerShdw blurRad="38100" dist="38100" dir="2700000" algn="tl">
                    <a:srgbClr val="000000">
                      <a:alpha val="43137"/>
                    </a:srgbClr>
                  </a:outerShdw>
                </a:effectLst>
                <a:latin typeface="+mj-lt"/>
                <a:ea typeface="+mj-ea"/>
                <a:cs typeface="+mj-cs"/>
              </a:rPr>
              <a:t>Teknik</a:t>
            </a:r>
          </a:p>
          <a:p>
            <a:pPr>
              <a:spcBef>
                <a:spcPct val="0"/>
              </a:spcBef>
            </a:pPr>
            <a:endParaRPr lang="sv-SE" sz="3200" b="1" dirty="0">
              <a:solidFill>
                <a:srgbClr val="D76600"/>
              </a:solidFill>
              <a:effectLst>
                <a:outerShdw blurRad="38100" dist="38100" dir="2700000" algn="tl">
                  <a:srgbClr val="000000">
                    <a:alpha val="43137"/>
                  </a:srgbClr>
                </a:outerShdw>
              </a:effectLst>
              <a:latin typeface="+mj-lt"/>
              <a:ea typeface="+mj-ea"/>
              <a:cs typeface="+mj-cs"/>
            </a:endParaRPr>
          </a:p>
        </p:txBody>
      </p:sp>
      <p:pic>
        <p:nvPicPr>
          <p:cNvPr id="3" name="Platshållare för innehåll 3">
            <a:extLst>
              <a:ext uri="{FF2B5EF4-FFF2-40B4-BE49-F238E27FC236}">
                <a16:creationId xmlns:a16="http://schemas.microsoft.com/office/drawing/2014/main" id="{76CE0CBF-C33A-DE66-8BA1-CCB973FBE8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4295800" y="3177803"/>
            <a:ext cx="3452877" cy="3442444"/>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6223155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id="{6D12FB18-953D-CED7-7C54-55AF5BE06A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300732" y="1514132"/>
            <a:ext cx="6858000" cy="3857625"/>
          </a:xfrm>
          <a:prstGeom prst="rect">
            <a:avLst/>
          </a:prstGeom>
        </p:spPr>
      </p:pic>
      <p:sp>
        <p:nvSpPr>
          <p:cNvPr id="2" name="Rubrik 1">
            <a:extLst>
              <a:ext uri="{FF2B5EF4-FFF2-40B4-BE49-F238E27FC236}">
                <a16:creationId xmlns:a16="http://schemas.microsoft.com/office/drawing/2014/main" id="{C90B67E4-CBF1-49E2-8CF8-C3EF6FB2A875}"/>
              </a:ext>
            </a:extLst>
          </p:cNvPr>
          <p:cNvSpPr>
            <a:spLocks noGrp="1"/>
          </p:cNvSpPr>
          <p:nvPr>
            <p:ph type="title"/>
          </p:nvPr>
        </p:nvSpPr>
        <p:spPr>
          <a:xfrm>
            <a:off x="1055440" y="404664"/>
            <a:ext cx="10297145" cy="1143000"/>
          </a:xfrm>
        </p:spPr>
        <p:txBody>
          <a:bodyPr/>
          <a:lstStyle/>
          <a:p>
            <a:pPr algn="r"/>
            <a:r>
              <a:rPr lang="sv-SE" sz="5400" b="1" dirty="0">
                <a:solidFill>
                  <a:srgbClr val="D76600"/>
                </a:solidFill>
                <a:effectLst>
                  <a:outerShdw blurRad="38100" dist="38100" dir="2700000" algn="tl">
                    <a:srgbClr val="000000">
                      <a:alpha val="43137"/>
                    </a:srgbClr>
                  </a:outerShdw>
                </a:effectLst>
              </a:rPr>
              <a:t>Uppstart</a:t>
            </a:r>
          </a:p>
        </p:txBody>
      </p:sp>
      <p:pic>
        <p:nvPicPr>
          <p:cNvPr id="4" name="Platshållare för innehåll 5">
            <a:extLst>
              <a:ext uri="{FF2B5EF4-FFF2-40B4-BE49-F238E27FC236}">
                <a16:creationId xmlns:a16="http://schemas.microsoft.com/office/drawing/2014/main" id="{3B53A1D0-9DB1-41D9-BA09-1CF3C21A282D}"/>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49688" y1="62266" x2="47344" y2="55469"/>
                        <a14:foregroundMark x1="59453" y1="63828" x2="59844" y2="54453"/>
                        <a14:foregroundMark x1="59844" y1="54453" x2="61563" y2="62891"/>
                        <a14:foregroundMark x1="61016" y1="68516" x2="66094" y2="58281"/>
                        <a14:foregroundMark x1="66094" y1="58281" x2="60703" y2="49063"/>
                        <a14:foregroundMark x1="60703" y1="49063" x2="47500" y2="50469"/>
                        <a14:foregroundMark x1="47500" y1="50469" x2="57813" y2="62578"/>
                        <a14:foregroundMark x1="57813" y1="62578" x2="61563" y2="65234"/>
                        <a14:foregroundMark x1="58438" y1="68125" x2="51328" y2="42813"/>
                        <a14:foregroundMark x1="51328" y1="42813" x2="43047" y2="37734"/>
                        <a14:foregroundMark x1="43047" y1="37734" x2="29297" y2="40469"/>
                        <a14:foregroundMark x1="29297" y1="40469" x2="25078" y2="56250"/>
                        <a14:foregroundMark x1="25078" y1="56250" x2="33516" y2="66563"/>
                        <a14:foregroundMark x1="33516" y1="66563" x2="49453" y2="70547"/>
                        <a14:foregroundMark x1="49453" y1="70547" x2="59609" y2="66406"/>
                        <a14:foregroundMark x1="55547" y1="70078" x2="59375" y2="44609"/>
                        <a14:foregroundMark x1="59375" y1="44609" x2="47266" y2="38516"/>
                        <a14:foregroundMark x1="47266" y1="38516" x2="34063" y2="40547"/>
                        <a14:foregroundMark x1="34063" y1="40547" x2="26563" y2="56641"/>
                        <a14:foregroundMark x1="26563" y1="56641" x2="33672" y2="66563"/>
                        <a14:foregroundMark x1="33672" y1="66563" x2="56484" y2="69531"/>
                        <a14:foregroundMark x1="50859" y1="70703" x2="58281" y2="56250"/>
                        <a14:foregroundMark x1="58281" y1="56250" x2="51875" y2="43672"/>
                        <a14:foregroundMark x1="51875" y1="43672" x2="35781" y2="42422"/>
                        <a14:foregroundMark x1="35781" y1="42422" x2="24453" y2="48438"/>
                        <a14:foregroundMark x1="24453" y1="48438" x2="31563" y2="60234"/>
                        <a14:foregroundMark x1="31563" y1="60234" x2="51250" y2="70313"/>
                        <a14:foregroundMark x1="55703" y1="68750" x2="54063" y2="50781"/>
                        <a14:foregroundMark x1="54063" y1="50781" x2="41797" y2="49375"/>
                        <a14:foregroundMark x1="41797" y1="49375" x2="39141" y2="59375"/>
                        <a14:foregroundMark x1="39141" y1="59375" x2="46328" y2="67578"/>
                        <a14:foregroundMark x1="46328" y1="67578" x2="56797" y2="66875"/>
                        <a14:foregroundMark x1="56797" y1="66875" x2="56875" y2="66797"/>
                        <a14:foregroundMark x1="56484" y1="67734" x2="52734" y2="51875"/>
                        <a14:foregroundMark x1="52734" y1="51875" x2="42109" y2="48359"/>
                        <a14:foregroundMark x1="42109" y1="48359" x2="41328" y2="57813"/>
                        <a14:foregroundMark x1="41328" y1="57813" x2="47813" y2="67188"/>
                        <a14:foregroundMark x1="47813" y1="67188" x2="56328" y2="66406"/>
                        <a14:foregroundMark x1="32422" y1="40781" x2="41953" y2="41484"/>
                        <a14:foregroundMark x1="41953" y1="41484" x2="52969" y2="45703"/>
                        <a14:foregroundMark x1="52969" y1="45703" x2="39063" y2="64297"/>
                        <a14:foregroundMark x1="39063" y1="64297" x2="29297" y2="57969"/>
                        <a14:foregroundMark x1="29297" y1="57969" x2="28906" y2="45859"/>
                        <a14:foregroundMark x1="28906" y1="45859" x2="33594" y2="41016"/>
                        <a14:foregroundMark x1="30078" y1="47031" x2="39688" y2="45156"/>
                        <a14:foregroundMark x1="39688" y1="45156" x2="41250" y2="57813"/>
                        <a14:foregroundMark x1="41250" y1="57813" x2="31641" y2="59609"/>
                        <a14:foregroundMark x1="31641" y1="59609" x2="30078" y2="48203"/>
                        <a14:foregroundMark x1="30078" y1="48203" x2="30859" y2="46641"/>
                        <a14:foregroundMark x1="57266" y1="32422" x2="49063" y2="24766"/>
                        <a14:foregroundMark x1="49063" y1="24766" x2="55156" y2="33594"/>
                        <a14:foregroundMark x1="55156" y1="33594" x2="57109" y2="31797"/>
                        <a14:foregroundMark x1="54375" y1="37109" x2="48203" y2="27109"/>
                        <a14:foregroundMark x1="48203" y1="27109" x2="52344" y2="36016"/>
                        <a14:foregroundMark x1="52344" y1="36016" x2="55313" y2="36719"/>
                        <a14:foregroundMark x1="54375" y1="25938" x2="43906" y2="22891"/>
                        <a14:foregroundMark x1="43906" y1="22891" x2="53203" y2="26641"/>
                        <a14:foregroundMark x1="53203" y1="26641" x2="53984" y2="25703"/>
                        <a14:foregroundMark x1="47734" y1="36875" x2="48359" y2="25859"/>
                        <a14:foregroundMark x1="48359" y1="25859" x2="43906" y2="35078"/>
                        <a14:foregroundMark x1="43906" y1="35078" x2="47500" y2="37266"/>
                      </a14:backgroundRemoval>
                    </a14:imgEffect>
                  </a14:imgLayer>
                </a14:imgProps>
              </a:ext>
              <a:ext uri="{28A0092B-C50C-407E-A947-70E740481C1C}">
                <a14:useLocalDpi xmlns:a14="http://schemas.microsoft.com/office/drawing/2010/main" val="0"/>
              </a:ext>
            </a:extLst>
          </a:blip>
          <a:stretch>
            <a:fillRect/>
          </a:stretch>
        </p:blipFill>
        <p:spPr>
          <a:xfrm>
            <a:off x="6560033" y="1124744"/>
            <a:ext cx="6448572" cy="6448572"/>
          </a:xfrm>
          <a:prstGeom prst="rect">
            <a:avLst/>
          </a:prstGeom>
        </p:spPr>
      </p:pic>
    </p:spTree>
    <p:extLst>
      <p:ext uri="{BB962C8B-B14F-4D97-AF65-F5344CB8AC3E}">
        <p14:creationId xmlns:p14="http://schemas.microsoft.com/office/powerpoint/2010/main" val="31944330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C1C6786-8C2F-43F2-AD2D-956913200660}"/>
              </a:ext>
            </a:extLst>
          </p:cNvPr>
          <p:cNvSpPr>
            <a:spLocks noGrp="1"/>
          </p:cNvSpPr>
          <p:nvPr>
            <p:ph type="title"/>
          </p:nvPr>
        </p:nvSpPr>
        <p:spPr>
          <a:xfrm>
            <a:off x="551384" y="404664"/>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Nedladdade resurspaketets innehåll </a:t>
            </a:r>
          </a:p>
        </p:txBody>
      </p:sp>
      <p:pic>
        <p:nvPicPr>
          <p:cNvPr id="5" name="Bildobjekt 4">
            <a:extLst>
              <a:ext uri="{FF2B5EF4-FFF2-40B4-BE49-F238E27FC236}">
                <a16:creationId xmlns:a16="http://schemas.microsoft.com/office/drawing/2014/main" id="{8547A942-4AA2-437D-BB29-B0E63A36F54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115230" y="0"/>
            <a:ext cx="1076770" cy="1076770"/>
          </a:xfrm>
          <a:prstGeom prst="rect">
            <a:avLst/>
          </a:prstGeom>
        </p:spPr>
      </p:pic>
      <p:pic>
        <p:nvPicPr>
          <p:cNvPr id="4" name="Bildobjekt 3">
            <a:extLst>
              <a:ext uri="{FF2B5EF4-FFF2-40B4-BE49-F238E27FC236}">
                <a16:creationId xmlns:a16="http://schemas.microsoft.com/office/drawing/2014/main" id="{0A0C9E11-20FF-4061-969C-9EF6C855C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31504" y="1340768"/>
            <a:ext cx="8569981" cy="5206709"/>
          </a:xfrm>
          <a:prstGeom prst="rect">
            <a:avLst/>
          </a:prstGeom>
        </p:spPr>
      </p:pic>
    </p:spTree>
    <p:extLst>
      <p:ext uri="{BB962C8B-B14F-4D97-AF65-F5344CB8AC3E}">
        <p14:creationId xmlns:p14="http://schemas.microsoft.com/office/powerpoint/2010/main" val="362076646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CB0A909-C429-45A0-8683-3D36C7F6964E}"/>
              </a:ext>
            </a:extLst>
          </p:cNvPr>
          <p:cNvSpPr>
            <a:spLocks noGrp="1"/>
          </p:cNvSpPr>
          <p:nvPr>
            <p:ph type="title"/>
          </p:nvPr>
        </p:nvSpPr>
        <p:spPr>
          <a:xfrm>
            <a:off x="609600" y="509641"/>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Om du saknar GIS-program </a:t>
            </a:r>
          </a:p>
        </p:txBody>
      </p:sp>
      <p:sp>
        <p:nvSpPr>
          <p:cNvPr id="3" name="Platshållare för innehåll 2">
            <a:extLst>
              <a:ext uri="{FF2B5EF4-FFF2-40B4-BE49-F238E27FC236}">
                <a16:creationId xmlns:a16="http://schemas.microsoft.com/office/drawing/2014/main" id="{92DD373D-6BBC-44FC-8CF4-75C7D342DAD1}"/>
              </a:ext>
            </a:extLst>
          </p:cNvPr>
          <p:cNvSpPr>
            <a:spLocks noGrp="1"/>
          </p:cNvSpPr>
          <p:nvPr>
            <p:ph idx="1"/>
          </p:nvPr>
        </p:nvSpPr>
        <p:spPr>
          <a:xfrm>
            <a:off x="623392" y="2492897"/>
            <a:ext cx="7128792" cy="3888432"/>
          </a:xfrm>
        </p:spPr>
        <p:txBody>
          <a:bodyPr/>
          <a:lstStyle/>
          <a:p>
            <a:r>
              <a:rPr lang="sv-SE" sz="2800" dirty="0"/>
              <a:t>Titta med kompis eller</a:t>
            </a:r>
          </a:p>
          <a:p>
            <a:r>
              <a:rPr lang="sv-SE" sz="2800" dirty="0"/>
              <a:t>Testa i </a:t>
            </a:r>
            <a:br>
              <a:rPr lang="sv-SE" sz="2800" dirty="0"/>
            </a:br>
            <a:r>
              <a:rPr lang="sv-SE" sz="2800" b="1" dirty="0">
                <a:solidFill>
                  <a:srgbClr val="D76600"/>
                </a:solidFill>
                <a:hlinkClick r:id="rId3">
                  <a:extLst>
                    <a:ext uri="{A12FA001-AC4F-418D-AE19-62706E023703}">
                      <ahyp:hlinkClr xmlns:ahyp="http://schemas.microsoft.com/office/drawing/2018/hyperlinkcolor" val="tx"/>
                    </a:ext>
                  </a:extLst>
                </a:hlinkClick>
              </a:rPr>
              <a:t>https://tinyurl.com/BrandGISweb</a:t>
            </a:r>
            <a:br>
              <a:rPr lang="sv-SE" sz="2800" dirty="0"/>
            </a:br>
            <a:br>
              <a:rPr lang="sv-SE" sz="2800" dirty="0"/>
            </a:br>
            <a:br>
              <a:rPr lang="sv-SE" sz="2800" dirty="0"/>
            </a:br>
            <a:endParaRPr lang="sv-SE" sz="2800" dirty="0"/>
          </a:p>
        </p:txBody>
      </p:sp>
      <p:pic>
        <p:nvPicPr>
          <p:cNvPr id="4" name="Platshållare för innehåll 3">
            <a:extLst>
              <a:ext uri="{FF2B5EF4-FFF2-40B4-BE49-F238E27FC236}">
                <a16:creationId xmlns:a16="http://schemas.microsoft.com/office/drawing/2014/main" id="{C5E4DACB-F2A9-43E0-908B-4B9E586F083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Rektangel 4">
            <a:extLst>
              <a:ext uri="{FF2B5EF4-FFF2-40B4-BE49-F238E27FC236}">
                <a16:creationId xmlns:a16="http://schemas.microsoft.com/office/drawing/2014/main" id="{DF642672-C91C-4953-B78D-36440D53196D}"/>
              </a:ext>
            </a:extLst>
          </p:cNvPr>
          <p:cNvSpPr/>
          <p:nvPr/>
        </p:nvSpPr>
        <p:spPr>
          <a:xfrm>
            <a:off x="1775520" y="4653136"/>
            <a:ext cx="3096344" cy="1584176"/>
          </a:xfrm>
          <a:prstGeom prst="rect">
            <a:avLst/>
          </a:prstGeom>
          <a:solidFill>
            <a:srgbClr val="D7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t>Skriv ned alla </a:t>
            </a:r>
            <a:r>
              <a:rPr lang="sv-SE" b="1" dirty="0"/>
              <a:t>problem</a:t>
            </a:r>
            <a:r>
              <a:rPr lang="sv-SE" dirty="0"/>
              <a:t> eller </a:t>
            </a:r>
            <a:r>
              <a:rPr lang="sv-SE" b="1" dirty="0"/>
              <a:t>svårigheter</a:t>
            </a:r>
            <a:r>
              <a:rPr lang="sv-SE" dirty="0"/>
              <a:t> under dagens övningar och mejla in till brandgis@lansstyrelsen.se </a:t>
            </a:r>
            <a:endParaRPr lang="sv-SE" b="1" dirty="0"/>
          </a:p>
        </p:txBody>
      </p:sp>
      <p:pic>
        <p:nvPicPr>
          <p:cNvPr id="7" name="Bildobjekt 6">
            <a:extLst>
              <a:ext uri="{FF2B5EF4-FFF2-40B4-BE49-F238E27FC236}">
                <a16:creationId xmlns:a16="http://schemas.microsoft.com/office/drawing/2014/main" id="{4BA4B8E5-28CB-698C-E513-7F68B1EF14B5}"/>
              </a:ext>
            </a:extLst>
          </p:cNvPr>
          <p:cNvPicPr>
            <a:picLocks noChangeAspect="1"/>
          </p:cNvPicPr>
          <p:nvPr/>
        </p:nvPicPr>
        <p:blipFill>
          <a:blip r:embed="rId5"/>
          <a:stretch>
            <a:fillRect/>
          </a:stretch>
        </p:blipFill>
        <p:spPr>
          <a:xfrm>
            <a:off x="7176120" y="1605016"/>
            <a:ext cx="4791567" cy="4791567"/>
          </a:xfrm>
          <a:prstGeom prst="rect">
            <a:avLst/>
          </a:prstGeom>
        </p:spPr>
      </p:pic>
    </p:spTree>
    <p:extLst>
      <p:ext uri="{BB962C8B-B14F-4D97-AF65-F5344CB8AC3E}">
        <p14:creationId xmlns:p14="http://schemas.microsoft.com/office/powerpoint/2010/main" val="2653535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ktangel 2">
            <a:extLst>
              <a:ext uri="{FF2B5EF4-FFF2-40B4-BE49-F238E27FC236}">
                <a16:creationId xmlns:a16="http://schemas.microsoft.com/office/drawing/2014/main" id="{65ABF474-BF62-3BC3-5150-647ED041E1E3}"/>
              </a:ext>
            </a:extLst>
          </p:cNvPr>
          <p:cNvSpPr/>
          <p:nvPr/>
        </p:nvSpPr>
        <p:spPr>
          <a:xfrm>
            <a:off x="5467789" y="3945710"/>
            <a:ext cx="6331658" cy="2664295"/>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 name="Rektangel 1">
            <a:extLst>
              <a:ext uri="{FF2B5EF4-FFF2-40B4-BE49-F238E27FC236}">
                <a16:creationId xmlns:a16="http://schemas.microsoft.com/office/drawing/2014/main" id="{1125A733-9ADE-BBC0-E28E-4D0B5437C8C6}"/>
              </a:ext>
            </a:extLst>
          </p:cNvPr>
          <p:cNvSpPr/>
          <p:nvPr/>
        </p:nvSpPr>
        <p:spPr>
          <a:xfrm>
            <a:off x="879633" y="614369"/>
            <a:ext cx="6331658" cy="2460436"/>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Picture 4" descr="Rök från den stora skogsbranden i Västmanland">
            <a:extLst>
              <a:ext uri="{FF2B5EF4-FFF2-40B4-BE49-F238E27FC236}">
                <a16:creationId xmlns:a16="http://schemas.microsoft.com/office/drawing/2014/main" id="{946B9C44-7DCB-4C4A-A941-E2DB67CE5C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3726" y="512439"/>
            <a:ext cx="4731673" cy="2664296"/>
          </a:xfrm>
          <a:prstGeom prst="rect">
            <a:avLst/>
          </a:prstGeom>
          <a:noFill/>
          <a:extLst>
            <a:ext uri="{909E8E84-426E-40DD-AFC4-6F175D3DCCD1}">
              <a14:hiddenFill xmlns:a14="http://schemas.microsoft.com/office/drawing/2010/main">
                <a:solidFill>
                  <a:srgbClr val="FFFFFF"/>
                </a:solidFill>
              </a14:hiddenFill>
            </a:ext>
          </a:extLst>
        </p:spPr>
      </p:pic>
      <p:pic>
        <p:nvPicPr>
          <p:cNvPr id="10" name="Platshållare för innehåll 7">
            <a:extLst>
              <a:ext uri="{FF2B5EF4-FFF2-40B4-BE49-F238E27FC236}">
                <a16:creationId xmlns:a16="http://schemas.microsoft.com/office/drawing/2014/main" id="{0F7C2D12-0728-450D-AAE3-BC0DDB6695C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9633" y="3843781"/>
            <a:ext cx="5003786" cy="2814631"/>
          </a:xfrm>
          <a:prstGeom prst="rect">
            <a:avLst/>
          </a:prstGeom>
        </p:spPr>
      </p:pic>
      <p:sp>
        <p:nvSpPr>
          <p:cNvPr id="12" name="textruta 11">
            <a:extLst>
              <a:ext uri="{FF2B5EF4-FFF2-40B4-BE49-F238E27FC236}">
                <a16:creationId xmlns:a16="http://schemas.microsoft.com/office/drawing/2014/main" id="{C3B8DCD2-E217-48FD-9D9B-6AF438578EAF}"/>
              </a:ext>
            </a:extLst>
          </p:cNvPr>
          <p:cNvSpPr txBox="1"/>
          <p:nvPr/>
        </p:nvSpPr>
        <p:spPr>
          <a:xfrm>
            <a:off x="5362170" y="3581110"/>
            <a:ext cx="6119768" cy="2893100"/>
          </a:xfrm>
          <a:prstGeom prst="rect">
            <a:avLst/>
          </a:prstGeom>
          <a:noFill/>
        </p:spPr>
        <p:txBody>
          <a:bodyPr wrap="square">
            <a:spAutoFit/>
          </a:bodyPr>
          <a:lstStyle/>
          <a:p>
            <a:pPr marL="828040">
              <a:spcAft>
                <a:spcPts val="1200"/>
              </a:spcAft>
            </a:pPr>
            <a:r>
              <a:rPr lang="sv-SE" sz="1800" b="1" dirty="0">
                <a:effectLst/>
                <a:latin typeface="+mj-lt"/>
                <a:ea typeface="Times New Roman" panose="02020603050405020304" pitchFamily="18" charset="0"/>
                <a:cs typeface="Times New Roman" panose="02020603050405020304" pitchFamily="18" charset="0"/>
              </a:rPr>
              <a:t>Gnosjö 2019</a:t>
            </a:r>
          </a:p>
          <a:p>
            <a:pPr marL="828040">
              <a:spcAft>
                <a:spcPts val="1200"/>
              </a:spcAft>
            </a:pPr>
            <a:r>
              <a:rPr lang="sv-SE" sz="1800" dirty="0">
                <a:effectLst/>
                <a:latin typeface="Garamond" panose="02020404030301010803" pitchFamily="18" charset="0"/>
                <a:ea typeface="Times New Roman" panose="02020603050405020304" pitchFamily="18" charset="0"/>
                <a:cs typeface="Times New Roman" panose="02020603050405020304" pitchFamily="18" charset="0"/>
              </a:rPr>
              <a:t>”En absolut nödvändighet för ledning och insatspersonal är att erhålla bra kartmateriel med inritad händelse. Inledningsvis rådde stor brist på kartmaterial för fältbruk. Materiel som delades ut under första dygnet bestod i ibland av handritade skisser.</a:t>
            </a:r>
          </a:p>
          <a:p>
            <a:pPr marL="828040">
              <a:spcAft>
                <a:spcPts val="1200"/>
              </a:spcAft>
            </a:pPr>
            <a:r>
              <a:rPr lang="sv-SE" dirty="0">
                <a:latin typeface="Garamond" panose="02020404030301010803" pitchFamily="18" charset="0"/>
                <a:cs typeface="Times New Roman" panose="02020603050405020304" pitchFamily="18" charset="0"/>
              </a:rPr>
              <a:t>När Länsstyrelsens GIS-expert producerade materiel kunde ledningspersonal erhålla utförligt kartmateriel med lägesbeskrivning till ledningsfordonet.”</a:t>
            </a:r>
          </a:p>
        </p:txBody>
      </p:sp>
      <p:sp>
        <p:nvSpPr>
          <p:cNvPr id="14" name="textruta 13">
            <a:extLst>
              <a:ext uri="{FF2B5EF4-FFF2-40B4-BE49-F238E27FC236}">
                <a16:creationId xmlns:a16="http://schemas.microsoft.com/office/drawing/2014/main" id="{D114C040-0CF1-41E5-96C0-51FCB5E366BD}"/>
              </a:ext>
            </a:extLst>
          </p:cNvPr>
          <p:cNvSpPr txBox="1"/>
          <p:nvPr/>
        </p:nvSpPr>
        <p:spPr>
          <a:xfrm>
            <a:off x="135316" y="259531"/>
            <a:ext cx="6119768" cy="2739211"/>
          </a:xfrm>
          <a:prstGeom prst="rect">
            <a:avLst/>
          </a:prstGeom>
          <a:noFill/>
        </p:spPr>
        <p:txBody>
          <a:bodyPr wrap="square">
            <a:spAutoFit/>
          </a:bodyPr>
          <a:lstStyle/>
          <a:p>
            <a:pPr marL="828040">
              <a:spcAft>
                <a:spcPts val="1200"/>
              </a:spcAft>
            </a:pPr>
            <a:r>
              <a:rPr lang="sv-SE" sz="1800" b="1" dirty="0">
                <a:effectLst/>
                <a:latin typeface="+mj-lt"/>
                <a:ea typeface="Times New Roman" panose="02020603050405020304" pitchFamily="18" charset="0"/>
                <a:cs typeface="Times New Roman" panose="02020603050405020304" pitchFamily="18" charset="0"/>
              </a:rPr>
              <a:t>Västmanland 2014</a:t>
            </a:r>
          </a:p>
          <a:p>
            <a:pPr marL="828040">
              <a:spcAft>
                <a:spcPts val="1200"/>
              </a:spcAft>
            </a:pPr>
            <a:r>
              <a:rPr lang="sv-SE" sz="1800" dirty="0">
                <a:effectLst/>
                <a:latin typeface="Garamond" panose="02020404030301010803" pitchFamily="18" charset="0"/>
                <a:ea typeface="Times New Roman" panose="02020603050405020304" pitchFamily="18" charset="0"/>
                <a:cs typeface="Times New Roman" panose="02020603050405020304" pitchFamily="18" charset="0"/>
              </a:rPr>
              <a:t>”Det var under lång tid en påtaglig brist på kartor för inblandade aktörer. Dessutom användes olika karttyper, olika koordinatsystem samt andra sätt att uppge positioner. Inte ens närliggande räddningsstyrkor hade kartor över aktuellt område.  […]</a:t>
            </a:r>
            <a:br>
              <a:rPr lang="sv-SE" sz="1800" dirty="0">
                <a:effectLst/>
                <a:latin typeface="Garamond" panose="02020404030301010803" pitchFamily="18" charset="0"/>
                <a:ea typeface="Times New Roman" panose="02020603050405020304" pitchFamily="18" charset="0"/>
                <a:cs typeface="Times New Roman" panose="02020603050405020304" pitchFamily="18" charset="0"/>
              </a:rPr>
            </a:br>
            <a:r>
              <a:rPr lang="sv-SE" sz="1800" dirty="0">
                <a:effectLst/>
                <a:latin typeface="Garamond" panose="02020404030301010803" pitchFamily="18" charset="0"/>
                <a:ea typeface="Times New Roman" panose="02020603050405020304" pitchFamily="18" charset="0"/>
                <a:cs typeface="Times New Roman" panose="02020603050405020304" pitchFamily="18" charset="0"/>
              </a:rPr>
              <a:t>När styrkan från Fagersta blev insatta på måndagen den 4 augusti fick man en dålig papperskarta av hemvärnet vid brytpunkten i Ramnäs.”</a:t>
            </a:r>
          </a:p>
        </p:txBody>
      </p:sp>
    </p:spTree>
    <p:extLst>
      <p:ext uri="{BB962C8B-B14F-4D97-AF65-F5344CB8AC3E}">
        <p14:creationId xmlns:p14="http://schemas.microsoft.com/office/powerpoint/2010/main" val="226265051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E9BB12-75DF-4D66-AB01-CBE2136FB0A5}"/>
              </a:ext>
            </a:extLst>
          </p:cNvPr>
          <p:cNvSpPr>
            <a:spLocks noGrp="1"/>
          </p:cNvSpPr>
          <p:nvPr>
            <p:ph type="title"/>
          </p:nvPr>
        </p:nvSpPr>
        <p:spPr>
          <a:xfrm>
            <a:off x="540000" y="72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1. Ladda ner och packa upp </a:t>
            </a:r>
            <a:r>
              <a:rPr lang="sv-SE" b="1" kern="1200" dirty="0" err="1">
                <a:solidFill>
                  <a:srgbClr val="D76600"/>
                </a:solidFill>
                <a:effectLst>
                  <a:outerShdw blurRad="38100" dist="38100" dir="2700000" algn="tl">
                    <a:srgbClr val="000000">
                      <a:alpha val="43137"/>
                    </a:srgbClr>
                  </a:outerShdw>
                </a:effectLst>
              </a:rPr>
              <a:t>zip</a:t>
            </a:r>
            <a:endParaRPr lang="sv-SE" b="1" kern="1200" dirty="0">
              <a:solidFill>
                <a:srgbClr val="D76600"/>
              </a:solidFill>
              <a:effectLst>
                <a:outerShdw blurRad="38100" dist="38100" dir="2700000" algn="tl">
                  <a:srgbClr val="000000">
                    <a:alpha val="43137"/>
                  </a:srgbClr>
                </a:outerShdw>
              </a:effectLst>
            </a:endParaRPr>
          </a:p>
        </p:txBody>
      </p:sp>
      <p:sp>
        <p:nvSpPr>
          <p:cNvPr id="4" name="Platshållare för innehåll 3">
            <a:extLst>
              <a:ext uri="{FF2B5EF4-FFF2-40B4-BE49-F238E27FC236}">
                <a16:creationId xmlns:a16="http://schemas.microsoft.com/office/drawing/2014/main" id="{A8EF6C3F-D7AC-48FD-A780-CB2FA883CF81}"/>
              </a:ext>
            </a:extLst>
          </p:cNvPr>
          <p:cNvSpPr>
            <a:spLocks noGrp="1"/>
          </p:cNvSpPr>
          <p:nvPr>
            <p:ph sz="half" idx="1"/>
          </p:nvPr>
        </p:nvSpPr>
        <p:spPr>
          <a:solidFill>
            <a:srgbClr val="D76600"/>
          </a:solidFill>
        </p:spPr>
        <p:txBody>
          <a:bodyPr/>
          <a:lstStyle/>
          <a:p>
            <a:pPr marL="0" indent="0">
              <a:buNone/>
            </a:pPr>
            <a:r>
              <a:rPr lang="sv-SE" b="1" dirty="0">
                <a:solidFill>
                  <a:schemeClr val="bg1"/>
                </a:solidFill>
              </a:rPr>
              <a:t>ArcGIS Pro</a:t>
            </a:r>
          </a:p>
          <a:p>
            <a:pPr marL="514350" indent="-514350">
              <a:buFont typeface="+mj-lt"/>
              <a:buAutoNum type="arabicPeriod"/>
            </a:pPr>
            <a:r>
              <a:rPr lang="sv-SE" sz="2400" dirty="0">
                <a:solidFill>
                  <a:schemeClr val="bg1"/>
                </a:solidFill>
                <a:latin typeface="Calibri" panose="020F0502020204030204" pitchFamily="34" charset="0"/>
                <a:cs typeface="Calibri" panose="020F0502020204030204" pitchFamily="34" charset="0"/>
              </a:rPr>
              <a:t>(Ladda ned fil från Länsstyrelsernas geodatakatalog) - Klart</a:t>
            </a:r>
          </a:p>
          <a:p>
            <a:pPr marL="514350" indent="-514350">
              <a:buFont typeface="+mj-lt"/>
              <a:buAutoNum type="arabicPeriod"/>
            </a:pPr>
            <a:r>
              <a:rPr lang="sv-SE" sz="2400" dirty="0">
                <a:solidFill>
                  <a:schemeClr val="bg1"/>
                </a:solidFill>
                <a:latin typeface="Calibri" panose="020F0502020204030204" pitchFamily="34" charset="0"/>
                <a:cs typeface="Calibri" panose="020F0502020204030204" pitchFamily="34" charset="0"/>
              </a:rPr>
              <a:t>Placera </a:t>
            </a:r>
            <a:r>
              <a:rPr lang="sv-SE" sz="2400" dirty="0" err="1">
                <a:solidFill>
                  <a:schemeClr val="bg1"/>
                </a:solidFill>
                <a:latin typeface="Calibri" panose="020F0502020204030204" pitchFamily="34" charset="0"/>
                <a:cs typeface="Calibri" panose="020F0502020204030204" pitchFamily="34" charset="0"/>
              </a:rPr>
              <a:t>zip</a:t>
            </a:r>
            <a:r>
              <a:rPr lang="sv-SE" sz="2400" dirty="0">
                <a:solidFill>
                  <a:schemeClr val="bg1"/>
                </a:solidFill>
                <a:latin typeface="Calibri" panose="020F0502020204030204" pitchFamily="34" charset="0"/>
                <a:cs typeface="Calibri" panose="020F0502020204030204" pitchFamily="34" charset="0"/>
              </a:rPr>
              <a:t> på lokal disk</a:t>
            </a:r>
          </a:p>
          <a:p>
            <a:pPr marL="514350" indent="-514350">
              <a:buFont typeface="+mj-lt"/>
              <a:buAutoNum type="arabicPeriod"/>
            </a:pPr>
            <a:r>
              <a:rPr lang="sv-SE" sz="2400" dirty="0">
                <a:solidFill>
                  <a:schemeClr val="bg1"/>
                </a:solidFill>
                <a:latin typeface="Calibri" panose="020F0502020204030204" pitchFamily="34" charset="0"/>
                <a:cs typeface="Calibri" panose="020F0502020204030204" pitchFamily="34" charset="0"/>
              </a:rPr>
              <a:t>Packa upp </a:t>
            </a:r>
            <a:r>
              <a:rPr lang="sv-SE" sz="2400" dirty="0" err="1">
                <a:solidFill>
                  <a:schemeClr val="bg1"/>
                </a:solidFill>
                <a:latin typeface="Calibri" panose="020F0502020204030204" pitchFamily="34" charset="0"/>
                <a:cs typeface="Calibri" panose="020F0502020204030204" pitchFamily="34" charset="0"/>
              </a:rPr>
              <a:t>zip</a:t>
            </a:r>
            <a:endParaRPr lang="sv-SE" sz="2400" dirty="0">
              <a:solidFill>
                <a:schemeClr val="bg1"/>
              </a:solidFill>
              <a:latin typeface="Calibri" panose="020F0502020204030204" pitchFamily="34" charset="0"/>
              <a:cs typeface="Calibri" panose="020F0502020204030204" pitchFamily="34" charset="0"/>
            </a:endParaRPr>
          </a:p>
          <a:p>
            <a:pPr marL="514350" indent="-514350">
              <a:buFont typeface="+mj-lt"/>
              <a:buAutoNum type="arabicPeriod"/>
            </a:pPr>
            <a:r>
              <a:rPr lang="sv-SE" sz="2400" dirty="0">
                <a:solidFill>
                  <a:schemeClr val="bg1"/>
                </a:solidFill>
                <a:latin typeface="Calibri" panose="020F0502020204030204" pitchFamily="34" charset="0"/>
                <a:cs typeface="Calibri" panose="020F0502020204030204" pitchFamily="34" charset="0"/>
              </a:rPr>
              <a:t>Öppna med ArcGIS Pro &gt;</a:t>
            </a:r>
            <a:r>
              <a:rPr lang="sv-SE" sz="2400" dirty="0" err="1">
                <a:solidFill>
                  <a:schemeClr val="bg1"/>
                </a:solidFill>
                <a:latin typeface="Calibri" panose="020F0502020204030204" pitchFamily="34" charset="0"/>
                <a:cs typeface="Calibri" panose="020F0502020204030204" pitchFamily="34" charset="0"/>
              </a:rPr>
              <a:t>3.X</a:t>
            </a:r>
            <a:endParaRPr lang="sv-SE" sz="2400" dirty="0">
              <a:solidFill>
                <a:schemeClr val="bg1"/>
              </a:solidFill>
              <a:latin typeface="Calibri" panose="020F0502020204030204" pitchFamily="34" charset="0"/>
              <a:cs typeface="Calibri" panose="020F0502020204030204" pitchFamily="34" charset="0"/>
            </a:endParaRPr>
          </a:p>
        </p:txBody>
      </p:sp>
      <p:sp>
        <p:nvSpPr>
          <p:cNvPr id="5" name="Platshållare för innehåll 4">
            <a:extLst>
              <a:ext uri="{FF2B5EF4-FFF2-40B4-BE49-F238E27FC236}">
                <a16:creationId xmlns:a16="http://schemas.microsoft.com/office/drawing/2014/main" id="{65CA2A22-7646-4C22-B2B3-BFA64BA3BA3F}"/>
              </a:ext>
            </a:extLst>
          </p:cNvPr>
          <p:cNvSpPr>
            <a:spLocks noGrp="1"/>
          </p:cNvSpPr>
          <p:nvPr>
            <p:ph sz="half" idx="2"/>
          </p:nvPr>
        </p:nvSpPr>
        <p:spPr>
          <a:solidFill>
            <a:schemeClr val="accent6">
              <a:lumMod val="20000"/>
              <a:lumOff val="80000"/>
            </a:schemeClr>
          </a:solidFill>
        </p:spPr>
        <p:txBody>
          <a:bodyPr/>
          <a:lstStyle/>
          <a:p>
            <a:pPr marL="0" indent="0">
              <a:buNone/>
            </a:pPr>
            <a:r>
              <a:rPr lang="sv-SE" b="1" dirty="0"/>
              <a:t>QGIS</a:t>
            </a:r>
          </a:p>
          <a:p>
            <a:pPr marL="514350" indent="-514350">
              <a:buFont typeface="+mj-lt"/>
              <a:buAutoNum type="arabicPeriod"/>
            </a:pPr>
            <a:r>
              <a:rPr lang="sv-SE" sz="2400" dirty="0">
                <a:latin typeface="Calibri" panose="020F0502020204030204" pitchFamily="34" charset="0"/>
                <a:cs typeface="Calibri" panose="020F0502020204030204" pitchFamily="34" charset="0"/>
              </a:rPr>
              <a:t>Ladda ned BrandGIS paketet från Länsstyrelsernas geodatakatalog</a:t>
            </a:r>
          </a:p>
          <a:p>
            <a:pPr marL="514350" indent="-514350">
              <a:buFont typeface="+mj-lt"/>
              <a:buAutoNum type="arabicPeriod"/>
            </a:pPr>
            <a:r>
              <a:rPr lang="sv-SE" sz="2400" dirty="0">
                <a:latin typeface="Calibri" panose="020F0502020204030204" pitchFamily="34" charset="0"/>
                <a:cs typeface="Calibri" panose="020F0502020204030204" pitchFamily="34" charset="0"/>
              </a:rPr>
              <a:t>Placera ZIP-filen på lokal disk</a:t>
            </a:r>
          </a:p>
          <a:p>
            <a:pPr marL="514350" indent="-514350">
              <a:buFont typeface="+mj-lt"/>
              <a:buAutoNum type="arabicPeriod"/>
            </a:pPr>
            <a:r>
              <a:rPr lang="sv-SE" sz="2400" dirty="0">
                <a:latin typeface="Calibri" panose="020F0502020204030204" pitchFamily="34" charset="0"/>
                <a:cs typeface="Calibri" panose="020F0502020204030204" pitchFamily="34" charset="0"/>
              </a:rPr>
              <a:t>Packa upp ZIP-filen</a:t>
            </a:r>
          </a:p>
          <a:p>
            <a:pPr marL="514350" indent="-514350">
              <a:buFont typeface="+mj-lt"/>
              <a:buAutoNum type="arabicPeriod"/>
            </a:pPr>
            <a:r>
              <a:rPr lang="sv-SE" sz="2400" dirty="0">
                <a:latin typeface="Calibri" panose="020F0502020204030204" pitchFamily="34" charset="0"/>
                <a:cs typeface="Calibri" panose="020F0502020204030204" pitchFamily="34" charset="0"/>
              </a:rPr>
              <a:t>Öppna med Qgis 3.28</a:t>
            </a:r>
            <a:endParaRPr lang="sv-SE" sz="2800" dirty="0">
              <a:latin typeface="Calibri" panose="020F0502020204030204" pitchFamily="34" charset="0"/>
              <a:cs typeface="Calibri" panose="020F0502020204030204" pitchFamily="34" charset="0"/>
            </a:endParaRPr>
          </a:p>
        </p:txBody>
      </p:sp>
      <p:pic>
        <p:nvPicPr>
          <p:cNvPr id="6" name="Platshållare för innehåll 3">
            <a:extLst>
              <a:ext uri="{FF2B5EF4-FFF2-40B4-BE49-F238E27FC236}">
                <a16:creationId xmlns:a16="http://schemas.microsoft.com/office/drawing/2014/main" id="{317E5F45-50F9-4105-BC84-18C73BCD241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5526279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E9BB12-75DF-4D66-AB01-CBE2136FB0A5}"/>
              </a:ext>
            </a:extLst>
          </p:cNvPr>
          <p:cNvSpPr>
            <a:spLocks noGrp="1"/>
          </p:cNvSpPr>
          <p:nvPr>
            <p:ph type="title"/>
          </p:nvPr>
        </p:nvSpPr>
        <p:spPr>
          <a:xfrm>
            <a:off x="540000" y="72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2. Öppna projektet och bekanta dig med innehållet</a:t>
            </a:r>
          </a:p>
        </p:txBody>
      </p:sp>
      <p:sp>
        <p:nvSpPr>
          <p:cNvPr id="4" name="Platshållare för innehåll 3">
            <a:extLst>
              <a:ext uri="{FF2B5EF4-FFF2-40B4-BE49-F238E27FC236}">
                <a16:creationId xmlns:a16="http://schemas.microsoft.com/office/drawing/2014/main" id="{A8EF6C3F-D7AC-48FD-A780-CB2FA883CF81}"/>
              </a:ext>
            </a:extLst>
          </p:cNvPr>
          <p:cNvSpPr>
            <a:spLocks noGrp="1"/>
          </p:cNvSpPr>
          <p:nvPr>
            <p:ph sz="half" idx="1"/>
          </p:nvPr>
        </p:nvSpPr>
        <p:spPr>
          <a:xfrm>
            <a:off x="593788" y="2149871"/>
            <a:ext cx="5384800" cy="4590337"/>
          </a:xfrm>
          <a:solidFill>
            <a:srgbClr val="D76600"/>
          </a:solidFill>
        </p:spPr>
        <p:txBody>
          <a:bodyPr/>
          <a:lstStyle/>
          <a:p>
            <a:pPr marL="0" indent="0">
              <a:buNone/>
            </a:pPr>
            <a:r>
              <a:rPr lang="sv-SE" b="1" dirty="0">
                <a:solidFill>
                  <a:schemeClr val="bg1"/>
                </a:solidFill>
              </a:rPr>
              <a:t>ArcGIS Pro</a:t>
            </a:r>
          </a:p>
          <a:p>
            <a:pPr marL="514350" indent="-514350">
              <a:buFont typeface="+mj-lt"/>
              <a:buAutoNum type="arabicPeriod"/>
            </a:pPr>
            <a:r>
              <a:rPr lang="sv-SE" sz="2400" dirty="0">
                <a:solidFill>
                  <a:schemeClr val="bg1"/>
                </a:solidFill>
                <a:latin typeface="Calibri" panose="020F0502020204030204" pitchFamily="34" charset="0"/>
                <a:cs typeface="Calibri" panose="020F0502020204030204" pitchFamily="34" charset="0"/>
              </a:rPr>
              <a:t>Öppna filen </a:t>
            </a:r>
            <a:r>
              <a:rPr lang="sv-SE" sz="2400" b="1" dirty="0" err="1">
                <a:solidFill>
                  <a:schemeClr val="bg1"/>
                </a:solidFill>
                <a:latin typeface="Calibri" panose="020F0502020204030204" pitchFamily="34" charset="0"/>
                <a:cs typeface="Calibri" panose="020F0502020204030204" pitchFamily="34" charset="0"/>
              </a:rPr>
              <a:t>BrandGIS.aprx</a:t>
            </a:r>
            <a:endParaRPr lang="sv-SE" sz="2400" b="1" dirty="0">
              <a:solidFill>
                <a:schemeClr val="bg1"/>
              </a:solidFill>
              <a:latin typeface="Calibri" panose="020F0502020204030204" pitchFamily="34" charset="0"/>
              <a:cs typeface="Calibri" panose="020F0502020204030204" pitchFamily="34" charset="0"/>
            </a:endParaRPr>
          </a:p>
          <a:p>
            <a:pPr marL="514350" indent="-514350">
              <a:buFont typeface="+mj-lt"/>
              <a:buAutoNum type="arabicPeriod"/>
            </a:pPr>
            <a:r>
              <a:rPr lang="sv-SE" sz="2400" dirty="0">
                <a:solidFill>
                  <a:schemeClr val="bg1"/>
                </a:solidFill>
                <a:latin typeface="Calibri" panose="020F0502020204030204" pitchFamily="34" charset="0"/>
                <a:cs typeface="Calibri" panose="020F0502020204030204" pitchFamily="34" charset="0"/>
              </a:rPr>
              <a:t>Kontrollera att du har tillgång till den geodatabas som medföljer</a:t>
            </a:r>
          </a:p>
          <a:p>
            <a:pPr marL="514350" indent="-514350">
              <a:buFont typeface="+mj-lt"/>
              <a:buAutoNum type="arabicPeriod"/>
            </a:pPr>
            <a:r>
              <a:rPr lang="sv-SE" sz="2400" dirty="0">
                <a:solidFill>
                  <a:schemeClr val="bg1"/>
                </a:solidFill>
                <a:latin typeface="Calibri" panose="020F0502020204030204" pitchFamily="34" charset="0"/>
                <a:cs typeface="Calibri" panose="020F0502020204030204" pitchFamily="34" charset="0"/>
              </a:rPr>
              <a:t>Kontrollera att </a:t>
            </a:r>
            <a:r>
              <a:rPr lang="sv-SE" sz="2400" dirty="0" err="1">
                <a:solidFill>
                  <a:schemeClr val="bg1"/>
                </a:solidFill>
                <a:latin typeface="Calibri" panose="020F0502020204030204" pitchFamily="34" charset="0"/>
                <a:cs typeface="Calibri" panose="020F0502020204030204" pitchFamily="34" charset="0"/>
              </a:rPr>
              <a:t>symbologin</a:t>
            </a:r>
            <a:r>
              <a:rPr lang="sv-SE" sz="2400" dirty="0">
                <a:solidFill>
                  <a:schemeClr val="bg1"/>
                </a:solidFill>
                <a:latin typeface="Calibri" panose="020F0502020204030204" pitchFamily="34" charset="0"/>
                <a:cs typeface="Calibri" panose="020F0502020204030204" pitchFamily="34" charset="0"/>
              </a:rPr>
              <a:t> i lagermenyn ser bra ut. Laga ev. brutna sökvägar under bakgrundsdata.</a:t>
            </a:r>
          </a:p>
          <a:p>
            <a:pPr marL="514350" indent="-514350">
              <a:buFont typeface="+mj-lt"/>
              <a:buAutoNum type="arabicPeriod"/>
            </a:pPr>
            <a:r>
              <a:rPr lang="sv-SE" sz="2400" dirty="0">
                <a:solidFill>
                  <a:schemeClr val="bg1"/>
                </a:solidFill>
                <a:latin typeface="Calibri" panose="020F0502020204030204" pitchFamily="34" charset="0"/>
                <a:cs typeface="Calibri" panose="020F0502020204030204" pitchFamily="34" charset="0"/>
              </a:rPr>
              <a:t>Bekanta dig med innehållet i projektet</a:t>
            </a:r>
          </a:p>
        </p:txBody>
      </p:sp>
      <p:sp>
        <p:nvSpPr>
          <p:cNvPr id="5" name="Platshållare för innehåll 4">
            <a:extLst>
              <a:ext uri="{FF2B5EF4-FFF2-40B4-BE49-F238E27FC236}">
                <a16:creationId xmlns:a16="http://schemas.microsoft.com/office/drawing/2014/main" id="{65CA2A22-7646-4C22-B2B3-BFA64BA3BA3F}"/>
              </a:ext>
            </a:extLst>
          </p:cNvPr>
          <p:cNvSpPr>
            <a:spLocks noGrp="1"/>
          </p:cNvSpPr>
          <p:nvPr>
            <p:ph sz="half" idx="2"/>
          </p:nvPr>
        </p:nvSpPr>
        <p:spPr>
          <a:xfrm>
            <a:off x="6267200" y="1569406"/>
            <a:ext cx="5384800" cy="4846500"/>
          </a:xfrm>
          <a:solidFill>
            <a:schemeClr val="accent6">
              <a:lumMod val="20000"/>
              <a:lumOff val="80000"/>
            </a:schemeClr>
          </a:solidFill>
        </p:spPr>
        <p:txBody>
          <a:bodyPr/>
          <a:lstStyle/>
          <a:p>
            <a:pPr marL="0" indent="0">
              <a:buNone/>
            </a:pPr>
            <a:r>
              <a:rPr lang="sv-SE" b="1" dirty="0"/>
              <a:t>QGIS</a:t>
            </a:r>
          </a:p>
          <a:p>
            <a:pPr marL="514350" indent="-514350">
              <a:buFont typeface="+mj-lt"/>
              <a:buAutoNum type="arabicPeriod"/>
            </a:pPr>
            <a:r>
              <a:rPr lang="sv-SE" sz="2400" dirty="0">
                <a:latin typeface="Calibri" panose="020F0502020204030204" pitchFamily="34" charset="0"/>
                <a:cs typeface="Calibri" panose="020F0502020204030204" pitchFamily="34" charset="0"/>
              </a:rPr>
              <a:t>Öppna filen </a:t>
            </a:r>
            <a:r>
              <a:rPr lang="sv-SE" sz="2400" b="1" dirty="0" err="1">
                <a:latin typeface="Calibri" panose="020F0502020204030204" pitchFamily="34" charset="0"/>
                <a:cs typeface="Calibri" panose="020F0502020204030204" pitchFamily="34" charset="0"/>
              </a:rPr>
              <a:t>BrandGIS.qgz</a:t>
            </a:r>
            <a:endParaRPr lang="sv-SE" sz="2400" b="1" dirty="0">
              <a:latin typeface="Calibri" panose="020F0502020204030204" pitchFamily="34" charset="0"/>
              <a:cs typeface="Calibri" panose="020F0502020204030204" pitchFamily="34" charset="0"/>
            </a:endParaRPr>
          </a:p>
          <a:p>
            <a:pPr marL="514350" indent="-514350">
              <a:buFont typeface="+mj-lt"/>
              <a:buAutoNum type="arabicPeriod"/>
            </a:pPr>
            <a:r>
              <a:rPr lang="sv-SE" sz="2400" dirty="0">
                <a:latin typeface="Calibri" panose="020F0502020204030204" pitchFamily="34" charset="0"/>
                <a:cs typeface="Calibri" panose="020F0502020204030204" pitchFamily="34" charset="0"/>
              </a:rPr>
              <a:t>Kontrollera att du har tillgång till den geodatabas som medföljer</a:t>
            </a:r>
          </a:p>
          <a:p>
            <a:pPr marL="514350" indent="-514350">
              <a:buFont typeface="+mj-lt"/>
              <a:buAutoNum type="arabicPeriod"/>
            </a:pPr>
            <a:r>
              <a:rPr lang="sv-SE" sz="2400" dirty="0">
                <a:latin typeface="Calibri" panose="020F0502020204030204" pitchFamily="34" charset="0"/>
                <a:cs typeface="Calibri" panose="020F0502020204030204" pitchFamily="34" charset="0"/>
              </a:rPr>
              <a:t>Kontrollera att symbologin i lagermenyn ser bra ut.</a:t>
            </a:r>
          </a:p>
          <a:p>
            <a:pPr marL="514350" indent="-514350">
              <a:buFont typeface="+mj-lt"/>
              <a:buAutoNum type="arabicPeriod"/>
            </a:pPr>
            <a:r>
              <a:rPr lang="sv-SE" sz="2400" dirty="0">
                <a:latin typeface="Calibri" panose="020F0502020204030204" pitchFamily="34" charset="0"/>
                <a:cs typeface="Calibri" panose="020F0502020204030204" pitchFamily="34" charset="0"/>
              </a:rPr>
              <a:t>Installera BrandGIS plugin från </a:t>
            </a:r>
            <a:br>
              <a:rPr lang="sv-SE" sz="2400" dirty="0">
                <a:latin typeface="Calibri" panose="020F0502020204030204" pitchFamily="34" charset="0"/>
                <a:cs typeface="Calibri" panose="020F0502020204030204" pitchFamily="34" charset="0"/>
              </a:rPr>
            </a:br>
            <a:r>
              <a:rPr lang="sv-SE" sz="2400" dirty="0">
                <a:latin typeface="Calibri" panose="020F0502020204030204" pitchFamily="34" charset="0"/>
                <a:cs typeface="Calibri" panose="020F0502020204030204" pitchFamily="34" charset="0"/>
              </a:rPr>
              <a:t>brand_gis.zip (görs under Plugin-menyn)*. Plugin ligger under </a:t>
            </a:r>
            <a:r>
              <a:rPr lang="sv-SE" sz="2400" dirty="0" err="1">
                <a:latin typeface="Calibri" panose="020F0502020204030204" pitchFamily="34" charset="0"/>
                <a:cs typeface="Calibri" panose="020F0502020204030204" pitchFamily="34" charset="0"/>
              </a:rPr>
              <a:t>resurser_qgis</a:t>
            </a:r>
            <a:r>
              <a:rPr lang="sv-SE" sz="2400" dirty="0">
                <a:latin typeface="Calibri" panose="020F0502020204030204" pitchFamily="34" charset="0"/>
                <a:cs typeface="Calibri" panose="020F0502020204030204" pitchFamily="34" charset="0"/>
              </a:rPr>
              <a:t> mappen.</a:t>
            </a:r>
          </a:p>
          <a:p>
            <a:pPr marL="514350" indent="-514350">
              <a:buFont typeface="+mj-lt"/>
              <a:buAutoNum type="arabicPeriod"/>
            </a:pPr>
            <a:r>
              <a:rPr lang="sv-SE" sz="2400" dirty="0">
                <a:latin typeface="Calibri" panose="020F0502020204030204" pitchFamily="34" charset="0"/>
                <a:cs typeface="Calibri" panose="020F0502020204030204" pitchFamily="34" charset="0"/>
              </a:rPr>
              <a:t>Bekanta dig med innehållet i projektet</a:t>
            </a:r>
          </a:p>
          <a:p>
            <a:pPr marL="0" indent="0">
              <a:buNone/>
            </a:pPr>
            <a:r>
              <a:rPr lang="sv-SE" sz="1400" dirty="0">
                <a:latin typeface="Calibri" panose="020F0502020204030204" pitchFamily="34" charset="0"/>
                <a:cs typeface="Calibri" panose="020F0502020204030204" pitchFamily="34" charset="0"/>
              </a:rPr>
              <a:t>* </a:t>
            </a:r>
            <a:r>
              <a:rPr lang="sv-SE" sz="1400" dirty="0" err="1">
                <a:latin typeface="Calibri" panose="020F0502020204030204" pitchFamily="34" charset="0"/>
                <a:cs typeface="Calibri" panose="020F0502020204030204" pitchFamily="34" charset="0"/>
              </a:rPr>
              <a:t>Experimentiell</a:t>
            </a:r>
            <a:r>
              <a:rPr lang="sv-SE" sz="1400" dirty="0">
                <a:latin typeface="Calibri" panose="020F0502020204030204" pitchFamily="34" charset="0"/>
                <a:cs typeface="Calibri" panose="020F0502020204030204" pitchFamily="34" charset="0"/>
              </a:rPr>
              <a:t> version finns även i den officiella butiken också</a:t>
            </a:r>
          </a:p>
          <a:p>
            <a:endParaRPr lang="sv-SE" sz="2800" dirty="0">
              <a:latin typeface="Calibri" panose="020F0502020204030204" pitchFamily="34" charset="0"/>
              <a:cs typeface="Calibri" panose="020F0502020204030204" pitchFamily="34" charset="0"/>
            </a:endParaRPr>
          </a:p>
        </p:txBody>
      </p:sp>
      <p:pic>
        <p:nvPicPr>
          <p:cNvPr id="6" name="Platshållare för innehåll 3">
            <a:extLst>
              <a:ext uri="{FF2B5EF4-FFF2-40B4-BE49-F238E27FC236}">
                <a16:creationId xmlns:a16="http://schemas.microsoft.com/office/drawing/2014/main" id="{A0F13287-1684-413B-B5CC-799CFFE0E9A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0020449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E9BB12-75DF-4D66-AB01-CBE2136FB0A5}"/>
              </a:ext>
            </a:extLst>
          </p:cNvPr>
          <p:cNvSpPr>
            <a:spLocks noGrp="1"/>
          </p:cNvSpPr>
          <p:nvPr>
            <p:ph type="title"/>
          </p:nvPr>
        </p:nvSpPr>
        <p:spPr>
          <a:xfrm>
            <a:off x="540000" y="72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2a. Att göra</a:t>
            </a:r>
          </a:p>
        </p:txBody>
      </p:sp>
      <p:sp>
        <p:nvSpPr>
          <p:cNvPr id="4" name="Platshållare för innehåll 3">
            <a:extLst>
              <a:ext uri="{FF2B5EF4-FFF2-40B4-BE49-F238E27FC236}">
                <a16:creationId xmlns:a16="http://schemas.microsoft.com/office/drawing/2014/main" id="{A8EF6C3F-D7AC-48FD-A780-CB2FA883CF81}"/>
              </a:ext>
            </a:extLst>
          </p:cNvPr>
          <p:cNvSpPr>
            <a:spLocks noGrp="1"/>
          </p:cNvSpPr>
          <p:nvPr>
            <p:ph sz="half" idx="1"/>
          </p:nvPr>
        </p:nvSpPr>
        <p:spPr>
          <a:solidFill>
            <a:srgbClr val="D76600"/>
          </a:solidFill>
        </p:spPr>
        <p:txBody>
          <a:bodyPr/>
          <a:lstStyle/>
          <a:p>
            <a:pPr marL="0" indent="0">
              <a:buNone/>
            </a:pPr>
            <a:r>
              <a:rPr lang="sv-SE" b="1" dirty="0">
                <a:solidFill>
                  <a:schemeClr val="bg1"/>
                </a:solidFill>
              </a:rPr>
              <a:t>ArcGIS Pro</a:t>
            </a:r>
          </a:p>
          <a:p>
            <a:pPr marL="514350" indent="-514350">
              <a:buFont typeface="+mj-lt"/>
              <a:buAutoNum type="arabicPeriod"/>
            </a:pPr>
            <a:r>
              <a:rPr lang="sv-SE" sz="2800" dirty="0">
                <a:solidFill>
                  <a:schemeClr val="bg1"/>
                </a:solidFill>
                <a:latin typeface="Calibri" panose="020F0502020204030204" pitchFamily="34" charset="0"/>
                <a:cs typeface="Calibri" panose="020F0502020204030204" pitchFamily="34" charset="0"/>
              </a:rPr>
              <a:t>Kör Ange Händelse-ID från den medföljande </a:t>
            </a:r>
            <a:r>
              <a:rPr lang="sv-SE" sz="2800" dirty="0" err="1">
                <a:solidFill>
                  <a:schemeClr val="bg1"/>
                </a:solidFill>
                <a:latin typeface="Calibri" panose="020F0502020204030204" pitchFamily="34" charset="0"/>
                <a:cs typeface="Calibri" panose="020F0502020204030204" pitchFamily="34" charset="0"/>
              </a:rPr>
              <a:t>toolboxen</a:t>
            </a:r>
            <a:r>
              <a:rPr lang="sv-SE" sz="2800" dirty="0">
                <a:solidFill>
                  <a:schemeClr val="bg1"/>
                </a:solidFill>
                <a:latin typeface="Calibri" panose="020F0502020204030204" pitchFamily="34" charset="0"/>
                <a:cs typeface="Calibri" panose="020F0502020204030204" pitchFamily="34" charset="0"/>
              </a:rPr>
              <a:t>. </a:t>
            </a:r>
            <a:br>
              <a:rPr lang="sv-SE" sz="2800" dirty="0">
                <a:solidFill>
                  <a:schemeClr val="bg1"/>
                </a:solidFill>
                <a:latin typeface="Calibri" panose="020F0502020204030204" pitchFamily="34" charset="0"/>
                <a:cs typeface="Calibri" panose="020F0502020204030204" pitchFamily="34" charset="0"/>
              </a:rPr>
            </a:br>
            <a:r>
              <a:rPr lang="sv-SE" sz="2800" dirty="0">
                <a:solidFill>
                  <a:schemeClr val="bg1"/>
                </a:solidFill>
                <a:latin typeface="Calibri" panose="020F0502020204030204" pitchFamily="34" charset="0"/>
                <a:cs typeface="Calibri" panose="020F0502020204030204" pitchFamily="34" charset="0"/>
              </a:rPr>
              <a:t>Ange namn på branden.</a:t>
            </a:r>
          </a:p>
          <a:p>
            <a:pPr marL="514350" indent="-514350">
              <a:buFont typeface="+mj-lt"/>
              <a:buAutoNum type="arabicPeriod"/>
            </a:pPr>
            <a:r>
              <a:rPr lang="sv-SE" dirty="0">
                <a:solidFill>
                  <a:schemeClr val="bg1"/>
                </a:solidFill>
                <a:latin typeface="Calibri" panose="020F0502020204030204" pitchFamily="34" charset="0"/>
                <a:cs typeface="Calibri" panose="020F0502020204030204" pitchFamily="34" charset="0"/>
              </a:rPr>
              <a:t>Lägg till egen verksamhetsdata.</a:t>
            </a:r>
            <a:endParaRPr lang="sv-SE" sz="2800" dirty="0">
              <a:solidFill>
                <a:schemeClr val="bg1"/>
              </a:solidFill>
              <a:latin typeface="Calibri" panose="020F0502020204030204" pitchFamily="34" charset="0"/>
              <a:cs typeface="Calibri" panose="020F0502020204030204" pitchFamily="34" charset="0"/>
            </a:endParaRPr>
          </a:p>
          <a:p>
            <a:pPr marL="0" indent="0">
              <a:buNone/>
            </a:pPr>
            <a:endParaRPr lang="sv-SE" sz="2800" dirty="0">
              <a:solidFill>
                <a:schemeClr val="bg1"/>
              </a:solidFill>
              <a:latin typeface="Calibri" panose="020F0502020204030204" pitchFamily="34" charset="0"/>
              <a:cs typeface="Calibri" panose="020F0502020204030204" pitchFamily="34" charset="0"/>
            </a:endParaRPr>
          </a:p>
        </p:txBody>
      </p:sp>
      <p:sp>
        <p:nvSpPr>
          <p:cNvPr id="5" name="Platshållare för innehåll 4">
            <a:extLst>
              <a:ext uri="{FF2B5EF4-FFF2-40B4-BE49-F238E27FC236}">
                <a16:creationId xmlns:a16="http://schemas.microsoft.com/office/drawing/2014/main" id="{65CA2A22-7646-4C22-B2B3-BFA64BA3BA3F}"/>
              </a:ext>
            </a:extLst>
          </p:cNvPr>
          <p:cNvSpPr>
            <a:spLocks noGrp="1"/>
          </p:cNvSpPr>
          <p:nvPr>
            <p:ph sz="half" idx="2"/>
          </p:nvPr>
        </p:nvSpPr>
        <p:spPr>
          <a:solidFill>
            <a:schemeClr val="accent6">
              <a:lumMod val="20000"/>
              <a:lumOff val="80000"/>
            </a:schemeClr>
          </a:solidFill>
        </p:spPr>
        <p:txBody>
          <a:bodyPr/>
          <a:lstStyle/>
          <a:p>
            <a:pPr marL="0" indent="0">
              <a:buNone/>
            </a:pPr>
            <a:r>
              <a:rPr lang="sv-SE" b="1" dirty="0"/>
              <a:t>QGIS</a:t>
            </a:r>
          </a:p>
          <a:p>
            <a:pPr marL="457200" indent="-457200">
              <a:buFont typeface="+mj-lt"/>
              <a:buAutoNum type="arabicPeriod"/>
            </a:pPr>
            <a:r>
              <a:rPr lang="sv-SE" sz="2400" dirty="0"/>
              <a:t>Öppna plugin menyn och tryck på Brand-Gis-Start och fyll i alla fält, spara.</a:t>
            </a:r>
          </a:p>
          <a:p>
            <a:pPr marL="457200" indent="-457200">
              <a:buFont typeface="+mj-lt"/>
              <a:buAutoNum type="arabicPeriod"/>
            </a:pPr>
            <a:r>
              <a:rPr lang="sv-SE" sz="2400" dirty="0"/>
              <a:t>Lägg till egen verksamhetsdata.</a:t>
            </a:r>
          </a:p>
          <a:p>
            <a:endParaRPr lang="sv-SE" sz="2400" dirty="0"/>
          </a:p>
        </p:txBody>
      </p:sp>
      <p:pic>
        <p:nvPicPr>
          <p:cNvPr id="7" name="Platshållare för innehåll 3">
            <a:extLst>
              <a:ext uri="{FF2B5EF4-FFF2-40B4-BE49-F238E27FC236}">
                <a16:creationId xmlns:a16="http://schemas.microsoft.com/office/drawing/2014/main" id="{55266797-638C-47CF-98FF-570D98D3ED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2050" name="Bildobjekt 3">
            <a:extLst>
              <a:ext uri="{FF2B5EF4-FFF2-40B4-BE49-F238E27FC236}">
                <a16:creationId xmlns:a16="http://schemas.microsoft.com/office/drawing/2014/main" id="{A757EA20-BD45-438F-8F9C-3C5761289B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70717" y="2376000"/>
            <a:ext cx="6254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29598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E9BB12-75DF-4D66-AB01-CBE2136FB0A5}"/>
              </a:ext>
            </a:extLst>
          </p:cNvPr>
          <p:cNvSpPr>
            <a:spLocks noGrp="1"/>
          </p:cNvSpPr>
          <p:nvPr>
            <p:ph type="title"/>
          </p:nvPr>
        </p:nvSpPr>
        <p:spPr>
          <a:xfrm>
            <a:off x="540000" y="72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2b. Att göra - ArcGIS</a:t>
            </a:r>
          </a:p>
        </p:txBody>
      </p:sp>
      <p:sp>
        <p:nvSpPr>
          <p:cNvPr id="4" name="Platshållare för innehåll 3">
            <a:extLst>
              <a:ext uri="{FF2B5EF4-FFF2-40B4-BE49-F238E27FC236}">
                <a16:creationId xmlns:a16="http://schemas.microsoft.com/office/drawing/2014/main" id="{A8EF6C3F-D7AC-48FD-A780-CB2FA883CF81}"/>
              </a:ext>
            </a:extLst>
          </p:cNvPr>
          <p:cNvSpPr>
            <a:spLocks noGrp="1"/>
          </p:cNvSpPr>
          <p:nvPr>
            <p:ph sz="half" idx="1"/>
          </p:nvPr>
        </p:nvSpPr>
        <p:spPr>
          <a:solidFill>
            <a:srgbClr val="D76600"/>
          </a:solidFill>
        </p:spPr>
        <p:txBody>
          <a:bodyPr/>
          <a:lstStyle/>
          <a:p>
            <a:pPr marL="0" indent="0">
              <a:buNone/>
            </a:pPr>
            <a:r>
              <a:rPr lang="sv-SE" b="1" dirty="0">
                <a:solidFill>
                  <a:schemeClr val="bg1"/>
                </a:solidFill>
              </a:rPr>
              <a:t>ArcGIS Pro</a:t>
            </a:r>
          </a:p>
          <a:p>
            <a:pPr marL="514350" indent="-514350">
              <a:buFont typeface="+mj-lt"/>
              <a:buAutoNum type="arabicPeriod"/>
            </a:pPr>
            <a:r>
              <a:rPr lang="sv-SE" sz="2800" dirty="0">
                <a:solidFill>
                  <a:schemeClr val="bg1"/>
                </a:solidFill>
                <a:latin typeface="Calibri" panose="020F0502020204030204" pitchFamily="34" charset="0"/>
                <a:cs typeface="Calibri" panose="020F0502020204030204" pitchFamily="34" charset="0"/>
              </a:rPr>
              <a:t>Kör Ange Händelse-ID från den inbäddade </a:t>
            </a:r>
            <a:r>
              <a:rPr lang="sv-SE" sz="2800" dirty="0" err="1">
                <a:solidFill>
                  <a:schemeClr val="bg1"/>
                </a:solidFill>
                <a:latin typeface="Calibri" panose="020F0502020204030204" pitchFamily="34" charset="0"/>
                <a:cs typeface="Calibri" panose="020F0502020204030204" pitchFamily="34" charset="0"/>
              </a:rPr>
              <a:t>toolboxen</a:t>
            </a:r>
            <a:r>
              <a:rPr lang="sv-SE" sz="2800" dirty="0">
                <a:solidFill>
                  <a:schemeClr val="bg1"/>
                </a:solidFill>
                <a:latin typeface="Calibri" panose="020F0502020204030204" pitchFamily="34" charset="0"/>
                <a:cs typeface="Calibri" panose="020F0502020204030204" pitchFamily="34" charset="0"/>
              </a:rPr>
              <a:t>. Ange namn på branden.</a:t>
            </a:r>
          </a:p>
          <a:p>
            <a:pPr marL="514350" indent="-514350">
              <a:buFont typeface="+mj-lt"/>
              <a:buAutoNum type="arabicPeriod"/>
            </a:pPr>
            <a:r>
              <a:rPr lang="sv-SE" dirty="0">
                <a:solidFill>
                  <a:schemeClr val="bg1"/>
                </a:solidFill>
                <a:latin typeface="Calibri" panose="020F0502020204030204" pitchFamily="34" charset="0"/>
                <a:cs typeface="Calibri" panose="020F0502020204030204" pitchFamily="34" charset="0"/>
              </a:rPr>
              <a:t>Kryssa i rutan för att uppdatera Händelse-ID om du redan har digitaliserat något geoobjekt. </a:t>
            </a:r>
            <a:endParaRPr lang="sv-SE" sz="2800" dirty="0">
              <a:solidFill>
                <a:schemeClr val="bg1"/>
              </a:solidFill>
              <a:latin typeface="Calibri" panose="020F0502020204030204" pitchFamily="34" charset="0"/>
              <a:cs typeface="Calibri" panose="020F0502020204030204" pitchFamily="34" charset="0"/>
            </a:endParaRPr>
          </a:p>
          <a:p>
            <a:pPr marL="0" indent="0">
              <a:buNone/>
            </a:pPr>
            <a:endParaRPr lang="sv-SE" sz="2800" dirty="0">
              <a:solidFill>
                <a:schemeClr val="bg1"/>
              </a:solidFill>
              <a:latin typeface="Calibri" panose="020F0502020204030204" pitchFamily="34" charset="0"/>
              <a:cs typeface="Calibri" panose="020F0502020204030204" pitchFamily="34" charset="0"/>
            </a:endParaRPr>
          </a:p>
        </p:txBody>
      </p:sp>
      <p:pic>
        <p:nvPicPr>
          <p:cNvPr id="7" name="Bildobjekt 6">
            <a:extLst>
              <a:ext uri="{FF2B5EF4-FFF2-40B4-BE49-F238E27FC236}">
                <a16:creationId xmlns:a16="http://schemas.microsoft.com/office/drawing/2014/main" id="{C93FD29A-5D5B-48F4-B203-39041F35462F}"/>
              </a:ext>
            </a:extLst>
          </p:cNvPr>
          <p:cNvPicPr>
            <a:picLocks noChangeAspect="1"/>
          </p:cNvPicPr>
          <p:nvPr/>
        </p:nvPicPr>
        <p:blipFill rotWithShape="1">
          <a:blip r:embed="rId3"/>
          <a:srcRect r="2769"/>
          <a:stretch/>
        </p:blipFill>
        <p:spPr>
          <a:xfrm>
            <a:off x="14232904" y="3074231"/>
            <a:ext cx="5155194" cy="2808312"/>
          </a:xfrm>
          <a:prstGeom prst="rect">
            <a:avLst/>
          </a:prstGeom>
        </p:spPr>
      </p:pic>
      <p:pic>
        <p:nvPicPr>
          <p:cNvPr id="8" name="Platshållare för innehåll 3">
            <a:extLst>
              <a:ext uri="{FF2B5EF4-FFF2-40B4-BE49-F238E27FC236}">
                <a16:creationId xmlns:a16="http://schemas.microsoft.com/office/drawing/2014/main" id="{68B1F1B9-59C0-4986-939C-BBF1B740E47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5" name="Bildobjekt 4" descr="En bild som visar text&#10;&#10;Automatiskt genererad beskrivning">
            <a:extLst>
              <a:ext uri="{FF2B5EF4-FFF2-40B4-BE49-F238E27FC236}">
                <a16:creationId xmlns:a16="http://schemas.microsoft.com/office/drawing/2014/main" id="{6A619262-EDC3-47BE-B708-E931EDB519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56040" y="4149081"/>
            <a:ext cx="7711478" cy="1941504"/>
          </a:xfrm>
          <a:prstGeom prst="rect">
            <a:avLst/>
          </a:prstGeom>
        </p:spPr>
      </p:pic>
      <p:pic>
        <p:nvPicPr>
          <p:cNvPr id="10" name="Bildobjekt 9" descr="En bild som visar text&#10;&#10;Automatiskt genererad beskrivning">
            <a:extLst>
              <a:ext uri="{FF2B5EF4-FFF2-40B4-BE49-F238E27FC236}">
                <a16:creationId xmlns:a16="http://schemas.microsoft.com/office/drawing/2014/main" id="{1A215358-F9F3-4ABC-A797-EC04FEB6D9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92192" y="2487549"/>
            <a:ext cx="4908843" cy="1282799"/>
          </a:xfrm>
          <a:prstGeom prst="rect">
            <a:avLst/>
          </a:prstGeom>
        </p:spPr>
      </p:pic>
    </p:spTree>
    <p:extLst>
      <p:ext uri="{BB962C8B-B14F-4D97-AF65-F5344CB8AC3E}">
        <p14:creationId xmlns:p14="http://schemas.microsoft.com/office/powerpoint/2010/main" val="86847631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E9BB12-75DF-4D66-AB01-CBE2136FB0A5}"/>
              </a:ext>
            </a:extLst>
          </p:cNvPr>
          <p:cNvSpPr>
            <a:spLocks noGrp="1"/>
          </p:cNvSpPr>
          <p:nvPr>
            <p:ph type="title"/>
          </p:nvPr>
        </p:nvSpPr>
        <p:spPr>
          <a:xfrm>
            <a:off x="540000" y="72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2b. Att göra – QGIS </a:t>
            </a:r>
          </a:p>
        </p:txBody>
      </p:sp>
      <p:sp>
        <p:nvSpPr>
          <p:cNvPr id="3" name="textruta 2">
            <a:extLst>
              <a:ext uri="{FF2B5EF4-FFF2-40B4-BE49-F238E27FC236}">
                <a16:creationId xmlns:a16="http://schemas.microsoft.com/office/drawing/2014/main" id="{F0E1830C-E697-4679-8349-EAF399B490B2}"/>
              </a:ext>
            </a:extLst>
          </p:cNvPr>
          <p:cNvSpPr txBox="1"/>
          <p:nvPr/>
        </p:nvSpPr>
        <p:spPr>
          <a:xfrm>
            <a:off x="9768408" y="908720"/>
            <a:ext cx="2088232"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sv-SE" sz="1800" b="0" i="0" u="none" strike="noStrike" kern="1200" cap="none" spc="0" normalizeH="0" baseline="0" noProof="0" dirty="0">
                <a:ln>
                  <a:noFill/>
                </a:ln>
                <a:solidFill>
                  <a:srgbClr val="000000"/>
                </a:solidFill>
                <a:effectLst/>
                <a:uLnTx/>
                <a:uFillTx/>
                <a:latin typeface="Arial" charset="0"/>
                <a:ea typeface="+mn-ea"/>
                <a:cs typeface="+mn-cs"/>
              </a:rPr>
              <a:t>Händelse-ID ? </a:t>
            </a:r>
          </a:p>
        </p:txBody>
      </p:sp>
      <p:pic>
        <p:nvPicPr>
          <p:cNvPr id="10" name="Platshållare för innehåll 3">
            <a:extLst>
              <a:ext uri="{FF2B5EF4-FFF2-40B4-BE49-F238E27FC236}">
                <a16:creationId xmlns:a16="http://schemas.microsoft.com/office/drawing/2014/main" id="{28AD3BBF-EC60-4506-8E1B-0822CE8B89D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5" name="Bildobjekt 4" descr="En bild som visar text, skärmbild, Teckensnitt, programvara&#10;&#10;Automatiskt genererad beskrivning">
            <a:extLst>
              <a:ext uri="{FF2B5EF4-FFF2-40B4-BE49-F238E27FC236}">
                <a16:creationId xmlns:a16="http://schemas.microsoft.com/office/drawing/2014/main" id="{1230B0DC-173B-2B84-E39B-A398E8E380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6207" y="1491497"/>
            <a:ext cx="3997058" cy="1202534"/>
          </a:xfrm>
          <a:prstGeom prst="rect">
            <a:avLst/>
          </a:prstGeom>
        </p:spPr>
      </p:pic>
      <p:pic>
        <p:nvPicPr>
          <p:cNvPr id="11" name="Bildobjekt 10">
            <a:extLst>
              <a:ext uri="{FF2B5EF4-FFF2-40B4-BE49-F238E27FC236}">
                <a16:creationId xmlns:a16="http://schemas.microsoft.com/office/drawing/2014/main" id="{18F0ABDD-B194-97D7-8DC8-8B53BB83E2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000" y="1491497"/>
            <a:ext cx="6196672" cy="743006"/>
          </a:xfrm>
          <a:prstGeom prst="rect">
            <a:avLst/>
          </a:prstGeom>
        </p:spPr>
      </p:pic>
      <p:pic>
        <p:nvPicPr>
          <p:cNvPr id="13" name="Bildobjekt 12">
            <a:extLst>
              <a:ext uri="{FF2B5EF4-FFF2-40B4-BE49-F238E27FC236}">
                <a16:creationId xmlns:a16="http://schemas.microsoft.com/office/drawing/2014/main" id="{88F242ED-4853-6D31-5A9B-EF2E2EE6C176}"/>
              </a:ext>
            </a:extLst>
          </p:cNvPr>
          <p:cNvPicPr>
            <a:picLocks noChangeAspect="1"/>
          </p:cNvPicPr>
          <p:nvPr/>
        </p:nvPicPr>
        <p:blipFill>
          <a:blip r:embed="rId6"/>
          <a:stretch>
            <a:fillRect/>
          </a:stretch>
        </p:blipFill>
        <p:spPr>
          <a:xfrm>
            <a:off x="3712156" y="2803581"/>
            <a:ext cx="4767688" cy="3148974"/>
          </a:xfrm>
          <a:prstGeom prst="rect">
            <a:avLst/>
          </a:prstGeom>
        </p:spPr>
      </p:pic>
      <p:pic>
        <p:nvPicPr>
          <p:cNvPr id="15" name="Bildobjekt 14">
            <a:extLst>
              <a:ext uri="{FF2B5EF4-FFF2-40B4-BE49-F238E27FC236}">
                <a16:creationId xmlns:a16="http://schemas.microsoft.com/office/drawing/2014/main" id="{708BFDF5-6A2E-94E6-844A-34FDD9554DB6}"/>
              </a:ext>
            </a:extLst>
          </p:cNvPr>
          <p:cNvPicPr>
            <a:picLocks noChangeAspect="1"/>
          </p:cNvPicPr>
          <p:nvPr/>
        </p:nvPicPr>
        <p:blipFill>
          <a:blip r:embed="rId7"/>
          <a:stretch>
            <a:fillRect/>
          </a:stretch>
        </p:blipFill>
        <p:spPr>
          <a:xfrm>
            <a:off x="8902994" y="3429000"/>
            <a:ext cx="2220271" cy="2523555"/>
          </a:xfrm>
          <a:prstGeom prst="rect">
            <a:avLst/>
          </a:prstGeom>
        </p:spPr>
      </p:pic>
    </p:spTree>
    <p:extLst>
      <p:ext uri="{BB962C8B-B14F-4D97-AF65-F5344CB8AC3E}">
        <p14:creationId xmlns:p14="http://schemas.microsoft.com/office/powerpoint/2010/main" val="111964544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id="{6D12FB18-953D-CED7-7C54-55AF5BE06A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300732" y="1514132"/>
            <a:ext cx="6858000" cy="3857625"/>
          </a:xfrm>
          <a:prstGeom prst="rect">
            <a:avLst/>
          </a:prstGeom>
        </p:spPr>
      </p:pic>
      <p:sp>
        <p:nvSpPr>
          <p:cNvPr id="2" name="Rubrik 1">
            <a:extLst>
              <a:ext uri="{FF2B5EF4-FFF2-40B4-BE49-F238E27FC236}">
                <a16:creationId xmlns:a16="http://schemas.microsoft.com/office/drawing/2014/main" id="{C90B67E4-CBF1-49E2-8CF8-C3EF6FB2A875}"/>
              </a:ext>
            </a:extLst>
          </p:cNvPr>
          <p:cNvSpPr>
            <a:spLocks noGrp="1"/>
          </p:cNvSpPr>
          <p:nvPr>
            <p:ph type="title"/>
          </p:nvPr>
        </p:nvSpPr>
        <p:spPr>
          <a:xfrm>
            <a:off x="1055440" y="404664"/>
            <a:ext cx="10297145" cy="1143000"/>
          </a:xfrm>
        </p:spPr>
        <p:txBody>
          <a:bodyPr/>
          <a:lstStyle/>
          <a:p>
            <a:pPr algn="r"/>
            <a:r>
              <a:rPr lang="sv-SE" sz="5400" b="1" dirty="0">
                <a:solidFill>
                  <a:srgbClr val="D76600"/>
                </a:solidFill>
                <a:effectLst>
                  <a:outerShdw blurRad="38100" dist="38100" dir="2700000" algn="tl">
                    <a:srgbClr val="000000">
                      <a:alpha val="43137"/>
                    </a:srgbClr>
                  </a:outerShdw>
                </a:effectLst>
              </a:rPr>
              <a:t>Digitalisering</a:t>
            </a:r>
          </a:p>
        </p:txBody>
      </p:sp>
      <p:pic>
        <p:nvPicPr>
          <p:cNvPr id="4" name="Platshållare för innehåll 5">
            <a:extLst>
              <a:ext uri="{FF2B5EF4-FFF2-40B4-BE49-F238E27FC236}">
                <a16:creationId xmlns:a16="http://schemas.microsoft.com/office/drawing/2014/main" id="{3B53A1D0-9DB1-41D9-BA09-1CF3C21A282D}"/>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49688" y1="62266" x2="47344" y2="55469"/>
                        <a14:foregroundMark x1="59453" y1="63828" x2="59844" y2="54453"/>
                        <a14:foregroundMark x1="59844" y1="54453" x2="61563" y2="62891"/>
                        <a14:foregroundMark x1="61016" y1="68516" x2="66094" y2="58281"/>
                        <a14:foregroundMark x1="66094" y1="58281" x2="60703" y2="49063"/>
                        <a14:foregroundMark x1="60703" y1="49063" x2="47500" y2="50469"/>
                        <a14:foregroundMark x1="47500" y1="50469" x2="57813" y2="62578"/>
                        <a14:foregroundMark x1="57813" y1="62578" x2="61563" y2="65234"/>
                        <a14:foregroundMark x1="58438" y1="68125" x2="51328" y2="42813"/>
                        <a14:foregroundMark x1="51328" y1="42813" x2="43047" y2="37734"/>
                        <a14:foregroundMark x1="43047" y1="37734" x2="29297" y2="40469"/>
                        <a14:foregroundMark x1="29297" y1="40469" x2="25078" y2="56250"/>
                        <a14:foregroundMark x1="25078" y1="56250" x2="33516" y2="66563"/>
                        <a14:foregroundMark x1="33516" y1="66563" x2="49453" y2="70547"/>
                        <a14:foregroundMark x1="49453" y1="70547" x2="59609" y2="66406"/>
                        <a14:foregroundMark x1="55547" y1="70078" x2="59375" y2="44609"/>
                        <a14:foregroundMark x1="59375" y1="44609" x2="47266" y2="38516"/>
                        <a14:foregroundMark x1="47266" y1="38516" x2="34063" y2="40547"/>
                        <a14:foregroundMark x1="34063" y1="40547" x2="26563" y2="56641"/>
                        <a14:foregroundMark x1="26563" y1="56641" x2="33672" y2="66563"/>
                        <a14:foregroundMark x1="33672" y1="66563" x2="56484" y2="69531"/>
                        <a14:foregroundMark x1="50859" y1="70703" x2="58281" y2="56250"/>
                        <a14:foregroundMark x1="58281" y1="56250" x2="51875" y2="43672"/>
                        <a14:foregroundMark x1="51875" y1="43672" x2="35781" y2="42422"/>
                        <a14:foregroundMark x1="35781" y1="42422" x2="24453" y2="48438"/>
                        <a14:foregroundMark x1="24453" y1="48438" x2="31563" y2="60234"/>
                        <a14:foregroundMark x1="31563" y1="60234" x2="51250" y2="70313"/>
                        <a14:foregroundMark x1="55703" y1="68750" x2="54063" y2="50781"/>
                        <a14:foregroundMark x1="54063" y1="50781" x2="41797" y2="49375"/>
                        <a14:foregroundMark x1="41797" y1="49375" x2="39141" y2="59375"/>
                        <a14:foregroundMark x1="39141" y1="59375" x2="46328" y2="67578"/>
                        <a14:foregroundMark x1="46328" y1="67578" x2="56797" y2="66875"/>
                        <a14:foregroundMark x1="56797" y1="66875" x2="56875" y2="66797"/>
                        <a14:foregroundMark x1="56484" y1="67734" x2="52734" y2="51875"/>
                        <a14:foregroundMark x1="52734" y1="51875" x2="42109" y2="48359"/>
                        <a14:foregroundMark x1="42109" y1="48359" x2="41328" y2="57813"/>
                        <a14:foregroundMark x1="41328" y1="57813" x2="47813" y2="67188"/>
                        <a14:foregroundMark x1="47813" y1="67188" x2="56328" y2="66406"/>
                        <a14:foregroundMark x1="32422" y1="40781" x2="41953" y2="41484"/>
                        <a14:foregroundMark x1="41953" y1="41484" x2="52969" y2="45703"/>
                        <a14:foregroundMark x1="52969" y1="45703" x2="39063" y2="64297"/>
                        <a14:foregroundMark x1="39063" y1="64297" x2="29297" y2="57969"/>
                        <a14:foregroundMark x1="29297" y1="57969" x2="28906" y2="45859"/>
                        <a14:foregroundMark x1="28906" y1="45859" x2="33594" y2="41016"/>
                        <a14:foregroundMark x1="30078" y1="47031" x2="39688" y2="45156"/>
                        <a14:foregroundMark x1="39688" y1="45156" x2="41250" y2="57813"/>
                        <a14:foregroundMark x1="41250" y1="57813" x2="31641" y2="59609"/>
                        <a14:foregroundMark x1="31641" y1="59609" x2="30078" y2="48203"/>
                        <a14:foregroundMark x1="30078" y1="48203" x2="30859" y2="46641"/>
                        <a14:foregroundMark x1="57266" y1="32422" x2="49063" y2="24766"/>
                        <a14:foregroundMark x1="49063" y1="24766" x2="55156" y2="33594"/>
                        <a14:foregroundMark x1="55156" y1="33594" x2="57109" y2="31797"/>
                        <a14:foregroundMark x1="54375" y1="37109" x2="48203" y2="27109"/>
                        <a14:foregroundMark x1="48203" y1="27109" x2="52344" y2="36016"/>
                        <a14:foregroundMark x1="52344" y1="36016" x2="55313" y2="36719"/>
                        <a14:foregroundMark x1="54375" y1="25938" x2="43906" y2="22891"/>
                        <a14:foregroundMark x1="43906" y1="22891" x2="53203" y2="26641"/>
                        <a14:foregroundMark x1="53203" y1="26641" x2="53984" y2="25703"/>
                        <a14:foregroundMark x1="47734" y1="36875" x2="48359" y2="25859"/>
                        <a14:foregroundMark x1="48359" y1="25859" x2="43906" y2="35078"/>
                        <a14:foregroundMark x1="43906" y1="35078" x2="47500" y2="37266"/>
                      </a14:backgroundRemoval>
                    </a14:imgEffect>
                  </a14:imgLayer>
                </a14:imgProps>
              </a:ext>
              <a:ext uri="{28A0092B-C50C-407E-A947-70E740481C1C}">
                <a14:useLocalDpi xmlns:a14="http://schemas.microsoft.com/office/drawing/2010/main" val="0"/>
              </a:ext>
            </a:extLst>
          </a:blip>
          <a:stretch>
            <a:fillRect/>
          </a:stretch>
        </p:blipFill>
        <p:spPr>
          <a:xfrm>
            <a:off x="6560033" y="1124744"/>
            <a:ext cx="6448572" cy="6448572"/>
          </a:xfrm>
          <a:prstGeom prst="rect">
            <a:avLst/>
          </a:prstGeom>
        </p:spPr>
      </p:pic>
    </p:spTree>
    <p:extLst>
      <p:ext uri="{BB962C8B-B14F-4D97-AF65-F5344CB8AC3E}">
        <p14:creationId xmlns:p14="http://schemas.microsoft.com/office/powerpoint/2010/main" val="241057994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76547B7-7124-452D-83AE-027D6A937DD2}"/>
              </a:ext>
            </a:extLst>
          </p:cNvPr>
          <p:cNvSpPr>
            <a:spLocks noGrp="1"/>
          </p:cNvSpPr>
          <p:nvPr>
            <p:ph type="title"/>
          </p:nvPr>
        </p:nvSpPr>
        <p:spPr/>
        <p:txBody>
          <a:bodyPr/>
          <a:lstStyle/>
          <a:p>
            <a:r>
              <a:rPr lang="sv-SE" b="1" kern="1200" dirty="0">
                <a:solidFill>
                  <a:srgbClr val="D76600"/>
                </a:solidFill>
                <a:effectLst>
                  <a:outerShdw blurRad="38100" dist="38100" dir="2700000" algn="tl">
                    <a:srgbClr val="000000">
                      <a:alpha val="43137"/>
                    </a:srgbClr>
                  </a:outerShdw>
                </a:effectLst>
              </a:rPr>
              <a:t>Lagerhantering</a:t>
            </a:r>
            <a:br>
              <a:rPr lang="sv-SE" b="1" kern="1200" dirty="0">
                <a:solidFill>
                  <a:srgbClr val="D76600"/>
                </a:solidFill>
                <a:effectLst>
                  <a:outerShdw blurRad="38100" dist="38100" dir="2700000" algn="tl">
                    <a:srgbClr val="000000">
                      <a:alpha val="43137"/>
                    </a:srgbClr>
                  </a:outerShdw>
                </a:effectLst>
              </a:rPr>
            </a:br>
            <a:r>
              <a:rPr lang="sv-SE" b="1" kern="1200" dirty="0">
                <a:solidFill>
                  <a:srgbClr val="D76600"/>
                </a:solidFill>
                <a:effectLst>
                  <a:outerShdw blurRad="38100" dist="38100" dir="2700000" algn="tl">
                    <a:srgbClr val="000000">
                      <a:alpha val="43137"/>
                    </a:srgbClr>
                  </a:outerShdw>
                </a:effectLst>
              </a:rPr>
              <a:t>QGIS</a:t>
            </a:r>
          </a:p>
        </p:txBody>
      </p:sp>
      <p:sp>
        <p:nvSpPr>
          <p:cNvPr id="8" name="textruta 7">
            <a:extLst>
              <a:ext uri="{FF2B5EF4-FFF2-40B4-BE49-F238E27FC236}">
                <a16:creationId xmlns:a16="http://schemas.microsoft.com/office/drawing/2014/main" id="{F26D979D-1EE9-4208-90F8-13E3F58C834F}"/>
              </a:ext>
            </a:extLst>
          </p:cNvPr>
          <p:cNvSpPr txBox="1"/>
          <p:nvPr/>
        </p:nvSpPr>
        <p:spPr>
          <a:xfrm>
            <a:off x="623392" y="2745261"/>
            <a:ext cx="3591646" cy="1569660"/>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sv-SE" sz="2400" b="0" i="0" u="none" strike="noStrike" kern="1200" cap="none" spc="0" normalizeH="0" baseline="0" noProof="0" dirty="0">
                <a:ln>
                  <a:noFill/>
                </a:ln>
                <a:solidFill>
                  <a:srgbClr val="000000"/>
                </a:solidFill>
                <a:effectLst/>
                <a:uLnTx/>
                <a:uFillTx/>
                <a:latin typeface="Arial" charset="0"/>
                <a:ea typeface="+mn-ea"/>
                <a:cs typeface="+mn-cs"/>
              </a:rPr>
              <a:t>Grupper</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sv-SE" sz="2400" b="0" i="0" u="none" strike="noStrike" kern="1200" cap="none" spc="0" normalizeH="0" baseline="0" noProof="0" dirty="0">
                <a:ln>
                  <a:noFill/>
                </a:ln>
                <a:solidFill>
                  <a:srgbClr val="000000"/>
                </a:solidFill>
                <a:effectLst/>
                <a:uLnTx/>
                <a:uFillTx/>
                <a:latin typeface="Arial" charset="0"/>
                <a:ea typeface="+mn-ea"/>
                <a:cs typeface="+mn-cs"/>
              </a:rPr>
              <a:t>Projektinställningar</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sv-SE" sz="2400" b="0" i="0" u="none" strike="noStrike" kern="1200" cap="none" spc="0" normalizeH="0" baseline="0" noProof="0" dirty="0">
              <a:ln>
                <a:noFill/>
              </a:ln>
              <a:solidFill>
                <a:srgbClr val="000000"/>
              </a:solidFill>
              <a:effectLst/>
              <a:uLnTx/>
              <a:uFillTx/>
              <a:latin typeface="Arial" charset="0"/>
              <a:ea typeface="+mn-ea"/>
              <a:cs typeface="+mn-cs"/>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sv-SE" sz="24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9" name="Rektangel 8">
            <a:extLst>
              <a:ext uri="{FF2B5EF4-FFF2-40B4-BE49-F238E27FC236}">
                <a16:creationId xmlns:a16="http://schemas.microsoft.com/office/drawing/2014/main" id="{9B5AC8BF-AE14-49E5-B3BA-A5A289F876B2}"/>
              </a:ext>
            </a:extLst>
          </p:cNvPr>
          <p:cNvSpPr/>
          <p:nvPr/>
        </p:nvSpPr>
        <p:spPr>
          <a:xfrm rot="20162026">
            <a:off x="961406" y="4347121"/>
            <a:ext cx="2091275" cy="738164"/>
          </a:xfrm>
          <a:prstGeom prst="rect">
            <a:avLst/>
          </a:prstGeom>
          <a:noFill/>
          <a:ln w="57150">
            <a:solidFill>
              <a:schemeClr val="accent6"/>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sv-SE" sz="2400" b="0" i="0" u="none" strike="noStrike" kern="1200" cap="none" spc="0" normalizeH="0" baseline="0" noProof="0" dirty="0">
                <a:ln>
                  <a:noFill/>
                </a:ln>
                <a:solidFill>
                  <a:srgbClr val="F2A900">
                    <a:lumMod val="75000"/>
                  </a:srgbClr>
                </a:solidFill>
                <a:effectLst/>
                <a:uLnTx/>
                <a:uFillTx/>
                <a:latin typeface="Arial"/>
                <a:ea typeface="+mn-ea"/>
                <a:cs typeface="+mn-cs"/>
              </a:rPr>
              <a:t>QGIS</a:t>
            </a:r>
          </a:p>
        </p:txBody>
      </p:sp>
      <p:pic>
        <p:nvPicPr>
          <p:cNvPr id="10" name="Platshållare för innehåll 3">
            <a:extLst>
              <a:ext uri="{FF2B5EF4-FFF2-40B4-BE49-F238E27FC236}">
                <a16:creationId xmlns:a16="http://schemas.microsoft.com/office/drawing/2014/main" id="{F2D8F359-FE12-47B0-A3FC-23BB2962F8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3074" name="Bildobjekt 1">
            <a:extLst>
              <a:ext uri="{FF2B5EF4-FFF2-40B4-BE49-F238E27FC236}">
                <a16:creationId xmlns:a16="http://schemas.microsoft.com/office/drawing/2014/main" id="{4C596DDB-A24E-40F7-A5E4-844B9629CE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1864" y="209550"/>
            <a:ext cx="4518025" cy="643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Bildobjekt 2">
            <a:extLst>
              <a:ext uri="{FF2B5EF4-FFF2-40B4-BE49-F238E27FC236}">
                <a16:creationId xmlns:a16="http://schemas.microsoft.com/office/drawing/2014/main" id="{E93772AB-944B-4F9C-BE83-77B809662B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33706" y="1738834"/>
            <a:ext cx="4465637" cy="562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69671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0674F7E4-8B36-44BC-8D61-8104237110C6}"/>
              </a:ext>
            </a:extLst>
          </p:cNvPr>
          <p:cNvPicPr>
            <a:picLocks noChangeAspect="1"/>
          </p:cNvPicPr>
          <p:nvPr/>
        </p:nvPicPr>
        <p:blipFill>
          <a:blip r:embed="rId3"/>
          <a:stretch>
            <a:fillRect/>
          </a:stretch>
        </p:blipFill>
        <p:spPr>
          <a:xfrm>
            <a:off x="1263640" y="0"/>
            <a:ext cx="9672394" cy="6858000"/>
          </a:xfrm>
          <a:prstGeom prst="rect">
            <a:avLst/>
          </a:prstGeom>
        </p:spPr>
      </p:pic>
      <p:sp>
        <p:nvSpPr>
          <p:cNvPr id="2" name="Rubrik 1">
            <a:extLst>
              <a:ext uri="{FF2B5EF4-FFF2-40B4-BE49-F238E27FC236}">
                <a16:creationId xmlns:a16="http://schemas.microsoft.com/office/drawing/2014/main" id="{7344D125-3FDD-4050-A8BA-1C7F214E55D8}"/>
              </a:ext>
            </a:extLst>
          </p:cNvPr>
          <p:cNvSpPr>
            <a:spLocks noGrp="1"/>
          </p:cNvSpPr>
          <p:nvPr>
            <p:ph type="title"/>
          </p:nvPr>
        </p:nvSpPr>
        <p:spPr>
          <a:xfrm rot="16200000">
            <a:off x="-5208620" y="716741"/>
            <a:ext cx="10972800" cy="555559"/>
          </a:xfrm>
        </p:spPr>
        <p:txBody>
          <a:bodyPr/>
          <a:lstStyle/>
          <a:p>
            <a:r>
              <a:rPr lang="sv-SE" b="1" kern="1200" dirty="0">
                <a:solidFill>
                  <a:srgbClr val="D76600"/>
                </a:solidFill>
                <a:effectLst>
                  <a:outerShdw blurRad="38100" dist="38100" dir="2700000" algn="tl">
                    <a:srgbClr val="000000">
                      <a:alpha val="43137"/>
                    </a:srgbClr>
                  </a:outerShdw>
                </a:effectLst>
              </a:rPr>
              <a:t>Karta </a:t>
            </a:r>
            <a:r>
              <a:rPr lang="sv-SE" sz="2800" b="1" kern="1200" dirty="0">
                <a:solidFill>
                  <a:srgbClr val="D76600"/>
                </a:solidFill>
                <a:effectLst>
                  <a:outerShdw blurRad="38100" dist="38100" dir="2700000" algn="tl">
                    <a:srgbClr val="000000">
                      <a:alpha val="43137"/>
                    </a:srgbClr>
                  </a:outerShdw>
                </a:effectLst>
              </a:rPr>
              <a:t>– lager och digitalisering</a:t>
            </a:r>
            <a:endParaRPr lang="sv-SE" b="1" kern="1200" dirty="0">
              <a:solidFill>
                <a:srgbClr val="D76600"/>
              </a:solidFill>
              <a:effectLst>
                <a:outerShdw blurRad="38100" dist="38100" dir="2700000" algn="tl">
                  <a:srgbClr val="000000">
                    <a:alpha val="43137"/>
                  </a:srgbClr>
                </a:outerShdw>
              </a:effectLst>
            </a:endParaRPr>
          </a:p>
        </p:txBody>
      </p:sp>
      <p:sp>
        <p:nvSpPr>
          <p:cNvPr id="4" name="Rektangel 3">
            <a:extLst>
              <a:ext uri="{FF2B5EF4-FFF2-40B4-BE49-F238E27FC236}">
                <a16:creationId xmlns:a16="http://schemas.microsoft.com/office/drawing/2014/main" id="{CA6FBBC6-4925-47B5-BE29-01A39DF5205E}"/>
              </a:ext>
            </a:extLst>
          </p:cNvPr>
          <p:cNvSpPr/>
          <p:nvPr/>
        </p:nvSpPr>
        <p:spPr>
          <a:xfrm rot="2523336">
            <a:off x="9890397" y="753013"/>
            <a:ext cx="2091275" cy="738164"/>
          </a:xfrm>
          <a:prstGeom prst="rect">
            <a:avLst/>
          </a:prstGeom>
          <a:solidFill>
            <a:schemeClr val="bg1"/>
          </a:solidFill>
          <a:ln w="57150">
            <a:solidFill>
              <a:schemeClr val="accent4">
                <a:lumMod val="75000"/>
              </a:schemeClr>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sv-SE" sz="2400" b="0" i="0" u="none" strike="noStrike" kern="1200" cap="none" spc="0" normalizeH="0" baseline="0" noProof="0" dirty="0" err="1">
                <a:ln>
                  <a:noFill/>
                </a:ln>
                <a:solidFill>
                  <a:srgbClr val="005EB8">
                    <a:lumMod val="75000"/>
                  </a:srgbClr>
                </a:solidFill>
                <a:effectLst/>
                <a:uLnTx/>
                <a:uFillTx/>
                <a:latin typeface="Arial"/>
                <a:ea typeface="+mn-ea"/>
                <a:cs typeface="+mn-cs"/>
              </a:rPr>
              <a:t>ArcGIS</a:t>
            </a:r>
            <a:endParaRPr kumimoji="0" lang="sv-SE" sz="2400" b="0" i="0" u="none" strike="noStrike" kern="1200" cap="none" spc="0" normalizeH="0" baseline="0" noProof="0" dirty="0">
              <a:ln>
                <a:noFill/>
              </a:ln>
              <a:solidFill>
                <a:srgbClr val="005EB8">
                  <a:lumMod val="75000"/>
                </a:srgbClr>
              </a:solidFill>
              <a:effectLst/>
              <a:uLnTx/>
              <a:uFillTx/>
              <a:latin typeface="Arial"/>
              <a:ea typeface="+mn-ea"/>
              <a:cs typeface="+mn-cs"/>
            </a:endParaRPr>
          </a:p>
        </p:txBody>
      </p:sp>
      <p:pic>
        <p:nvPicPr>
          <p:cNvPr id="6" name="Platshållare för innehåll 3">
            <a:extLst>
              <a:ext uri="{FF2B5EF4-FFF2-40B4-BE49-F238E27FC236}">
                <a16:creationId xmlns:a16="http://schemas.microsoft.com/office/drawing/2014/main" id="{8BA66866-A979-4F1D-8014-A01963ADCF0C}"/>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271" b="90030" l="10000" r="90000"/>
                    </a14:imgEffect>
                  </a14:imgLayer>
                </a14:imgProps>
              </a:ex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3" name="Rektangel 2">
            <a:extLst>
              <a:ext uri="{FF2B5EF4-FFF2-40B4-BE49-F238E27FC236}">
                <a16:creationId xmlns:a16="http://schemas.microsoft.com/office/drawing/2014/main" id="{E43DEA89-9A36-C585-37CC-A333C97379CE}"/>
              </a:ext>
            </a:extLst>
          </p:cNvPr>
          <p:cNvSpPr/>
          <p:nvPr/>
        </p:nvSpPr>
        <p:spPr>
          <a:xfrm>
            <a:off x="8650707" y="3739115"/>
            <a:ext cx="2523432" cy="738164"/>
          </a:xfrm>
          <a:prstGeom prst="rect">
            <a:avLst/>
          </a:prstGeom>
          <a:noFill/>
          <a:ln w="57150">
            <a:no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sv-SE" sz="1600" b="0" i="1" u="none" strike="noStrike" kern="1200" cap="none" spc="0" normalizeH="0" baseline="0" noProof="0" dirty="0">
                <a:ln>
                  <a:noFill/>
                </a:ln>
                <a:solidFill>
                  <a:srgbClr val="FF0000"/>
                </a:solidFill>
                <a:effectLst/>
                <a:uLnTx/>
                <a:uFillTx/>
                <a:latin typeface="Open Sans" panose="020B0606030504020204" pitchFamily="34" charset="0"/>
                <a:ea typeface="Open Sans" panose="020B0606030504020204" pitchFamily="34" charset="0"/>
                <a:cs typeface="Open Sans" panose="020B0606030504020204" pitchFamily="34" charset="0"/>
              </a:rPr>
              <a:t>(Attributpanel)</a:t>
            </a:r>
          </a:p>
        </p:txBody>
      </p:sp>
    </p:spTree>
    <p:extLst>
      <p:ext uri="{BB962C8B-B14F-4D97-AF65-F5344CB8AC3E}">
        <p14:creationId xmlns:p14="http://schemas.microsoft.com/office/powerpoint/2010/main" val="218859829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E9BB12-75DF-4D66-AB01-CBE2136FB0A5}"/>
              </a:ext>
            </a:extLst>
          </p:cNvPr>
          <p:cNvSpPr>
            <a:spLocks noGrp="1"/>
          </p:cNvSpPr>
          <p:nvPr>
            <p:ph type="title"/>
          </p:nvPr>
        </p:nvSpPr>
        <p:spPr>
          <a:xfrm>
            <a:off x="540000" y="72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4. Börja digitalisera!</a:t>
            </a:r>
          </a:p>
        </p:txBody>
      </p:sp>
      <p:sp>
        <p:nvSpPr>
          <p:cNvPr id="4" name="Platshållare för innehåll 3">
            <a:extLst>
              <a:ext uri="{FF2B5EF4-FFF2-40B4-BE49-F238E27FC236}">
                <a16:creationId xmlns:a16="http://schemas.microsoft.com/office/drawing/2014/main" id="{A8EF6C3F-D7AC-48FD-A780-CB2FA883CF81}"/>
              </a:ext>
            </a:extLst>
          </p:cNvPr>
          <p:cNvSpPr>
            <a:spLocks noGrp="1"/>
          </p:cNvSpPr>
          <p:nvPr>
            <p:ph sz="half" idx="1"/>
          </p:nvPr>
        </p:nvSpPr>
        <p:spPr>
          <a:xfrm>
            <a:off x="641600" y="1814090"/>
            <a:ext cx="5384800" cy="3949899"/>
          </a:xfrm>
          <a:solidFill>
            <a:srgbClr val="D76600"/>
          </a:solidFill>
        </p:spPr>
        <p:txBody>
          <a:bodyPr/>
          <a:lstStyle/>
          <a:p>
            <a:pPr marL="0" indent="0">
              <a:buNone/>
            </a:pPr>
            <a:r>
              <a:rPr lang="sv-SE" b="1" dirty="0">
                <a:solidFill>
                  <a:schemeClr val="bg1"/>
                </a:solidFill>
              </a:rPr>
              <a:t>ArcGIS Pro</a:t>
            </a:r>
          </a:p>
          <a:p>
            <a:pPr marL="457200" indent="-457200">
              <a:buFont typeface="+mj-lt"/>
              <a:buAutoNum type="arabicPeriod"/>
            </a:pPr>
            <a:r>
              <a:rPr lang="sv-SE" sz="2000" dirty="0">
                <a:solidFill>
                  <a:schemeClr val="bg1"/>
                </a:solidFill>
              </a:rPr>
              <a:t>Tänd den grupp du vill börja jobba i</a:t>
            </a:r>
          </a:p>
          <a:p>
            <a:pPr marL="457200" indent="-457200">
              <a:buFont typeface="+mj-lt"/>
              <a:buAutoNum type="arabicPeriod"/>
            </a:pPr>
            <a:r>
              <a:rPr lang="sv-SE" sz="2000" dirty="0">
                <a:solidFill>
                  <a:schemeClr val="bg1"/>
                </a:solidFill>
              </a:rPr>
              <a:t>Välj Edit → Create och börja digga!</a:t>
            </a:r>
          </a:p>
          <a:p>
            <a:pPr marL="457200" indent="-457200">
              <a:buFont typeface="+mj-lt"/>
              <a:buAutoNum type="arabicPeriod"/>
            </a:pPr>
            <a:r>
              <a:rPr lang="sv-SE" sz="2000" dirty="0">
                <a:solidFill>
                  <a:schemeClr val="bg1"/>
                </a:solidFill>
              </a:rPr>
              <a:t>Använd attributpanelen för att uppdatera attribut. </a:t>
            </a:r>
          </a:p>
          <a:p>
            <a:pPr marL="457200" indent="-457200">
              <a:buFont typeface="+mj-lt"/>
              <a:buAutoNum type="arabicPeriod"/>
            </a:pPr>
            <a:r>
              <a:rPr lang="sv-SE" sz="2000" dirty="0">
                <a:solidFill>
                  <a:schemeClr val="bg1"/>
                </a:solidFill>
              </a:rPr>
              <a:t>Prova olika geometrier (punkt/linje/yta)</a:t>
            </a:r>
          </a:p>
          <a:p>
            <a:endParaRPr lang="sv-SE" sz="2400" dirty="0">
              <a:solidFill>
                <a:schemeClr val="bg1"/>
              </a:solidFill>
              <a:latin typeface="Calibri" panose="020F0502020204030204" pitchFamily="34" charset="0"/>
              <a:cs typeface="Calibri" panose="020F0502020204030204" pitchFamily="34" charset="0"/>
            </a:endParaRPr>
          </a:p>
        </p:txBody>
      </p:sp>
      <p:sp>
        <p:nvSpPr>
          <p:cNvPr id="5" name="Platshållare för innehåll 4">
            <a:extLst>
              <a:ext uri="{FF2B5EF4-FFF2-40B4-BE49-F238E27FC236}">
                <a16:creationId xmlns:a16="http://schemas.microsoft.com/office/drawing/2014/main" id="{65CA2A22-7646-4C22-B2B3-BFA64BA3BA3F}"/>
              </a:ext>
            </a:extLst>
          </p:cNvPr>
          <p:cNvSpPr>
            <a:spLocks noGrp="1"/>
          </p:cNvSpPr>
          <p:nvPr>
            <p:ph sz="half" idx="2"/>
          </p:nvPr>
        </p:nvSpPr>
        <p:spPr>
          <a:solidFill>
            <a:schemeClr val="accent6">
              <a:lumMod val="20000"/>
              <a:lumOff val="80000"/>
            </a:schemeClr>
          </a:solidFill>
        </p:spPr>
        <p:txBody>
          <a:bodyPr/>
          <a:lstStyle/>
          <a:p>
            <a:pPr marL="0" indent="0">
              <a:buNone/>
            </a:pPr>
            <a:r>
              <a:rPr lang="sv-SE" b="1" dirty="0"/>
              <a:t>QGIS</a:t>
            </a:r>
          </a:p>
          <a:p>
            <a:pPr marL="457200" indent="-457200">
              <a:buFont typeface="+mj-lt"/>
              <a:buAutoNum type="arabicPeriod"/>
            </a:pPr>
            <a:r>
              <a:rPr lang="sv-SE" sz="2000" dirty="0"/>
              <a:t>Markera önskade (ett eller flera) lager och “växla editeringsläge”</a:t>
            </a:r>
          </a:p>
          <a:p>
            <a:pPr marL="457200" indent="-457200">
              <a:buFont typeface="+mj-lt"/>
              <a:buAutoNum type="arabicPeriod"/>
            </a:pPr>
            <a:r>
              <a:rPr lang="sv-SE" sz="2000" dirty="0"/>
              <a:t>Markera önskat lager</a:t>
            </a:r>
          </a:p>
          <a:p>
            <a:pPr marL="457200" indent="-457200">
              <a:buFont typeface="+mj-lt"/>
              <a:buAutoNum type="arabicPeriod"/>
            </a:pPr>
            <a:r>
              <a:rPr lang="sv-SE" sz="2000" dirty="0"/>
              <a:t>Rita in objekt</a:t>
            </a:r>
          </a:p>
          <a:p>
            <a:pPr marL="457200" indent="-457200">
              <a:buFont typeface="+mj-lt"/>
              <a:buAutoNum type="arabicPeriod"/>
            </a:pPr>
            <a:r>
              <a:rPr lang="sv-SE" sz="2000" dirty="0"/>
              <a:t>Prova olika geometrier (punkt/linje/yta)</a:t>
            </a:r>
          </a:p>
          <a:p>
            <a:endParaRPr lang="sv-SE" sz="2800" dirty="0">
              <a:latin typeface="Calibri" panose="020F0502020204030204" pitchFamily="34" charset="0"/>
              <a:cs typeface="Calibri" panose="020F0502020204030204" pitchFamily="34" charset="0"/>
            </a:endParaRPr>
          </a:p>
        </p:txBody>
      </p:sp>
      <p:pic>
        <p:nvPicPr>
          <p:cNvPr id="6" name="Platshållare för innehåll 6">
            <a:extLst>
              <a:ext uri="{FF2B5EF4-FFF2-40B4-BE49-F238E27FC236}">
                <a16:creationId xmlns:a16="http://schemas.microsoft.com/office/drawing/2014/main" id="{79F81D96-72FB-4137-A3B6-16E6BA380888}"/>
              </a:ext>
            </a:extLst>
          </p:cNvPr>
          <p:cNvPicPr>
            <a:picLocks noChangeAspect="1"/>
          </p:cNvPicPr>
          <p:nvPr/>
        </p:nvPicPr>
        <p:blipFill>
          <a:blip r:embed="rId3"/>
          <a:stretch>
            <a:fillRect/>
          </a:stretch>
        </p:blipFill>
        <p:spPr>
          <a:xfrm>
            <a:off x="2789461" y="4331644"/>
            <a:ext cx="3172255" cy="4608512"/>
          </a:xfrm>
          <a:prstGeom prst="rect">
            <a:avLst/>
          </a:prstGeom>
        </p:spPr>
      </p:pic>
      <p:pic>
        <p:nvPicPr>
          <p:cNvPr id="7" name="Bildobjekt 6">
            <a:extLst>
              <a:ext uri="{FF2B5EF4-FFF2-40B4-BE49-F238E27FC236}">
                <a16:creationId xmlns:a16="http://schemas.microsoft.com/office/drawing/2014/main" id="{1777EE0D-2276-4A86-8494-2277341CBB4A}"/>
              </a:ext>
            </a:extLst>
          </p:cNvPr>
          <p:cNvPicPr>
            <a:picLocks noChangeAspect="1"/>
          </p:cNvPicPr>
          <p:nvPr/>
        </p:nvPicPr>
        <p:blipFill>
          <a:blip r:embed="rId4"/>
          <a:stretch>
            <a:fillRect/>
          </a:stretch>
        </p:blipFill>
        <p:spPr>
          <a:xfrm>
            <a:off x="401727" y="4838847"/>
            <a:ext cx="2086266" cy="1905266"/>
          </a:xfrm>
          <a:prstGeom prst="rect">
            <a:avLst/>
          </a:prstGeom>
        </p:spPr>
      </p:pic>
      <p:pic>
        <p:nvPicPr>
          <p:cNvPr id="9" name="Bildobjekt 8">
            <a:extLst>
              <a:ext uri="{FF2B5EF4-FFF2-40B4-BE49-F238E27FC236}">
                <a16:creationId xmlns:a16="http://schemas.microsoft.com/office/drawing/2014/main" id="{1833B27E-301D-4CAC-B0D5-B68CC59E9DBF}"/>
              </a:ext>
            </a:extLst>
          </p:cNvPr>
          <p:cNvPicPr/>
          <p:nvPr/>
        </p:nvPicPr>
        <p:blipFill>
          <a:blip r:embed="rId5">
            <a:extLst>
              <a:ext uri="{28A0092B-C50C-407E-A947-70E740481C1C}">
                <a14:useLocalDpi xmlns:a14="http://schemas.microsoft.com/office/drawing/2010/main" val="0"/>
              </a:ext>
            </a:extLst>
          </a:blip>
          <a:stretch>
            <a:fillRect/>
          </a:stretch>
        </p:blipFill>
        <p:spPr>
          <a:xfrm>
            <a:off x="10128448" y="3429000"/>
            <a:ext cx="386333" cy="360040"/>
          </a:xfrm>
          <a:prstGeom prst="rect">
            <a:avLst/>
          </a:prstGeom>
        </p:spPr>
      </p:pic>
      <p:sp>
        <p:nvSpPr>
          <p:cNvPr id="8" name="Rektangel 7">
            <a:extLst>
              <a:ext uri="{FF2B5EF4-FFF2-40B4-BE49-F238E27FC236}">
                <a16:creationId xmlns:a16="http://schemas.microsoft.com/office/drawing/2014/main" id="{B114DFC7-9420-4643-8702-F19FA2519D65}"/>
              </a:ext>
            </a:extLst>
          </p:cNvPr>
          <p:cNvSpPr/>
          <p:nvPr/>
        </p:nvSpPr>
        <p:spPr>
          <a:xfrm>
            <a:off x="7216589" y="170371"/>
            <a:ext cx="2911860" cy="2241785"/>
          </a:xfrm>
          <a:prstGeom prst="rect">
            <a:avLst/>
          </a:prstGeom>
          <a:solidFill>
            <a:schemeClr val="bg1"/>
          </a:solidFill>
          <a:ln w="57150">
            <a:solidFill>
              <a:schemeClr val="accent2"/>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sv-SE" sz="2400" b="0" i="0" u="none" strike="noStrike" kern="1200" cap="none" spc="0" normalizeH="0" baseline="0" noProof="0" dirty="0">
                <a:ln>
                  <a:noFill/>
                </a:ln>
                <a:solidFill>
                  <a:srgbClr val="FF0000"/>
                </a:solidFill>
                <a:effectLst/>
                <a:uLnTx/>
                <a:uFillTx/>
                <a:latin typeface="Arial"/>
                <a:ea typeface="+mn-ea"/>
                <a:cs typeface="+mn-cs"/>
              </a:rPr>
              <a:t>Vissa punkter kan roteras. Vissa linjer styrs av riktningen de ritas in med</a:t>
            </a:r>
          </a:p>
        </p:txBody>
      </p:sp>
      <p:pic>
        <p:nvPicPr>
          <p:cNvPr id="10" name="Platshållare för innehåll 3">
            <a:extLst>
              <a:ext uri="{FF2B5EF4-FFF2-40B4-BE49-F238E27FC236}">
                <a16:creationId xmlns:a16="http://schemas.microsoft.com/office/drawing/2014/main" id="{9EB5E879-2911-4024-B665-C831D60A2E7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93986017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E9BB12-75DF-4D66-AB01-CBE2136FB0A5}"/>
              </a:ext>
            </a:extLst>
          </p:cNvPr>
          <p:cNvSpPr>
            <a:spLocks noGrp="1"/>
          </p:cNvSpPr>
          <p:nvPr>
            <p:ph type="title"/>
          </p:nvPr>
        </p:nvSpPr>
        <p:spPr>
          <a:xfrm>
            <a:off x="540000" y="72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5. Digitalisera och jobba med attribut</a:t>
            </a:r>
          </a:p>
        </p:txBody>
      </p:sp>
      <p:sp>
        <p:nvSpPr>
          <p:cNvPr id="4" name="Platshållare för innehåll 3">
            <a:extLst>
              <a:ext uri="{FF2B5EF4-FFF2-40B4-BE49-F238E27FC236}">
                <a16:creationId xmlns:a16="http://schemas.microsoft.com/office/drawing/2014/main" id="{A8EF6C3F-D7AC-48FD-A780-CB2FA883CF81}"/>
              </a:ext>
            </a:extLst>
          </p:cNvPr>
          <p:cNvSpPr>
            <a:spLocks noGrp="1"/>
          </p:cNvSpPr>
          <p:nvPr>
            <p:ph sz="half" idx="1"/>
          </p:nvPr>
        </p:nvSpPr>
        <p:spPr>
          <a:xfrm>
            <a:off x="623392" y="2204864"/>
            <a:ext cx="5384800" cy="4491771"/>
          </a:xfrm>
          <a:solidFill>
            <a:srgbClr val="D76600"/>
          </a:solidFill>
        </p:spPr>
        <p:txBody>
          <a:bodyPr/>
          <a:lstStyle/>
          <a:p>
            <a:pPr marL="0" indent="0">
              <a:buNone/>
            </a:pPr>
            <a:r>
              <a:rPr lang="sv-SE" b="1" dirty="0">
                <a:solidFill>
                  <a:schemeClr val="bg1"/>
                </a:solidFill>
              </a:rPr>
              <a:t>ArcGIS Pro</a:t>
            </a:r>
          </a:p>
          <a:p>
            <a:pPr marL="514350" indent="-514350">
              <a:buAutoNum type="arabicPeriod"/>
            </a:pPr>
            <a:r>
              <a:rPr lang="sv-SE" sz="2800" dirty="0">
                <a:solidFill>
                  <a:schemeClr val="bg1"/>
                </a:solidFill>
                <a:latin typeface="Calibri" panose="020F0502020204030204" pitchFamily="34" charset="0"/>
                <a:cs typeface="Calibri" panose="020F0502020204030204" pitchFamily="34" charset="0"/>
              </a:rPr>
              <a:t>Prova att digitalisera objekt i olika grupper/kategorier och lager</a:t>
            </a:r>
          </a:p>
          <a:p>
            <a:pPr marL="514350" indent="-514350">
              <a:buAutoNum type="arabicPeriod"/>
            </a:pPr>
            <a:r>
              <a:rPr lang="sv-SE" dirty="0">
                <a:solidFill>
                  <a:schemeClr val="bg1"/>
                </a:solidFill>
                <a:latin typeface="Calibri" panose="020F0502020204030204" pitchFamily="34" charset="0"/>
                <a:cs typeface="Calibri" panose="020F0502020204030204" pitchFamily="34" charset="0"/>
              </a:rPr>
              <a:t>Fyll på med attribut i de objekt du digitaliserar</a:t>
            </a:r>
            <a:endParaRPr lang="sv-SE" sz="2800" dirty="0">
              <a:solidFill>
                <a:schemeClr val="bg1"/>
              </a:solidFill>
              <a:latin typeface="Calibri" panose="020F0502020204030204" pitchFamily="34" charset="0"/>
              <a:cs typeface="Calibri" panose="020F0502020204030204" pitchFamily="34" charset="0"/>
            </a:endParaRPr>
          </a:p>
        </p:txBody>
      </p:sp>
      <p:sp>
        <p:nvSpPr>
          <p:cNvPr id="5" name="Platshållare för innehåll 4">
            <a:extLst>
              <a:ext uri="{FF2B5EF4-FFF2-40B4-BE49-F238E27FC236}">
                <a16:creationId xmlns:a16="http://schemas.microsoft.com/office/drawing/2014/main" id="{65CA2A22-7646-4C22-B2B3-BFA64BA3BA3F}"/>
              </a:ext>
            </a:extLst>
          </p:cNvPr>
          <p:cNvSpPr>
            <a:spLocks noGrp="1"/>
          </p:cNvSpPr>
          <p:nvPr>
            <p:ph sz="half" idx="2"/>
          </p:nvPr>
        </p:nvSpPr>
        <p:spPr>
          <a:xfrm>
            <a:off x="6211392" y="2204864"/>
            <a:ext cx="5384800" cy="4248473"/>
          </a:xfrm>
          <a:solidFill>
            <a:schemeClr val="accent6">
              <a:lumMod val="20000"/>
              <a:lumOff val="80000"/>
            </a:schemeClr>
          </a:solidFill>
        </p:spPr>
        <p:txBody>
          <a:bodyPr/>
          <a:lstStyle/>
          <a:p>
            <a:pPr marL="0" indent="0">
              <a:buNone/>
            </a:pPr>
            <a:r>
              <a:rPr lang="sv-SE" b="1" dirty="0"/>
              <a:t>QGIS</a:t>
            </a:r>
          </a:p>
          <a:p>
            <a:pPr marL="514350" indent="-514350">
              <a:buAutoNum type="arabicPeriod"/>
            </a:pPr>
            <a:r>
              <a:rPr lang="sv-SE" sz="2800" dirty="0">
                <a:latin typeface="Calibri" panose="020F0502020204030204" pitchFamily="34" charset="0"/>
                <a:cs typeface="Calibri" panose="020F0502020204030204" pitchFamily="34" charset="0"/>
              </a:rPr>
              <a:t>Prova att digitalisera objekt i olika grupper/kategorier och lager</a:t>
            </a:r>
          </a:p>
          <a:p>
            <a:pPr marL="514350" indent="-514350">
              <a:buAutoNum type="arabicPeriod"/>
            </a:pPr>
            <a:r>
              <a:rPr lang="sv-SE" dirty="0">
                <a:latin typeface="Calibri" panose="020F0502020204030204" pitchFamily="34" charset="0"/>
                <a:cs typeface="Calibri" panose="020F0502020204030204" pitchFamily="34" charset="0"/>
              </a:rPr>
              <a:t>Fyll i de attribut som finns i de objekt du digitaliserar</a:t>
            </a:r>
          </a:p>
          <a:p>
            <a:pPr marL="0" indent="0">
              <a:buNone/>
            </a:pPr>
            <a:endParaRPr lang="sv-SE" dirty="0">
              <a:latin typeface="Calibri" panose="020F0502020204030204" pitchFamily="34" charset="0"/>
              <a:cs typeface="Calibri" panose="020F0502020204030204" pitchFamily="34" charset="0"/>
            </a:endParaRPr>
          </a:p>
          <a:p>
            <a:pPr marL="0" indent="0">
              <a:buNone/>
            </a:pPr>
            <a:r>
              <a:rPr lang="sv-SE" sz="2400" dirty="0">
                <a:latin typeface="Calibri" panose="020F0502020204030204" pitchFamily="34" charset="0"/>
                <a:cs typeface="Calibri" panose="020F0502020204030204" pitchFamily="34" charset="0"/>
              </a:rPr>
              <a:t>När du ska skapar eller ändrar ett objekt så verifieras attributen innan du sparar.</a:t>
            </a:r>
          </a:p>
        </p:txBody>
      </p:sp>
      <p:sp>
        <p:nvSpPr>
          <p:cNvPr id="6" name="textruta 5">
            <a:extLst>
              <a:ext uri="{FF2B5EF4-FFF2-40B4-BE49-F238E27FC236}">
                <a16:creationId xmlns:a16="http://schemas.microsoft.com/office/drawing/2014/main" id="{7F8D517F-59BC-4D3F-B09D-24374DCE868A}"/>
              </a:ext>
            </a:extLst>
          </p:cNvPr>
          <p:cNvSpPr txBox="1"/>
          <p:nvPr/>
        </p:nvSpPr>
        <p:spPr>
          <a:xfrm>
            <a:off x="3105290" y="1664600"/>
            <a:ext cx="8492584" cy="369332"/>
          </a:xfrm>
          <a:prstGeom prst="rect">
            <a:avLst/>
          </a:prstGeom>
          <a:noFill/>
        </p:spPr>
        <p:txBody>
          <a:bodyPr wrap="square">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sv-SE" sz="1800" b="0" i="0" u="none" strike="noStrike" kern="1200" cap="none" spc="0" normalizeH="0" baseline="0" noProof="0" dirty="0">
                <a:ln>
                  <a:noFill/>
                </a:ln>
                <a:solidFill>
                  <a:srgbClr val="D76600"/>
                </a:solidFill>
                <a:effectLst/>
                <a:uLnTx/>
                <a:uFillTx/>
                <a:latin typeface="Calibri" panose="020F0502020204030204" pitchFamily="34" charset="0"/>
                <a:ea typeface="Times New Roman" panose="02020603050405020304" pitchFamily="18" charset="0"/>
                <a:cs typeface="Times New Roman" panose="02020603050405020304" pitchFamily="18" charset="0"/>
              </a:rPr>
              <a:t>t ex beskrivning, beteckning, dimension, giltig till eller status för objektet</a:t>
            </a:r>
            <a:endParaRPr kumimoji="0" lang="sv-SE" sz="1800" b="0" i="0" u="none" strike="noStrike" kern="1200" cap="none" spc="0" normalizeH="0" baseline="0" noProof="0" dirty="0">
              <a:ln>
                <a:noFill/>
              </a:ln>
              <a:solidFill>
                <a:srgbClr val="D76600"/>
              </a:solidFill>
              <a:effectLst/>
              <a:uLnTx/>
              <a:uFillTx/>
              <a:latin typeface="Arial" charset="0"/>
              <a:ea typeface="+mn-ea"/>
              <a:cs typeface="+mn-cs"/>
            </a:endParaRPr>
          </a:p>
        </p:txBody>
      </p:sp>
      <p:pic>
        <p:nvPicPr>
          <p:cNvPr id="7" name="Platshållare för innehåll 3">
            <a:extLst>
              <a:ext uri="{FF2B5EF4-FFF2-40B4-BE49-F238E27FC236}">
                <a16:creationId xmlns:a16="http://schemas.microsoft.com/office/drawing/2014/main" id="{388219BF-3CBB-40C7-B67D-B2FDC3E777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708657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3A67109-00E3-4048-B9B1-F2EF97E2B79B}"/>
              </a:ext>
            </a:extLst>
          </p:cNvPr>
          <p:cNvSpPr>
            <a:spLocks noGrp="1"/>
          </p:cNvSpPr>
          <p:nvPr>
            <p:ph type="title"/>
          </p:nvPr>
        </p:nvSpPr>
        <p:spPr>
          <a:xfrm>
            <a:off x="630935" y="463911"/>
            <a:ext cx="7841329" cy="688077"/>
          </a:xfrm>
        </p:spPr>
        <p:txBody>
          <a:bodyPr vert="horz" lIns="91440" tIns="45720" rIns="91440" bIns="45720" rtlCol="0" anchor="ctr">
            <a:normAutofit fontScale="90000"/>
          </a:bodyPr>
          <a:lstStyle/>
          <a:p>
            <a:r>
              <a:rPr lang="sv-SE" sz="4800" b="1" dirty="0">
                <a:solidFill>
                  <a:srgbClr val="D76600"/>
                </a:solidFill>
                <a:effectLst>
                  <a:outerShdw blurRad="38100" dist="38100" dir="2700000" algn="tl">
                    <a:srgbClr val="000000">
                      <a:alpha val="43137"/>
                    </a:srgbClr>
                  </a:outerShdw>
                </a:effectLst>
              </a:rPr>
              <a:t>Inte bara ett GIS-projekt</a:t>
            </a:r>
            <a:endParaRPr lang="en-US" sz="4800" b="1" dirty="0">
              <a:solidFill>
                <a:srgbClr val="D76600"/>
              </a:solidFill>
              <a:effectLst>
                <a:outerShdw blurRad="38100" dist="38100" dir="2700000" algn="tl">
                  <a:srgbClr val="000000">
                    <a:alpha val="43137"/>
                  </a:srgbClr>
                </a:outerShdw>
              </a:effectLst>
            </a:endParaRPr>
          </a:p>
        </p:txBody>
      </p:sp>
      <p:graphicFrame>
        <p:nvGraphicFramePr>
          <p:cNvPr id="9" name="Platshållare för innehåll 3">
            <a:extLst>
              <a:ext uri="{FF2B5EF4-FFF2-40B4-BE49-F238E27FC236}">
                <a16:creationId xmlns:a16="http://schemas.microsoft.com/office/drawing/2014/main" id="{EDC478F9-1DF1-4B07-A50B-55911A57AE28}"/>
              </a:ext>
            </a:extLst>
          </p:cNvPr>
          <p:cNvGraphicFramePr>
            <a:graphicFrameLocks/>
          </p:cNvGraphicFramePr>
          <p:nvPr>
            <p:extLst>
              <p:ext uri="{D42A27DB-BD31-4B8C-83A1-F6EECF244321}">
                <p14:modId xmlns:p14="http://schemas.microsoft.com/office/powerpoint/2010/main" val="4115545346"/>
              </p:ext>
            </p:extLst>
          </p:nvPr>
        </p:nvGraphicFramePr>
        <p:xfrm>
          <a:off x="5375920" y="1459925"/>
          <a:ext cx="5334360" cy="49928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latshållare för innehåll 7">
            <a:extLst>
              <a:ext uri="{FF2B5EF4-FFF2-40B4-BE49-F238E27FC236}">
                <a16:creationId xmlns:a16="http://schemas.microsoft.com/office/drawing/2014/main" id="{11C0F514-F8F8-4B81-BDDA-21CDBA9741F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115600" y="0"/>
            <a:ext cx="1076400" cy="1076400"/>
          </a:xfrm>
          <a:prstGeom prst="rect">
            <a:avLst/>
          </a:prstGeom>
        </p:spPr>
      </p:pic>
      <p:pic>
        <p:nvPicPr>
          <p:cNvPr id="11" name="Picture 2" descr="Bilder på länsstyrelsens olika grafiska logo">
            <a:extLst>
              <a:ext uri="{FF2B5EF4-FFF2-40B4-BE49-F238E27FC236}">
                <a16:creationId xmlns:a16="http://schemas.microsoft.com/office/drawing/2014/main" id="{B4E8EC50-B055-4904-A735-22B895136E06}"/>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a:stretch/>
        </p:blipFill>
        <p:spPr bwMode="auto">
          <a:xfrm>
            <a:off x="289368" y="5817870"/>
            <a:ext cx="2176040" cy="800100"/>
          </a:xfrm>
          <a:prstGeom prst="rect">
            <a:avLst/>
          </a:prstGeom>
          <a:noFill/>
          <a:extLst>
            <a:ext uri="{909E8E84-426E-40DD-AFC4-6F175D3DCCD1}">
              <a14:hiddenFill xmlns:a14="http://schemas.microsoft.com/office/drawing/2010/main">
                <a:solidFill>
                  <a:srgbClr val="FFFFFF"/>
                </a:solidFill>
              </a14:hiddenFill>
            </a:ext>
          </a:extLst>
        </p:spPr>
      </p:pic>
      <p:pic>
        <p:nvPicPr>
          <p:cNvPr id="4" name="Bildobjekt 3">
            <a:extLst>
              <a:ext uri="{FF2B5EF4-FFF2-40B4-BE49-F238E27FC236}">
                <a16:creationId xmlns:a16="http://schemas.microsoft.com/office/drawing/2014/main" id="{01F2B436-40D0-2BA9-52A0-8F5B33903448}"/>
              </a:ext>
            </a:extLst>
          </p:cNvPr>
          <p:cNvPicPr>
            <a:picLocks noChangeAspect="1"/>
          </p:cNvPicPr>
          <p:nvPr/>
        </p:nvPicPr>
        <p:blipFill rotWithShape="1">
          <a:blip r:embed="rId10"/>
          <a:srcRect l="235" t="34183" r="85042" b="58039"/>
          <a:stretch/>
        </p:blipFill>
        <p:spPr>
          <a:xfrm>
            <a:off x="688201" y="4976528"/>
            <a:ext cx="1378374" cy="533405"/>
          </a:xfrm>
          <a:prstGeom prst="rect">
            <a:avLst/>
          </a:prstGeom>
        </p:spPr>
      </p:pic>
      <p:sp>
        <p:nvSpPr>
          <p:cNvPr id="5" name="textruta 4">
            <a:extLst>
              <a:ext uri="{FF2B5EF4-FFF2-40B4-BE49-F238E27FC236}">
                <a16:creationId xmlns:a16="http://schemas.microsoft.com/office/drawing/2014/main" id="{071F53B8-0F60-288B-7B78-DD09A5C2BD1E}"/>
              </a:ext>
            </a:extLst>
          </p:cNvPr>
          <p:cNvSpPr txBox="1"/>
          <p:nvPr/>
        </p:nvSpPr>
        <p:spPr>
          <a:xfrm>
            <a:off x="700349" y="4607196"/>
            <a:ext cx="920445" cy="307777"/>
          </a:xfrm>
          <a:prstGeom prst="rect">
            <a:avLst/>
          </a:prstGeom>
          <a:noFill/>
        </p:spPr>
        <p:txBody>
          <a:bodyPr wrap="none" rtlCol="0">
            <a:spAutoFit/>
          </a:bodyPr>
          <a:lstStyle/>
          <a:p>
            <a:r>
              <a:rPr lang="sv-SE" sz="1400" dirty="0"/>
              <a:t>Maj 2024</a:t>
            </a:r>
          </a:p>
        </p:txBody>
      </p:sp>
      <p:pic>
        <p:nvPicPr>
          <p:cNvPr id="7" name="Bildobjekt 6">
            <a:extLst>
              <a:ext uri="{FF2B5EF4-FFF2-40B4-BE49-F238E27FC236}">
                <a16:creationId xmlns:a16="http://schemas.microsoft.com/office/drawing/2014/main" id="{687F11D1-6FA3-7288-8988-B4EC8AFD196A}"/>
              </a:ext>
            </a:extLst>
          </p:cNvPr>
          <p:cNvPicPr>
            <a:picLocks noChangeAspect="1"/>
          </p:cNvPicPr>
          <p:nvPr/>
        </p:nvPicPr>
        <p:blipFill>
          <a:blip r:embed="rId11"/>
          <a:stretch>
            <a:fillRect/>
          </a:stretch>
        </p:blipFill>
        <p:spPr>
          <a:xfrm>
            <a:off x="2944084" y="1459925"/>
            <a:ext cx="2360212" cy="5301208"/>
          </a:xfrm>
          <a:prstGeom prst="rect">
            <a:avLst/>
          </a:prstGeom>
        </p:spPr>
      </p:pic>
    </p:spTree>
    <p:extLst>
      <p:ext uri="{BB962C8B-B14F-4D97-AF65-F5344CB8AC3E}">
        <p14:creationId xmlns:p14="http://schemas.microsoft.com/office/powerpoint/2010/main" val="380877984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E9BB12-75DF-4D66-AB01-CBE2136FB0A5}"/>
              </a:ext>
            </a:extLst>
          </p:cNvPr>
          <p:cNvSpPr>
            <a:spLocks noGrp="1"/>
          </p:cNvSpPr>
          <p:nvPr>
            <p:ph type="title"/>
          </p:nvPr>
        </p:nvSpPr>
        <p:spPr>
          <a:xfrm>
            <a:off x="540000" y="72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6. Redigera attribut</a:t>
            </a:r>
          </a:p>
        </p:txBody>
      </p:sp>
      <p:sp>
        <p:nvSpPr>
          <p:cNvPr id="4" name="Platshållare för innehåll 3">
            <a:extLst>
              <a:ext uri="{FF2B5EF4-FFF2-40B4-BE49-F238E27FC236}">
                <a16:creationId xmlns:a16="http://schemas.microsoft.com/office/drawing/2014/main" id="{A8EF6C3F-D7AC-48FD-A780-CB2FA883CF81}"/>
              </a:ext>
            </a:extLst>
          </p:cNvPr>
          <p:cNvSpPr>
            <a:spLocks noGrp="1"/>
          </p:cNvSpPr>
          <p:nvPr>
            <p:ph sz="half" idx="1"/>
          </p:nvPr>
        </p:nvSpPr>
        <p:spPr>
          <a:xfrm>
            <a:off x="623392" y="2204864"/>
            <a:ext cx="5384800" cy="4248473"/>
          </a:xfrm>
          <a:solidFill>
            <a:schemeClr val="accent5">
              <a:lumMod val="20000"/>
              <a:lumOff val="80000"/>
            </a:schemeClr>
          </a:solidFill>
        </p:spPr>
        <p:txBody>
          <a:bodyPr/>
          <a:lstStyle/>
          <a:p>
            <a:pPr marL="0" indent="0">
              <a:buNone/>
            </a:pPr>
            <a:r>
              <a:rPr lang="sv-SE" b="1" dirty="0"/>
              <a:t>ArcGIS Pro</a:t>
            </a:r>
          </a:p>
          <a:p>
            <a:pPr marL="0" indent="0">
              <a:buNone/>
            </a:pPr>
            <a:endParaRPr lang="sv-SE" b="1" dirty="0"/>
          </a:p>
          <a:p>
            <a:pPr marL="0" indent="0">
              <a:buNone/>
            </a:pPr>
            <a:r>
              <a:rPr lang="sv-SE" sz="2400" b="1" dirty="0"/>
              <a:t>Flera alternativ</a:t>
            </a:r>
          </a:p>
          <a:p>
            <a:r>
              <a:rPr lang="sv-SE" sz="2400" dirty="0">
                <a:latin typeface="Calibri" panose="020F0502020204030204" pitchFamily="34" charset="0"/>
                <a:cs typeface="Calibri" panose="020F0502020204030204" pitchFamily="34" charset="0"/>
              </a:rPr>
              <a:t>I attributtabellen</a:t>
            </a:r>
          </a:p>
          <a:p>
            <a:r>
              <a:rPr lang="sv-SE" sz="2400" dirty="0">
                <a:latin typeface="Calibri" panose="020F0502020204030204" pitchFamily="34" charset="0"/>
                <a:cs typeface="Calibri" panose="020F0502020204030204" pitchFamily="34" charset="0"/>
              </a:rPr>
              <a:t>I attributpanelen (fliken Edit)</a:t>
            </a:r>
          </a:p>
        </p:txBody>
      </p:sp>
      <p:sp>
        <p:nvSpPr>
          <p:cNvPr id="5" name="Platshållare för innehåll 4">
            <a:extLst>
              <a:ext uri="{FF2B5EF4-FFF2-40B4-BE49-F238E27FC236}">
                <a16:creationId xmlns:a16="http://schemas.microsoft.com/office/drawing/2014/main" id="{65CA2A22-7646-4C22-B2B3-BFA64BA3BA3F}"/>
              </a:ext>
            </a:extLst>
          </p:cNvPr>
          <p:cNvSpPr>
            <a:spLocks noGrp="1"/>
          </p:cNvSpPr>
          <p:nvPr>
            <p:ph sz="half" idx="2"/>
          </p:nvPr>
        </p:nvSpPr>
        <p:spPr>
          <a:xfrm>
            <a:off x="6211392" y="2204864"/>
            <a:ext cx="5384800" cy="4248473"/>
          </a:xfrm>
          <a:solidFill>
            <a:schemeClr val="accent6">
              <a:lumMod val="20000"/>
              <a:lumOff val="80000"/>
            </a:schemeClr>
          </a:solidFill>
        </p:spPr>
        <p:txBody>
          <a:bodyPr/>
          <a:lstStyle/>
          <a:p>
            <a:pPr marL="0" indent="0">
              <a:buNone/>
            </a:pPr>
            <a:r>
              <a:rPr lang="sv-SE" b="1" dirty="0"/>
              <a:t>QGIS</a:t>
            </a:r>
          </a:p>
          <a:p>
            <a:pPr marL="514350" indent="-514350">
              <a:buAutoNum type="arabicPeriod"/>
            </a:pPr>
            <a:r>
              <a:rPr lang="sv-SE" sz="2400" dirty="0">
                <a:latin typeface="Calibri" panose="020F0502020204030204" pitchFamily="34" charset="0"/>
                <a:cs typeface="Calibri" panose="020F0502020204030204" pitchFamily="34" charset="0"/>
              </a:rPr>
              <a:t>Använd info-klicket </a:t>
            </a:r>
          </a:p>
          <a:p>
            <a:pPr marL="514350" indent="-514350">
              <a:buAutoNum type="arabicPeriod"/>
            </a:pPr>
            <a:r>
              <a:rPr lang="sv-SE" sz="2400" dirty="0">
                <a:latin typeface="Calibri" panose="020F0502020204030204" pitchFamily="34" charset="0"/>
                <a:cs typeface="Calibri" panose="020F0502020204030204" pitchFamily="34" charset="0"/>
              </a:rPr>
              <a:t>Använd “visa objektformulär” för att komma in i attributtabellen.</a:t>
            </a:r>
          </a:p>
          <a:p>
            <a:pPr marL="514350" indent="-514350">
              <a:buAutoNum type="arabicPeriod"/>
            </a:pPr>
            <a:r>
              <a:rPr lang="sv-SE" sz="2400" dirty="0">
                <a:latin typeface="Calibri" panose="020F0502020204030204" pitchFamily="34" charset="0"/>
                <a:cs typeface="Calibri" panose="020F0502020204030204" pitchFamily="34" charset="0"/>
              </a:rPr>
              <a:t>Eller högerklicka på lagret, öppna attributtabellen.</a:t>
            </a:r>
          </a:p>
        </p:txBody>
      </p:sp>
      <p:sp>
        <p:nvSpPr>
          <p:cNvPr id="6" name="textruta 5">
            <a:extLst>
              <a:ext uri="{FF2B5EF4-FFF2-40B4-BE49-F238E27FC236}">
                <a16:creationId xmlns:a16="http://schemas.microsoft.com/office/drawing/2014/main" id="{7F8D517F-59BC-4D3F-B09D-24374DCE868A}"/>
              </a:ext>
            </a:extLst>
          </p:cNvPr>
          <p:cNvSpPr txBox="1"/>
          <p:nvPr/>
        </p:nvSpPr>
        <p:spPr>
          <a:xfrm>
            <a:off x="3103608" y="1619508"/>
            <a:ext cx="8492584" cy="369332"/>
          </a:xfrm>
          <a:prstGeom prst="rect">
            <a:avLst/>
          </a:prstGeom>
          <a:noFill/>
        </p:spPr>
        <p:txBody>
          <a:bodyPr wrap="square">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sv-SE" sz="1800" b="0" i="0" u="none" strike="noStrike" kern="1200" cap="none" spc="0" normalizeH="0" baseline="0" noProof="0" dirty="0">
                <a:ln>
                  <a:noFill/>
                </a:ln>
                <a:solidFill>
                  <a:srgbClr val="9E2A2F"/>
                </a:solidFill>
                <a:effectLst/>
                <a:uLnTx/>
                <a:uFillTx/>
                <a:latin typeface="Calibri" panose="020F0502020204030204" pitchFamily="34" charset="0"/>
                <a:ea typeface="Times New Roman" panose="02020603050405020304" pitchFamily="18" charset="0"/>
                <a:cs typeface="Times New Roman" panose="02020603050405020304" pitchFamily="18" charset="0"/>
              </a:rPr>
              <a:t>t ex beskrivning, beteckning, dimension, giltig till eller status för objektet</a:t>
            </a:r>
            <a:endParaRPr kumimoji="0" lang="sv-SE" sz="1800" b="0" i="0" u="none" strike="noStrike" kern="1200" cap="none" spc="0" normalizeH="0" baseline="0" noProof="0" dirty="0">
              <a:ln>
                <a:noFill/>
              </a:ln>
              <a:solidFill>
                <a:srgbClr val="9E2A2F"/>
              </a:solidFill>
              <a:effectLst/>
              <a:uLnTx/>
              <a:uFillTx/>
              <a:latin typeface="Arial" charset="0"/>
              <a:ea typeface="+mn-ea"/>
              <a:cs typeface="+mn-cs"/>
            </a:endParaRPr>
          </a:p>
        </p:txBody>
      </p:sp>
      <p:pic>
        <p:nvPicPr>
          <p:cNvPr id="9" name="Bildobjekt 8">
            <a:extLst>
              <a:ext uri="{FF2B5EF4-FFF2-40B4-BE49-F238E27FC236}">
                <a16:creationId xmlns:a16="http://schemas.microsoft.com/office/drawing/2014/main" id="{1C29EDD2-11F7-4C79-98D7-19C132D4176F}"/>
              </a:ext>
            </a:extLst>
          </p:cNvPr>
          <p:cNvPicPr/>
          <p:nvPr/>
        </p:nvPicPr>
        <p:blipFill>
          <a:blip r:embed="rId3">
            <a:extLst>
              <a:ext uri="{28A0092B-C50C-407E-A947-70E740481C1C}">
                <a14:useLocalDpi xmlns:a14="http://schemas.microsoft.com/office/drawing/2010/main" val="0"/>
              </a:ext>
            </a:extLst>
          </a:blip>
          <a:stretch>
            <a:fillRect/>
          </a:stretch>
        </p:blipFill>
        <p:spPr>
          <a:xfrm>
            <a:off x="10416480" y="2636912"/>
            <a:ext cx="518998" cy="488843"/>
          </a:xfrm>
          <a:prstGeom prst="rect">
            <a:avLst/>
          </a:prstGeom>
        </p:spPr>
      </p:pic>
      <p:pic>
        <p:nvPicPr>
          <p:cNvPr id="10" name="Bildobjekt 9">
            <a:extLst>
              <a:ext uri="{FF2B5EF4-FFF2-40B4-BE49-F238E27FC236}">
                <a16:creationId xmlns:a16="http://schemas.microsoft.com/office/drawing/2014/main" id="{708FD528-AE08-46CF-AE20-9C4D87E9C427}"/>
              </a:ext>
            </a:extLst>
          </p:cNvPr>
          <p:cNvPicPr/>
          <p:nvPr/>
        </p:nvPicPr>
        <p:blipFill>
          <a:blip r:embed="rId4">
            <a:extLst>
              <a:ext uri="{28A0092B-C50C-407E-A947-70E740481C1C}">
                <a14:useLocalDpi xmlns:a14="http://schemas.microsoft.com/office/drawing/2010/main" val="0"/>
              </a:ext>
            </a:extLst>
          </a:blip>
          <a:stretch>
            <a:fillRect/>
          </a:stretch>
        </p:blipFill>
        <p:spPr>
          <a:xfrm>
            <a:off x="8632160" y="5949280"/>
            <a:ext cx="3167232" cy="643429"/>
          </a:xfrm>
          <a:prstGeom prst="rect">
            <a:avLst/>
          </a:prstGeom>
        </p:spPr>
      </p:pic>
      <p:pic>
        <p:nvPicPr>
          <p:cNvPr id="8" name="Platshållare för innehåll 3">
            <a:extLst>
              <a:ext uri="{FF2B5EF4-FFF2-40B4-BE49-F238E27FC236}">
                <a16:creationId xmlns:a16="http://schemas.microsoft.com/office/drawing/2014/main" id="{8A1C326B-4F98-49D2-A057-E53A500C6A8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43421842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latshållare för innehåll 3">
            <a:extLst>
              <a:ext uri="{FF2B5EF4-FFF2-40B4-BE49-F238E27FC236}">
                <a16:creationId xmlns:a16="http://schemas.microsoft.com/office/drawing/2014/main" id="{9176F932-E6C3-4988-A49A-B7CFAC5519F1}"/>
              </a:ext>
            </a:extLst>
          </p:cNvPr>
          <p:cNvSpPr txBox="1">
            <a:spLocks/>
          </p:cNvSpPr>
          <p:nvPr/>
        </p:nvSpPr>
        <p:spPr>
          <a:xfrm>
            <a:off x="623392" y="2132856"/>
            <a:ext cx="10972800" cy="4320481"/>
          </a:xfrm>
          <a:prstGeom prst="rect">
            <a:avLst/>
          </a:prstGeom>
          <a:solidFill>
            <a:srgbClr val="D76600"/>
          </a:solidFill>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sv-SE"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pic>
        <p:nvPicPr>
          <p:cNvPr id="7" name="Platshållare för innehåll 6">
            <a:extLst>
              <a:ext uri="{FF2B5EF4-FFF2-40B4-BE49-F238E27FC236}">
                <a16:creationId xmlns:a16="http://schemas.microsoft.com/office/drawing/2014/main" id="{C0AFF656-40A8-44A3-9BA6-09F66C382CD4}"/>
              </a:ext>
            </a:extLst>
          </p:cNvPr>
          <p:cNvPicPr>
            <a:picLocks noGrp="1" noChangeAspect="1"/>
          </p:cNvPicPr>
          <p:nvPr>
            <p:ph idx="1"/>
          </p:nvPr>
        </p:nvPicPr>
        <p:blipFill>
          <a:blip r:embed="rId3"/>
          <a:stretch>
            <a:fillRect/>
          </a:stretch>
        </p:blipFill>
        <p:spPr>
          <a:xfrm>
            <a:off x="6532301" y="2348408"/>
            <a:ext cx="4169474" cy="3889375"/>
          </a:xfrm>
        </p:spPr>
      </p:pic>
      <p:pic>
        <p:nvPicPr>
          <p:cNvPr id="5" name="Bildobjekt 4">
            <a:extLst>
              <a:ext uri="{FF2B5EF4-FFF2-40B4-BE49-F238E27FC236}">
                <a16:creationId xmlns:a16="http://schemas.microsoft.com/office/drawing/2014/main" id="{47DF1815-6957-4D3B-BA10-0C7484451C70}"/>
              </a:ext>
            </a:extLst>
          </p:cNvPr>
          <p:cNvPicPr>
            <a:picLocks noChangeAspect="1"/>
          </p:cNvPicPr>
          <p:nvPr/>
        </p:nvPicPr>
        <p:blipFill rotWithShape="1">
          <a:blip r:embed="rId4"/>
          <a:srcRect l="2766"/>
          <a:stretch/>
        </p:blipFill>
        <p:spPr>
          <a:xfrm>
            <a:off x="1127448" y="2310334"/>
            <a:ext cx="4816665" cy="3019846"/>
          </a:xfrm>
          <a:prstGeom prst="rect">
            <a:avLst/>
          </a:prstGeom>
        </p:spPr>
      </p:pic>
      <p:sp>
        <p:nvSpPr>
          <p:cNvPr id="3" name="textruta 2">
            <a:extLst>
              <a:ext uri="{FF2B5EF4-FFF2-40B4-BE49-F238E27FC236}">
                <a16:creationId xmlns:a16="http://schemas.microsoft.com/office/drawing/2014/main" id="{B6D7C801-B093-4A28-A513-4990581F9648}"/>
              </a:ext>
            </a:extLst>
          </p:cNvPr>
          <p:cNvSpPr txBox="1"/>
          <p:nvPr/>
        </p:nvSpPr>
        <p:spPr>
          <a:xfrm>
            <a:off x="2711624" y="2708920"/>
            <a:ext cx="576064"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sv-SE" sz="4800" b="0" i="0" u="none" strike="noStrike" kern="1200" cap="none" spc="0" normalizeH="0" baseline="0" noProof="0" dirty="0">
                <a:ln>
                  <a:noFill/>
                </a:ln>
                <a:solidFill>
                  <a:srgbClr val="000000"/>
                </a:solidFill>
                <a:effectLst/>
                <a:uLnTx/>
                <a:uFillTx/>
                <a:latin typeface="Arial" charset="0"/>
                <a:ea typeface="+mn-ea"/>
                <a:cs typeface="+mn-cs"/>
              </a:rPr>
              <a:t>1</a:t>
            </a:r>
          </a:p>
        </p:txBody>
      </p:sp>
      <p:sp>
        <p:nvSpPr>
          <p:cNvPr id="6" name="textruta 5">
            <a:extLst>
              <a:ext uri="{FF2B5EF4-FFF2-40B4-BE49-F238E27FC236}">
                <a16:creationId xmlns:a16="http://schemas.microsoft.com/office/drawing/2014/main" id="{5A3AE956-DD0B-4712-8D4D-69F34965E519}"/>
              </a:ext>
            </a:extLst>
          </p:cNvPr>
          <p:cNvSpPr txBox="1"/>
          <p:nvPr/>
        </p:nvSpPr>
        <p:spPr>
          <a:xfrm>
            <a:off x="5053314" y="2622337"/>
            <a:ext cx="576064"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sv-SE" sz="4800" b="0" i="0" u="none" strike="noStrike" kern="1200" cap="none" spc="0" normalizeH="0" baseline="0" noProof="0" dirty="0">
                <a:ln>
                  <a:noFill/>
                </a:ln>
                <a:solidFill>
                  <a:srgbClr val="000000"/>
                </a:solidFill>
                <a:effectLst/>
                <a:uLnTx/>
                <a:uFillTx/>
                <a:latin typeface="Arial" charset="0"/>
                <a:ea typeface="+mn-ea"/>
                <a:cs typeface="+mn-cs"/>
              </a:rPr>
              <a:t>2</a:t>
            </a:r>
          </a:p>
        </p:txBody>
      </p:sp>
      <p:sp>
        <p:nvSpPr>
          <p:cNvPr id="8" name="textruta 7">
            <a:extLst>
              <a:ext uri="{FF2B5EF4-FFF2-40B4-BE49-F238E27FC236}">
                <a16:creationId xmlns:a16="http://schemas.microsoft.com/office/drawing/2014/main" id="{F4E905A9-8A76-4F2E-B208-3C1F538C0849}"/>
              </a:ext>
            </a:extLst>
          </p:cNvPr>
          <p:cNvSpPr txBox="1"/>
          <p:nvPr/>
        </p:nvSpPr>
        <p:spPr>
          <a:xfrm>
            <a:off x="8617038" y="2310334"/>
            <a:ext cx="576064"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sv-SE" sz="4800" b="0" i="0" u="none" strike="noStrike" kern="1200" cap="none" spc="0" normalizeH="0" baseline="0" noProof="0" dirty="0">
                <a:ln>
                  <a:noFill/>
                </a:ln>
                <a:solidFill>
                  <a:srgbClr val="000000"/>
                </a:solidFill>
                <a:effectLst/>
                <a:uLnTx/>
                <a:uFillTx/>
                <a:latin typeface="Arial" charset="0"/>
                <a:ea typeface="+mn-ea"/>
                <a:cs typeface="+mn-cs"/>
              </a:rPr>
              <a:t>3</a:t>
            </a:r>
          </a:p>
        </p:txBody>
      </p:sp>
      <p:sp>
        <p:nvSpPr>
          <p:cNvPr id="13" name="Rubrik 1">
            <a:extLst>
              <a:ext uri="{FF2B5EF4-FFF2-40B4-BE49-F238E27FC236}">
                <a16:creationId xmlns:a16="http://schemas.microsoft.com/office/drawing/2014/main" id="{65BD6A1E-7C74-48B9-9A99-593EEF950023}"/>
              </a:ext>
            </a:extLst>
          </p:cNvPr>
          <p:cNvSpPr>
            <a:spLocks noGrp="1"/>
          </p:cNvSpPr>
          <p:nvPr>
            <p:ph type="title"/>
          </p:nvPr>
        </p:nvSpPr>
        <p:spPr>
          <a:xfrm>
            <a:off x="540000" y="72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6. Fyll på med attribut </a:t>
            </a:r>
            <a:r>
              <a:rPr lang="sv-SE" sz="3600" b="1" kern="1200" dirty="0">
                <a:solidFill>
                  <a:srgbClr val="D76600"/>
                </a:solidFill>
                <a:effectLst>
                  <a:outerShdw blurRad="38100" dist="38100" dir="2700000" algn="tl">
                    <a:srgbClr val="000000">
                      <a:alpha val="43137"/>
                    </a:srgbClr>
                  </a:outerShdw>
                </a:effectLst>
              </a:rPr>
              <a:t>– ArcGIS (exempel)</a:t>
            </a:r>
            <a:br>
              <a:rPr lang="sv-SE" sz="3600" b="1" kern="1200" dirty="0">
                <a:solidFill>
                  <a:srgbClr val="D76600"/>
                </a:solidFill>
                <a:effectLst>
                  <a:outerShdw blurRad="38100" dist="38100" dir="2700000" algn="tl">
                    <a:srgbClr val="000000">
                      <a:alpha val="43137"/>
                    </a:srgbClr>
                  </a:outerShdw>
                </a:effectLst>
              </a:rPr>
            </a:br>
            <a:r>
              <a:rPr lang="sv-SE" sz="3600" b="1" kern="1200" dirty="0">
                <a:solidFill>
                  <a:srgbClr val="D76600"/>
                </a:solidFill>
                <a:effectLst>
                  <a:outerShdw blurRad="38100" dist="38100" dir="2700000" algn="tl">
                    <a:srgbClr val="000000">
                      <a:alpha val="43137"/>
                    </a:srgbClr>
                  </a:outerShdw>
                </a:effectLst>
              </a:rPr>
              <a:t>	mallar och attribut</a:t>
            </a:r>
            <a:endParaRPr lang="sv-SE" b="1" kern="1200" dirty="0">
              <a:solidFill>
                <a:srgbClr val="D76600"/>
              </a:solidFill>
              <a:effectLst>
                <a:outerShdw blurRad="38100" dist="38100" dir="2700000" algn="tl">
                  <a:srgbClr val="000000">
                    <a:alpha val="43137"/>
                  </a:srgbClr>
                </a:outerShdw>
              </a:effectLst>
            </a:endParaRPr>
          </a:p>
        </p:txBody>
      </p:sp>
      <p:pic>
        <p:nvPicPr>
          <p:cNvPr id="9" name="Platshållare för innehåll 3">
            <a:extLst>
              <a:ext uri="{FF2B5EF4-FFF2-40B4-BE49-F238E27FC236}">
                <a16:creationId xmlns:a16="http://schemas.microsoft.com/office/drawing/2014/main" id="{A8F0481D-5CD4-408C-99E7-15C3D8E7070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46238291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id="{6D12FB18-953D-CED7-7C54-55AF5BE06A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300732" y="1514132"/>
            <a:ext cx="6858000" cy="3857625"/>
          </a:xfrm>
          <a:prstGeom prst="rect">
            <a:avLst/>
          </a:prstGeom>
        </p:spPr>
      </p:pic>
      <p:sp>
        <p:nvSpPr>
          <p:cNvPr id="2" name="Rubrik 1">
            <a:extLst>
              <a:ext uri="{FF2B5EF4-FFF2-40B4-BE49-F238E27FC236}">
                <a16:creationId xmlns:a16="http://schemas.microsoft.com/office/drawing/2014/main" id="{C90B67E4-CBF1-49E2-8CF8-C3EF6FB2A875}"/>
              </a:ext>
            </a:extLst>
          </p:cNvPr>
          <p:cNvSpPr>
            <a:spLocks noGrp="1"/>
          </p:cNvSpPr>
          <p:nvPr>
            <p:ph type="title"/>
          </p:nvPr>
        </p:nvSpPr>
        <p:spPr>
          <a:xfrm>
            <a:off x="1055440" y="404664"/>
            <a:ext cx="10297145" cy="1143000"/>
          </a:xfrm>
        </p:spPr>
        <p:txBody>
          <a:bodyPr/>
          <a:lstStyle/>
          <a:p>
            <a:pPr algn="r"/>
            <a:r>
              <a:rPr lang="sv-SE" sz="5400" b="1" dirty="0">
                <a:solidFill>
                  <a:srgbClr val="D76600"/>
                </a:solidFill>
                <a:effectLst>
                  <a:outerShdw blurRad="38100" dist="38100" dir="2700000" algn="tl">
                    <a:srgbClr val="000000">
                      <a:alpha val="43137"/>
                    </a:srgbClr>
                  </a:outerShdw>
                </a:effectLst>
              </a:rPr>
              <a:t>Layout</a:t>
            </a:r>
          </a:p>
        </p:txBody>
      </p:sp>
    </p:spTree>
    <p:extLst>
      <p:ext uri="{BB962C8B-B14F-4D97-AF65-F5344CB8AC3E}">
        <p14:creationId xmlns:p14="http://schemas.microsoft.com/office/powerpoint/2010/main" val="19938149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62990183">
            <a:extLst>
              <a:ext uri="{FF2B5EF4-FFF2-40B4-BE49-F238E27FC236}">
                <a16:creationId xmlns:a16="http://schemas.microsoft.com/office/drawing/2014/main" id="{E13892DF-B891-47CE-A6AD-3BFA14B3D572}"/>
              </a:ext>
            </a:extLst>
          </p:cNvPr>
          <p:cNvPicPr>
            <a:picLocks noGrp="1" noChangeAspect="1"/>
          </p:cNvPicPr>
          <p:nvPr>
            <p:ph idx="1"/>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92476" y="1098742"/>
            <a:ext cx="7807047" cy="5604864"/>
          </a:xfrm>
          <a:prstGeom prst="rect">
            <a:avLst/>
          </a:prstGeom>
        </p:spPr>
      </p:pic>
      <p:sp>
        <p:nvSpPr>
          <p:cNvPr id="5" name="Rubrik 1">
            <a:extLst>
              <a:ext uri="{FF2B5EF4-FFF2-40B4-BE49-F238E27FC236}">
                <a16:creationId xmlns:a16="http://schemas.microsoft.com/office/drawing/2014/main" id="{1EAA0117-3455-46F7-BE05-5D1CF67E7C9C}"/>
              </a:ext>
            </a:extLst>
          </p:cNvPr>
          <p:cNvSpPr txBox="1">
            <a:spLocks/>
          </p:cNvSpPr>
          <p:nvPr/>
        </p:nvSpPr>
        <p:spPr>
          <a:xfrm>
            <a:off x="540000" y="180000"/>
            <a:ext cx="7416824" cy="743979"/>
          </a:xfrm>
          <a:prstGeom prst="rect">
            <a:avLst/>
          </a:prstGeom>
        </p:spPr>
        <p:txBody>
          <a:bodyPr/>
          <a:lstStyle>
            <a:lvl1pPr algn="l"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sv-SE" b="1" kern="1200" dirty="0">
                <a:solidFill>
                  <a:srgbClr val="D76600"/>
                </a:solidFill>
                <a:effectLst>
                  <a:outerShdw blurRad="38100" dist="38100" dir="2700000" algn="tl">
                    <a:srgbClr val="000000">
                      <a:alpha val="43137"/>
                    </a:srgbClr>
                  </a:outerShdw>
                </a:effectLst>
              </a:rPr>
              <a:t>Koordinatsystem</a:t>
            </a:r>
          </a:p>
        </p:txBody>
      </p:sp>
    </p:spTree>
    <p:extLst>
      <p:ext uri="{BB962C8B-B14F-4D97-AF65-F5344CB8AC3E}">
        <p14:creationId xmlns:p14="http://schemas.microsoft.com/office/powerpoint/2010/main" val="206241970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B9E2E565-32E7-49AF-9D32-A691EA1E6A1A}"/>
              </a:ext>
            </a:extLst>
          </p:cNvPr>
          <p:cNvPicPr>
            <a:picLocks noChangeAspect="1"/>
          </p:cNvPicPr>
          <p:nvPr/>
        </p:nvPicPr>
        <p:blipFill>
          <a:blip r:embed="rId3"/>
          <a:stretch>
            <a:fillRect/>
          </a:stretch>
        </p:blipFill>
        <p:spPr>
          <a:xfrm>
            <a:off x="695400" y="1155671"/>
            <a:ext cx="6938041" cy="4860713"/>
          </a:xfrm>
          <a:prstGeom prst="rect">
            <a:avLst/>
          </a:prstGeom>
        </p:spPr>
      </p:pic>
      <p:sp>
        <p:nvSpPr>
          <p:cNvPr id="5" name="textruta 4">
            <a:extLst>
              <a:ext uri="{FF2B5EF4-FFF2-40B4-BE49-F238E27FC236}">
                <a16:creationId xmlns:a16="http://schemas.microsoft.com/office/drawing/2014/main" id="{72A49D02-8EFD-421F-A37D-20C5F08FB052}"/>
              </a:ext>
            </a:extLst>
          </p:cNvPr>
          <p:cNvSpPr txBox="1"/>
          <p:nvPr/>
        </p:nvSpPr>
        <p:spPr>
          <a:xfrm rot="16200000">
            <a:off x="-2655884" y="3536203"/>
            <a:ext cx="5846021" cy="369332"/>
          </a:xfrm>
          <a:prstGeom prst="rect">
            <a:avLst/>
          </a:prstGeom>
          <a:noFill/>
        </p:spPr>
        <p:txBody>
          <a:bodyPr wrap="square" rtlCol="0">
            <a:spAutoFit/>
          </a:bodyPr>
          <a:lstStyle/>
          <a:p>
            <a:r>
              <a:rPr lang="sv-SE" dirty="0"/>
              <a:t>Bild LM Geocell. Färila 2018</a:t>
            </a:r>
          </a:p>
        </p:txBody>
      </p:sp>
      <p:pic>
        <p:nvPicPr>
          <p:cNvPr id="6" name="Platshållare för innehåll 6">
            <a:extLst>
              <a:ext uri="{FF2B5EF4-FFF2-40B4-BE49-F238E27FC236}">
                <a16:creationId xmlns:a16="http://schemas.microsoft.com/office/drawing/2014/main" id="{92E3CDE8-5094-4232-9AE6-8DD648FBAE4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02"/>
          <a:stretch/>
        </p:blipFill>
        <p:spPr>
          <a:xfrm>
            <a:off x="1125316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7" name="Rubrik 1">
            <a:extLst>
              <a:ext uri="{FF2B5EF4-FFF2-40B4-BE49-F238E27FC236}">
                <a16:creationId xmlns:a16="http://schemas.microsoft.com/office/drawing/2014/main" id="{A04BC493-2EBF-4941-B823-08A980B83174}"/>
              </a:ext>
            </a:extLst>
          </p:cNvPr>
          <p:cNvSpPr txBox="1">
            <a:spLocks/>
          </p:cNvSpPr>
          <p:nvPr/>
        </p:nvSpPr>
        <p:spPr>
          <a:xfrm>
            <a:off x="540000" y="180000"/>
            <a:ext cx="7416824" cy="743979"/>
          </a:xfrm>
          <a:prstGeom prst="rect">
            <a:avLst/>
          </a:prstGeom>
        </p:spPr>
        <p:txBody>
          <a:bodyPr/>
          <a:lstStyle>
            <a:lvl1pPr algn="l"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sv-SE" b="1" kern="1200" dirty="0">
                <a:solidFill>
                  <a:srgbClr val="D76600"/>
                </a:solidFill>
                <a:effectLst>
                  <a:outerShdw blurRad="38100" dist="38100" dir="2700000" algn="tl">
                    <a:srgbClr val="000000">
                      <a:alpha val="43137"/>
                    </a:srgbClr>
                  </a:outerShdw>
                </a:effectLst>
              </a:rPr>
              <a:t>Exempel </a:t>
            </a:r>
            <a:r>
              <a:rPr lang="sv-SE" sz="3600" b="1" kern="1200" dirty="0">
                <a:solidFill>
                  <a:srgbClr val="D76600"/>
                </a:solidFill>
                <a:effectLst>
                  <a:outerShdw blurRad="38100" dist="38100" dir="2700000" algn="tl">
                    <a:srgbClr val="000000">
                      <a:alpha val="43137"/>
                    </a:srgbClr>
                  </a:outerShdw>
                </a:effectLst>
              </a:rPr>
              <a:t>– Färila 2018</a:t>
            </a:r>
            <a:endParaRPr lang="sv-SE" b="1" kern="1200" dirty="0">
              <a:solidFill>
                <a:srgbClr val="D76600"/>
              </a:solidFill>
              <a:effectLst>
                <a:outerShdw blurRad="38100" dist="38100" dir="2700000" algn="tl">
                  <a:srgbClr val="000000">
                    <a:alpha val="43137"/>
                  </a:srgbClr>
                </a:outerShdw>
              </a:effectLst>
            </a:endParaRPr>
          </a:p>
        </p:txBody>
      </p:sp>
      <p:pic>
        <p:nvPicPr>
          <p:cNvPr id="2" name="Bildobjekt 1">
            <a:extLst>
              <a:ext uri="{FF2B5EF4-FFF2-40B4-BE49-F238E27FC236}">
                <a16:creationId xmlns:a16="http://schemas.microsoft.com/office/drawing/2014/main" id="{0795740A-5C41-AF33-68C1-CB1BE69904E3}"/>
              </a:ext>
            </a:extLst>
          </p:cNvPr>
          <p:cNvPicPr>
            <a:picLocks noChangeAspect="1"/>
          </p:cNvPicPr>
          <p:nvPr/>
        </p:nvPicPr>
        <p:blipFill>
          <a:blip r:embed="rId5"/>
          <a:stretch>
            <a:fillRect/>
          </a:stretch>
        </p:blipFill>
        <p:spPr>
          <a:xfrm>
            <a:off x="7877048" y="879181"/>
            <a:ext cx="4018584" cy="5732304"/>
          </a:xfrm>
          <a:prstGeom prst="rect">
            <a:avLst/>
          </a:prstGeom>
        </p:spPr>
      </p:pic>
    </p:spTree>
    <p:extLst>
      <p:ext uri="{BB962C8B-B14F-4D97-AF65-F5344CB8AC3E}">
        <p14:creationId xmlns:p14="http://schemas.microsoft.com/office/powerpoint/2010/main" val="219589470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376D252-8B4A-4B38-98C8-2D55F5464B2B}"/>
              </a:ext>
            </a:extLst>
          </p:cNvPr>
          <p:cNvSpPr>
            <a:spLocks noGrp="1"/>
          </p:cNvSpPr>
          <p:nvPr>
            <p:ph type="title"/>
          </p:nvPr>
        </p:nvSpPr>
        <p:spPr>
          <a:xfrm>
            <a:off x="540000" y="180000"/>
            <a:ext cx="7416824" cy="743979"/>
          </a:xfrm>
        </p:spPr>
        <p:txBody>
          <a:bodyPr/>
          <a:lstStyle/>
          <a:p>
            <a:r>
              <a:rPr lang="sv-SE" b="1" kern="1200" dirty="0">
                <a:solidFill>
                  <a:srgbClr val="D76600"/>
                </a:solidFill>
                <a:effectLst>
                  <a:outerShdw blurRad="38100" dist="38100" dir="2700000" algn="tl">
                    <a:srgbClr val="000000">
                      <a:alpha val="43137"/>
                    </a:srgbClr>
                  </a:outerShdw>
                </a:effectLst>
              </a:rPr>
              <a:t>Exempel </a:t>
            </a:r>
            <a:r>
              <a:rPr lang="sv-SE" sz="3600" b="1" kern="1200" dirty="0">
                <a:solidFill>
                  <a:srgbClr val="D76600"/>
                </a:solidFill>
                <a:effectLst>
                  <a:outerShdw blurRad="38100" dist="38100" dir="2700000" algn="tl">
                    <a:srgbClr val="000000">
                      <a:alpha val="43137"/>
                    </a:srgbClr>
                  </a:outerShdw>
                </a:effectLst>
              </a:rPr>
              <a:t>– Åsenhöga 2019</a:t>
            </a:r>
            <a:endParaRPr lang="sv-SE" b="1" kern="1200" dirty="0">
              <a:solidFill>
                <a:srgbClr val="D76600"/>
              </a:solidFill>
              <a:effectLst>
                <a:outerShdw blurRad="38100" dist="38100" dir="2700000" algn="tl">
                  <a:srgbClr val="000000">
                    <a:alpha val="43137"/>
                  </a:srgbClr>
                </a:outerShdw>
              </a:effectLst>
            </a:endParaRPr>
          </a:p>
        </p:txBody>
      </p:sp>
      <p:pic>
        <p:nvPicPr>
          <p:cNvPr id="7" name="Platshållare för innehåll 4">
            <a:extLst>
              <a:ext uri="{FF2B5EF4-FFF2-40B4-BE49-F238E27FC236}">
                <a16:creationId xmlns:a16="http://schemas.microsoft.com/office/drawing/2014/main" id="{6E1C951B-E169-47EB-A963-AB9517BD476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35245" y="1412776"/>
            <a:ext cx="7660955" cy="5418272"/>
          </a:xfrm>
          <a:ln>
            <a:solidFill>
              <a:schemeClr val="tx2">
                <a:lumMod val="75000"/>
                <a:lumOff val="25000"/>
              </a:schemeClr>
            </a:solidFill>
          </a:ln>
        </p:spPr>
      </p:pic>
      <p:pic>
        <p:nvPicPr>
          <p:cNvPr id="6" name="Bildobjekt 5" descr="En bild som visar karta&#10;&#10;Automatiskt genererad beskrivning">
            <a:extLst>
              <a:ext uri="{FF2B5EF4-FFF2-40B4-BE49-F238E27FC236}">
                <a16:creationId xmlns:a16="http://schemas.microsoft.com/office/drawing/2014/main" id="{6EB7EB85-764E-4B8A-8481-BA7FE273AF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5839" y="2060848"/>
            <a:ext cx="4615179" cy="3264259"/>
          </a:xfrm>
          <a:prstGeom prst="rect">
            <a:avLst/>
          </a:prstGeom>
          <a:ln>
            <a:solidFill>
              <a:schemeClr val="tx2">
                <a:lumMod val="75000"/>
                <a:lumOff val="25000"/>
              </a:schemeClr>
            </a:solidFill>
          </a:ln>
        </p:spPr>
      </p:pic>
      <p:pic>
        <p:nvPicPr>
          <p:cNvPr id="5" name="Bildobjekt 4">
            <a:extLst>
              <a:ext uri="{FF2B5EF4-FFF2-40B4-BE49-F238E27FC236}">
                <a16:creationId xmlns:a16="http://schemas.microsoft.com/office/drawing/2014/main" id="{BBC5F6C9-F403-424D-9C5D-99E5FE51EF62}"/>
              </a:ext>
            </a:extLst>
          </p:cNvPr>
          <p:cNvPicPr>
            <a:picLocks noChangeAspect="1"/>
          </p:cNvPicPr>
          <p:nvPr/>
        </p:nvPicPr>
        <p:blipFill>
          <a:blip r:embed="rId5"/>
          <a:stretch>
            <a:fillRect/>
          </a:stretch>
        </p:blipFill>
        <p:spPr>
          <a:xfrm>
            <a:off x="8472264" y="1251885"/>
            <a:ext cx="3561053" cy="1867967"/>
          </a:xfrm>
          <a:prstGeom prst="rect">
            <a:avLst/>
          </a:prstGeom>
          <a:ln>
            <a:solidFill>
              <a:schemeClr val="tx1">
                <a:lumMod val="75000"/>
                <a:lumOff val="25000"/>
              </a:schemeClr>
            </a:solidFill>
          </a:ln>
        </p:spPr>
      </p:pic>
      <p:sp>
        <p:nvSpPr>
          <p:cNvPr id="8" name="textruta 7">
            <a:extLst>
              <a:ext uri="{FF2B5EF4-FFF2-40B4-BE49-F238E27FC236}">
                <a16:creationId xmlns:a16="http://schemas.microsoft.com/office/drawing/2014/main" id="{0BCC1D27-8881-4BE3-A00E-F32D02414FE3}"/>
              </a:ext>
            </a:extLst>
          </p:cNvPr>
          <p:cNvSpPr txBox="1"/>
          <p:nvPr/>
        </p:nvSpPr>
        <p:spPr>
          <a:xfrm>
            <a:off x="7896200" y="5973179"/>
            <a:ext cx="4308779" cy="584775"/>
          </a:xfrm>
          <a:prstGeom prst="rect">
            <a:avLst/>
          </a:prstGeom>
          <a:noFill/>
        </p:spPr>
        <p:txBody>
          <a:bodyPr wrap="square" rtlCol="0">
            <a:spAutoFit/>
          </a:bodyPr>
          <a:lstStyle/>
          <a:p>
            <a:pPr algn="r"/>
            <a:r>
              <a:rPr lang="sv-SE" sz="1600" dirty="0"/>
              <a:t>Bilder från Länsstyrelsen Jönköping, lägesbilder under </a:t>
            </a:r>
            <a:r>
              <a:rPr lang="sv-SE" sz="1600" dirty="0" err="1"/>
              <a:t>Åsenhögabranden</a:t>
            </a:r>
            <a:r>
              <a:rPr lang="sv-SE" sz="1600" dirty="0"/>
              <a:t> 2019</a:t>
            </a:r>
          </a:p>
        </p:txBody>
      </p:sp>
      <p:pic>
        <p:nvPicPr>
          <p:cNvPr id="9" name="Platshållare för innehåll 6">
            <a:extLst>
              <a:ext uri="{FF2B5EF4-FFF2-40B4-BE49-F238E27FC236}">
                <a16:creationId xmlns:a16="http://schemas.microsoft.com/office/drawing/2014/main" id="{33760406-8EDF-40BF-A9BC-91CE49D171C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02"/>
          <a:stretch/>
        </p:blipFill>
        <p:spPr>
          <a:xfrm>
            <a:off x="11253164" y="0"/>
            <a:ext cx="938836"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3573249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objekt 10">
            <a:extLst>
              <a:ext uri="{FF2B5EF4-FFF2-40B4-BE49-F238E27FC236}">
                <a16:creationId xmlns:a16="http://schemas.microsoft.com/office/drawing/2014/main" id="{DEAFC6BF-2B2A-8116-F334-EE0EA7FED4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344" y="2960968"/>
            <a:ext cx="5256612" cy="3717032"/>
          </a:xfrm>
          <a:prstGeom prst="rect">
            <a:avLst/>
          </a:prstGeom>
          <a:effectLst>
            <a:outerShdw blurRad="50800" dist="38100" dir="2700000" algn="tl" rotWithShape="0">
              <a:prstClr val="black">
                <a:alpha val="40000"/>
              </a:prstClr>
            </a:outerShdw>
          </a:effectLst>
        </p:spPr>
      </p:pic>
      <p:pic>
        <p:nvPicPr>
          <p:cNvPr id="10" name="Bildobjekt 9">
            <a:extLst>
              <a:ext uri="{FF2B5EF4-FFF2-40B4-BE49-F238E27FC236}">
                <a16:creationId xmlns:a16="http://schemas.microsoft.com/office/drawing/2014/main" id="{84172AA5-60AF-6427-352F-4A67D37E73D4}"/>
              </a:ext>
            </a:extLst>
          </p:cNvPr>
          <p:cNvPicPr>
            <a:picLocks noChangeAspect="1"/>
          </p:cNvPicPr>
          <p:nvPr/>
        </p:nvPicPr>
        <p:blipFill>
          <a:blip r:embed="rId4"/>
          <a:stretch>
            <a:fillRect/>
          </a:stretch>
        </p:blipFill>
        <p:spPr>
          <a:xfrm>
            <a:off x="4367808" y="5645972"/>
            <a:ext cx="1008112" cy="777127"/>
          </a:xfrm>
          <a:prstGeom prst="rect">
            <a:avLst/>
          </a:prstGeom>
        </p:spPr>
      </p:pic>
      <p:grpSp>
        <p:nvGrpSpPr>
          <p:cNvPr id="2" name="Grupp 1">
            <a:extLst>
              <a:ext uri="{FF2B5EF4-FFF2-40B4-BE49-F238E27FC236}">
                <a16:creationId xmlns:a16="http://schemas.microsoft.com/office/drawing/2014/main" id="{307B33C2-45D0-8660-ADE7-E05A2D1E416B}"/>
              </a:ext>
            </a:extLst>
          </p:cNvPr>
          <p:cNvGrpSpPr/>
          <p:nvPr/>
        </p:nvGrpSpPr>
        <p:grpSpPr>
          <a:xfrm>
            <a:off x="4007768" y="277647"/>
            <a:ext cx="8077176" cy="5711496"/>
            <a:chOff x="3828704" y="151028"/>
            <a:chExt cx="8256240" cy="5838115"/>
          </a:xfrm>
        </p:grpSpPr>
        <p:pic>
          <p:nvPicPr>
            <p:cNvPr id="9" name="Bildobjekt 8">
              <a:extLst>
                <a:ext uri="{FF2B5EF4-FFF2-40B4-BE49-F238E27FC236}">
                  <a16:creationId xmlns:a16="http://schemas.microsoft.com/office/drawing/2014/main" id="{93823EB9-2628-BAF4-B158-CEF8EFB7176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28704" y="151028"/>
              <a:ext cx="8256240" cy="5838115"/>
            </a:xfrm>
            <a:prstGeom prst="rect">
              <a:avLst/>
            </a:prstGeom>
            <a:effectLst>
              <a:outerShdw blurRad="50800" dist="38100" dir="2700000" algn="tl" rotWithShape="0">
                <a:prstClr val="black">
                  <a:alpha val="40000"/>
                </a:prstClr>
              </a:outerShdw>
            </a:effectLst>
          </p:spPr>
        </p:pic>
        <p:pic>
          <p:nvPicPr>
            <p:cNvPr id="3" name="Bildobjekt 2">
              <a:extLst>
                <a:ext uri="{FF2B5EF4-FFF2-40B4-BE49-F238E27FC236}">
                  <a16:creationId xmlns:a16="http://schemas.microsoft.com/office/drawing/2014/main" id="{4C082862-4520-7856-A5D2-F03B0647479A}"/>
                </a:ext>
              </a:extLst>
            </p:cNvPr>
            <p:cNvPicPr>
              <a:picLocks noChangeAspect="1"/>
            </p:cNvPicPr>
            <p:nvPr/>
          </p:nvPicPr>
          <p:blipFill>
            <a:blip r:embed="rId4"/>
            <a:stretch>
              <a:fillRect/>
            </a:stretch>
          </p:blipFill>
          <p:spPr>
            <a:xfrm>
              <a:off x="10388324" y="4346336"/>
              <a:ext cx="1612332" cy="1242904"/>
            </a:xfrm>
            <a:prstGeom prst="rect">
              <a:avLst/>
            </a:prstGeom>
          </p:spPr>
        </p:pic>
        <p:pic>
          <p:nvPicPr>
            <p:cNvPr id="5" name="Bildobjekt 4">
              <a:extLst>
                <a:ext uri="{FF2B5EF4-FFF2-40B4-BE49-F238E27FC236}">
                  <a16:creationId xmlns:a16="http://schemas.microsoft.com/office/drawing/2014/main" id="{84150C86-E29E-CF36-90F8-7B4D74A35807}"/>
                </a:ext>
              </a:extLst>
            </p:cNvPr>
            <p:cNvPicPr>
              <a:picLocks noChangeAspect="1"/>
            </p:cNvPicPr>
            <p:nvPr/>
          </p:nvPicPr>
          <p:blipFill>
            <a:blip r:embed="rId6"/>
            <a:stretch>
              <a:fillRect/>
            </a:stretch>
          </p:blipFill>
          <p:spPr>
            <a:xfrm>
              <a:off x="10368951" y="2145284"/>
              <a:ext cx="1631705" cy="2201052"/>
            </a:xfrm>
            <a:prstGeom prst="rect">
              <a:avLst/>
            </a:prstGeom>
          </p:spPr>
        </p:pic>
      </p:grpSp>
      <p:sp>
        <p:nvSpPr>
          <p:cNvPr id="6" name="Rubrik 1">
            <a:extLst>
              <a:ext uri="{FF2B5EF4-FFF2-40B4-BE49-F238E27FC236}">
                <a16:creationId xmlns:a16="http://schemas.microsoft.com/office/drawing/2014/main" id="{24E4077E-D914-44B5-A9F5-62E39C3817A6}"/>
              </a:ext>
            </a:extLst>
          </p:cNvPr>
          <p:cNvSpPr txBox="1">
            <a:spLocks/>
          </p:cNvSpPr>
          <p:nvPr/>
        </p:nvSpPr>
        <p:spPr>
          <a:xfrm>
            <a:off x="540000" y="180000"/>
            <a:ext cx="7416824" cy="743979"/>
          </a:xfrm>
          <a:prstGeom prst="rect">
            <a:avLst/>
          </a:prstGeom>
        </p:spPr>
        <p:txBody>
          <a:bodyPr/>
          <a:lstStyle>
            <a:lvl1pPr algn="l"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sv-SE" b="1" kern="1200" dirty="0">
                <a:solidFill>
                  <a:srgbClr val="D76600"/>
                </a:solidFill>
                <a:effectLst>
                  <a:outerShdw blurRad="38100" dist="38100" dir="2700000" algn="tl">
                    <a:srgbClr val="000000">
                      <a:alpha val="43137"/>
                    </a:srgbClr>
                  </a:outerShdw>
                </a:effectLst>
              </a:rPr>
              <a:t>Layouter </a:t>
            </a:r>
            <a:r>
              <a:rPr lang="sv-SE" sz="3600" b="1" kern="1200" dirty="0">
                <a:solidFill>
                  <a:srgbClr val="D76600"/>
                </a:solidFill>
                <a:effectLst>
                  <a:outerShdw blurRad="38100" dist="38100" dir="2700000" algn="tl">
                    <a:srgbClr val="000000">
                      <a:alpha val="43137"/>
                    </a:srgbClr>
                  </a:outerShdw>
                </a:effectLst>
              </a:rPr>
              <a:t>– </a:t>
            </a:r>
            <a:br>
              <a:rPr lang="sv-SE" sz="3600" b="1" kern="1200" dirty="0">
                <a:solidFill>
                  <a:srgbClr val="D76600"/>
                </a:solidFill>
                <a:effectLst>
                  <a:outerShdw blurRad="38100" dist="38100" dir="2700000" algn="tl">
                    <a:srgbClr val="000000">
                      <a:alpha val="43137"/>
                    </a:srgbClr>
                  </a:outerShdw>
                </a:effectLst>
              </a:rPr>
            </a:br>
            <a:r>
              <a:rPr lang="sv-SE" sz="3600" b="1" kern="1200" dirty="0">
                <a:solidFill>
                  <a:srgbClr val="D76600"/>
                </a:solidFill>
                <a:effectLst>
                  <a:outerShdw blurRad="38100" dist="38100" dir="2700000" algn="tl">
                    <a:srgbClr val="000000">
                      <a:alpha val="43137"/>
                    </a:srgbClr>
                  </a:outerShdw>
                </a:effectLst>
              </a:rPr>
              <a:t>BrandGIS 2024</a:t>
            </a:r>
            <a:endParaRPr lang="sv-SE" b="1" kern="1200" dirty="0">
              <a:solidFill>
                <a:srgbClr val="D766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665826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E9BB12-75DF-4D66-AB01-CBE2136FB0A5}"/>
              </a:ext>
            </a:extLst>
          </p:cNvPr>
          <p:cNvSpPr>
            <a:spLocks noGrp="1"/>
          </p:cNvSpPr>
          <p:nvPr>
            <p:ph type="title"/>
          </p:nvPr>
        </p:nvSpPr>
        <p:spPr>
          <a:xfrm>
            <a:off x="540000" y="72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7. Layout!</a:t>
            </a:r>
          </a:p>
        </p:txBody>
      </p:sp>
      <p:sp>
        <p:nvSpPr>
          <p:cNvPr id="4" name="Platshållare för innehåll 3">
            <a:extLst>
              <a:ext uri="{FF2B5EF4-FFF2-40B4-BE49-F238E27FC236}">
                <a16:creationId xmlns:a16="http://schemas.microsoft.com/office/drawing/2014/main" id="{A8EF6C3F-D7AC-48FD-A780-CB2FA883CF81}"/>
              </a:ext>
            </a:extLst>
          </p:cNvPr>
          <p:cNvSpPr>
            <a:spLocks noGrp="1"/>
          </p:cNvSpPr>
          <p:nvPr>
            <p:ph sz="half" idx="1"/>
          </p:nvPr>
        </p:nvSpPr>
        <p:spPr>
          <a:solidFill>
            <a:srgbClr val="D76600"/>
          </a:solidFill>
        </p:spPr>
        <p:txBody>
          <a:bodyPr/>
          <a:lstStyle/>
          <a:p>
            <a:pPr marL="0" indent="0">
              <a:buNone/>
            </a:pPr>
            <a:r>
              <a:rPr lang="sv-SE" b="1" dirty="0">
                <a:solidFill>
                  <a:schemeClr val="bg1"/>
                </a:solidFill>
              </a:rPr>
              <a:t>ArcGIS Pro</a:t>
            </a:r>
          </a:p>
          <a:p>
            <a:pPr marL="457200" indent="-457200">
              <a:buFont typeface="+mj-lt"/>
              <a:buAutoNum type="arabicPeriod"/>
            </a:pPr>
            <a:r>
              <a:rPr lang="sv-SE" sz="2000" dirty="0">
                <a:solidFill>
                  <a:schemeClr val="bg1"/>
                </a:solidFill>
              </a:rPr>
              <a:t>Gå till layoutfliken / layouten</a:t>
            </a:r>
          </a:p>
          <a:p>
            <a:pPr marL="457200" indent="-457200">
              <a:buFont typeface="+mj-lt"/>
              <a:buAutoNum type="arabicPeriod"/>
            </a:pPr>
            <a:r>
              <a:rPr lang="sv-SE" sz="2200" dirty="0">
                <a:solidFill>
                  <a:schemeClr val="bg1"/>
                </a:solidFill>
                <a:latin typeface="Calibri" panose="020F0502020204030204" pitchFamily="34" charset="0"/>
                <a:cs typeface="Calibri" panose="020F0502020204030204" pitchFamily="34" charset="0"/>
              </a:rPr>
              <a:t>Kika på layouter och bekanta dig med hur du tänder och släcker olika element i kartan, såsom översiktskarta, rutnät och säkerhetsinstruktioner.</a:t>
            </a:r>
          </a:p>
          <a:p>
            <a:pPr marL="457200" indent="-457200">
              <a:buFont typeface="+mj-lt"/>
              <a:buAutoNum type="arabicPeriod"/>
            </a:pPr>
            <a:r>
              <a:rPr lang="sv-SE" sz="2200" dirty="0">
                <a:solidFill>
                  <a:schemeClr val="bg1"/>
                </a:solidFill>
                <a:latin typeface="Calibri" panose="020F0502020204030204" pitchFamily="34" charset="0"/>
                <a:cs typeface="Calibri" panose="020F0502020204030204" pitchFamily="34" charset="0"/>
              </a:rPr>
              <a:t>Flytta layoutens karta så den täcker önskat område</a:t>
            </a:r>
          </a:p>
          <a:p>
            <a:pPr marL="457200" indent="-457200">
              <a:buFont typeface="+mj-lt"/>
              <a:buAutoNum type="arabicPeriod"/>
            </a:pPr>
            <a:endParaRPr lang="sv-SE" sz="2200" dirty="0">
              <a:solidFill>
                <a:schemeClr val="bg1"/>
              </a:solidFill>
              <a:latin typeface="Calibri" panose="020F0502020204030204" pitchFamily="34" charset="0"/>
              <a:cs typeface="Calibri" panose="020F0502020204030204" pitchFamily="34" charset="0"/>
            </a:endParaRPr>
          </a:p>
        </p:txBody>
      </p:sp>
      <p:sp>
        <p:nvSpPr>
          <p:cNvPr id="5" name="Platshållare för innehåll 4">
            <a:extLst>
              <a:ext uri="{FF2B5EF4-FFF2-40B4-BE49-F238E27FC236}">
                <a16:creationId xmlns:a16="http://schemas.microsoft.com/office/drawing/2014/main" id="{65CA2A22-7646-4C22-B2B3-BFA64BA3BA3F}"/>
              </a:ext>
            </a:extLst>
          </p:cNvPr>
          <p:cNvSpPr>
            <a:spLocks noGrp="1"/>
          </p:cNvSpPr>
          <p:nvPr>
            <p:ph sz="half" idx="2"/>
          </p:nvPr>
        </p:nvSpPr>
        <p:spPr>
          <a:xfrm>
            <a:off x="6211392" y="2503438"/>
            <a:ext cx="5384800" cy="3949899"/>
          </a:xfrm>
          <a:solidFill>
            <a:schemeClr val="accent6">
              <a:lumMod val="20000"/>
              <a:lumOff val="80000"/>
            </a:schemeClr>
          </a:solidFill>
        </p:spPr>
        <p:txBody>
          <a:bodyPr/>
          <a:lstStyle/>
          <a:p>
            <a:pPr marL="0" indent="0">
              <a:buNone/>
            </a:pPr>
            <a:r>
              <a:rPr lang="sv-SE" b="1" dirty="0"/>
              <a:t>QGIS</a:t>
            </a:r>
            <a:endParaRPr lang="sv-SE" sz="2200" dirty="0">
              <a:latin typeface="Calibri" panose="020F0502020204030204" pitchFamily="34" charset="0"/>
              <a:cs typeface="Calibri" panose="020F0502020204030204" pitchFamily="34" charset="0"/>
            </a:endParaRPr>
          </a:p>
          <a:p>
            <a:pPr marL="457200" indent="-457200">
              <a:buFont typeface="+mj-lt"/>
              <a:buAutoNum type="arabicPeriod"/>
            </a:pPr>
            <a:r>
              <a:rPr lang="sv-SE" sz="2200" dirty="0">
                <a:latin typeface="Calibri" panose="020F0502020204030204" pitchFamily="34" charset="0"/>
                <a:cs typeface="Calibri" panose="020F0502020204030204" pitchFamily="34" charset="0"/>
              </a:rPr>
              <a:t>Öppna layouthanteraren</a:t>
            </a:r>
          </a:p>
          <a:p>
            <a:pPr marL="457200" indent="-457200">
              <a:buFont typeface="+mj-lt"/>
              <a:buAutoNum type="arabicPeriod"/>
            </a:pPr>
            <a:r>
              <a:rPr lang="sv-SE" sz="2200" dirty="0">
                <a:latin typeface="Calibri" panose="020F0502020204030204" pitchFamily="34" charset="0"/>
                <a:cs typeface="Calibri" panose="020F0502020204030204" pitchFamily="34" charset="0"/>
              </a:rPr>
              <a:t>Kika på layouter och bekanta dig med hur du tänder och släcker olika element i kartan, såsom översiktskarta, rutnät och säkerhetsinstruktioner.</a:t>
            </a:r>
          </a:p>
          <a:p>
            <a:pPr marL="457200" indent="-457200">
              <a:buFont typeface="+mj-lt"/>
              <a:buAutoNum type="arabicPeriod"/>
            </a:pPr>
            <a:r>
              <a:rPr lang="sv-SE" sz="2200" dirty="0">
                <a:latin typeface="Calibri" panose="020F0502020204030204" pitchFamily="34" charset="0"/>
                <a:cs typeface="Calibri" panose="020F0502020204030204" pitchFamily="34" charset="0"/>
              </a:rPr>
              <a:t>Flytta layoutens karta så den täcker önskat område</a:t>
            </a:r>
          </a:p>
          <a:p>
            <a:pPr marL="0" indent="0">
              <a:buNone/>
            </a:pPr>
            <a:endParaRPr lang="sv-SE" sz="2200" dirty="0">
              <a:latin typeface="Calibri" panose="020F0502020204030204" pitchFamily="34" charset="0"/>
              <a:cs typeface="Calibri" panose="020F0502020204030204" pitchFamily="34" charset="0"/>
            </a:endParaRPr>
          </a:p>
          <a:p>
            <a:pPr marL="0" indent="0">
              <a:buNone/>
            </a:pPr>
            <a:endParaRPr lang="sv-SE" b="1" dirty="0"/>
          </a:p>
        </p:txBody>
      </p:sp>
      <p:pic>
        <p:nvPicPr>
          <p:cNvPr id="6" name="Platshållare för innehåll 3">
            <a:extLst>
              <a:ext uri="{FF2B5EF4-FFF2-40B4-BE49-F238E27FC236}">
                <a16:creationId xmlns:a16="http://schemas.microsoft.com/office/drawing/2014/main" id="{E0B6327B-3F3E-478E-866B-4FD54F0CC62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410706657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E9BB12-75DF-4D66-AB01-CBE2136FB0A5}"/>
              </a:ext>
            </a:extLst>
          </p:cNvPr>
          <p:cNvSpPr>
            <a:spLocks noGrp="1"/>
          </p:cNvSpPr>
          <p:nvPr>
            <p:ph type="title"/>
          </p:nvPr>
        </p:nvSpPr>
        <p:spPr>
          <a:xfrm>
            <a:off x="540000" y="51724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7. ArcGIS: </a:t>
            </a:r>
            <a:br>
              <a:rPr lang="sv-SE" b="1" kern="1200" dirty="0">
                <a:solidFill>
                  <a:srgbClr val="D76600"/>
                </a:solidFill>
                <a:effectLst>
                  <a:outerShdw blurRad="38100" dist="38100" dir="2700000" algn="tl">
                    <a:srgbClr val="000000">
                      <a:alpha val="43137"/>
                    </a:srgbClr>
                  </a:outerShdw>
                </a:effectLst>
              </a:rPr>
            </a:br>
            <a:r>
              <a:rPr lang="sv-SE" b="1" kern="1200" dirty="0">
                <a:solidFill>
                  <a:srgbClr val="D76600"/>
                </a:solidFill>
                <a:effectLst>
                  <a:outerShdw blurRad="38100" dist="38100" dir="2700000" algn="tl">
                    <a:srgbClr val="000000">
                      <a:alpha val="43137"/>
                    </a:srgbClr>
                  </a:outerShdw>
                </a:effectLst>
              </a:rPr>
              <a:t>Ställ in layouten</a:t>
            </a:r>
          </a:p>
        </p:txBody>
      </p:sp>
      <p:sp>
        <p:nvSpPr>
          <p:cNvPr id="4" name="Platshållare för innehåll 3">
            <a:extLst>
              <a:ext uri="{FF2B5EF4-FFF2-40B4-BE49-F238E27FC236}">
                <a16:creationId xmlns:a16="http://schemas.microsoft.com/office/drawing/2014/main" id="{A8EF6C3F-D7AC-48FD-A780-CB2FA883CF81}"/>
              </a:ext>
            </a:extLst>
          </p:cNvPr>
          <p:cNvSpPr>
            <a:spLocks noGrp="1"/>
          </p:cNvSpPr>
          <p:nvPr>
            <p:ph sz="half" idx="1"/>
          </p:nvPr>
        </p:nvSpPr>
        <p:spPr>
          <a:xfrm>
            <a:off x="540000" y="2276872"/>
            <a:ext cx="4990641" cy="2619000"/>
          </a:xfrm>
          <a:solidFill>
            <a:srgbClr val="D76600"/>
          </a:solidFill>
        </p:spPr>
        <p:txBody>
          <a:bodyPr/>
          <a:lstStyle/>
          <a:p>
            <a:pPr marL="0" indent="0">
              <a:buNone/>
            </a:pPr>
            <a:r>
              <a:rPr lang="sv-SE" sz="1800" b="1" dirty="0">
                <a:solidFill>
                  <a:schemeClr val="bg1"/>
                </a:solidFill>
              </a:rPr>
              <a:t>ArcGIS Pro</a:t>
            </a:r>
          </a:p>
          <a:p>
            <a:pPr marL="457200" indent="-457200">
              <a:buFont typeface="+mj-lt"/>
              <a:buAutoNum type="arabicPeriod"/>
            </a:pPr>
            <a:r>
              <a:rPr lang="sv-SE" sz="1800" dirty="0">
                <a:solidFill>
                  <a:schemeClr val="bg1"/>
                </a:solidFill>
              </a:rPr>
              <a:t>Ange bakgrundsinformation (båda funkar)</a:t>
            </a:r>
          </a:p>
          <a:p>
            <a:pPr marL="857250" lvl="1" indent="-457200">
              <a:buFont typeface="+mj-lt"/>
              <a:buAutoNum type="alphaUcPeriod"/>
            </a:pPr>
            <a:r>
              <a:rPr lang="sv-SE" sz="1400" dirty="0">
                <a:solidFill>
                  <a:schemeClr val="bg1"/>
                </a:solidFill>
              </a:rPr>
              <a:t>Plats, ort, kommun, vindriktning mm.. </a:t>
            </a:r>
            <a:r>
              <a:rPr lang="sv-SE" sz="1400" u="sng" dirty="0">
                <a:solidFill>
                  <a:schemeClr val="bg1"/>
                </a:solidFill>
              </a:rPr>
              <a:t>anges manuellt i layoutens textfält</a:t>
            </a:r>
          </a:p>
          <a:p>
            <a:pPr marL="857250" lvl="1" indent="-457200">
              <a:buFont typeface="+mj-lt"/>
              <a:buAutoNum type="alphaUcPeriod"/>
            </a:pPr>
            <a:r>
              <a:rPr lang="sv-SE" sz="1400" dirty="0">
                <a:solidFill>
                  <a:schemeClr val="bg1"/>
                </a:solidFill>
              </a:rPr>
              <a:t>Plats, ort, kommun, vindriktning mm.. </a:t>
            </a:r>
            <a:r>
              <a:rPr lang="sv-SE" sz="1400" u="sng" dirty="0">
                <a:solidFill>
                  <a:schemeClr val="bg1"/>
                </a:solidFill>
              </a:rPr>
              <a:t>anges via verktyget från paketets </a:t>
            </a:r>
            <a:r>
              <a:rPr lang="sv-SE" sz="1400" u="sng" dirty="0" err="1">
                <a:solidFill>
                  <a:schemeClr val="bg1"/>
                </a:solidFill>
              </a:rPr>
              <a:t>toolbox</a:t>
            </a:r>
            <a:endParaRPr lang="sv-SE" sz="1400" u="sng" dirty="0">
              <a:solidFill>
                <a:schemeClr val="bg1"/>
              </a:solidFill>
            </a:endParaRPr>
          </a:p>
          <a:p>
            <a:pPr marL="457200" indent="-457200">
              <a:buFont typeface="+mj-lt"/>
              <a:buAutoNum type="arabicPeriod"/>
            </a:pPr>
            <a:r>
              <a:rPr lang="sv-SE" sz="2200" dirty="0">
                <a:solidFill>
                  <a:schemeClr val="bg1"/>
                </a:solidFill>
              </a:rPr>
              <a:t>Testa vilka rutnät som passar bäst för din skala</a:t>
            </a:r>
          </a:p>
          <a:p>
            <a:pPr marL="0" indent="0">
              <a:buNone/>
            </a:pPr>
            <a:endParaRPr lang="sv-SE" sz="1800" dirty="0">
              <a:solidFill>
                <a:schemeClr val="bg1"/>
              </a:solidFill>
            </a:endParaRPr>
          </a:p>
        </p:txBody>
      </p:sp>
      <p:pic>
        <p:nvPicPr>
          <p:cNvPr id="6" name="Platshållare för innehåll 3">
            <a:extLst>
              <a:ext uri="{FF2B5EF4-FFF2-40B4-BE49-F238E27FC236}">
                <a16:creationId xmlns:a16="http://schemas.microsoft.com/office/drawing/2014/main" id="{07F41E10-580A-423F-86A7-503E5A18B1C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5" name="Bildobjekt 4">
            <a:extLst>
              <a:ext uri="{FF2B5EF4-FFF2-40B4-BE49-F238E27FC236}">
                <a16:creationId xmlns:a16="http://schemas.microsoft.com/office/drawing/2014/main" id="{A832B976-7330-E625-A11F-AAF7402966AD}"/>
              </a:ext>
            </a:extLst>
          </p:cNvPr>
          <p:cNvPicPr>
            <a:picLocks noChangeAspect="1"/>
          </p:cNvPicPr>
          <p:nvPr/>
        </p:nvPicPr>
        <p:blipFill rotWithShape="1">
          <a:blip r:embed="rId4"/>
          <a:srcRect t="839" r="821"/>
          <a:stretch/>
        </p:blipFill>
        <p:spPr>
          <a:xfrm>
            <a:off x="7680176" y="936000"/>
            <a:ext cx="3722542" cy="5611197"/>
          </a:xfrm>
          <a:prstGeom prst="rect">
            <a:avLst/>
          </a:prstGeom>
          <a:effectLst>
            <a:outerShdw blurRad="63500" sx="102000" sy="102000" algn="ctr" rotWithShape="0">
              <a:prstClr val="black">
                <a:alpha val="40000"/>
              </a:prstClr>
            </a:outerShdw>
          </a:effectLst>
        </p:spPr>
      </p:pic>
      <p:pic>
        <p:nvPicPr>
          <p:cNvPr id="9" name="Bildobjekt 8">
            <a:extLst>
              <a:ext uri="{FF2B5EF4-FFF2-40B4-BE49-F238E27FC236}">
                <a16:creationId xmlns:a16="http://schemas.microsoft.com/office/drawing/2014/main" id="{B283EF9E-8510-CFAC-758E-C390B5B897AB}"/>
              </a:ext>
            </a:extLst>
          </p:cNvPr>
          <p:cNvPicPr>
            <a:picLocks noChangeAspect="1"/>
          </p:cNvPicPr>
          <p:nvPr/>
        </p:nvPicPr>
        <p:blipFill>
          <a:blip r:embed="rId5"/>
          <a:stretch>
            <a:fillRect/>
          </a:stretch>
        </p:blipFill>
        <p:spPr>
          <a:xfrm>
            <a:off x="3321210" y="4653136"/>
            <a:ext cx="3544791" cy="194478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75535500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l: vänster 2">
            <a:extLst>
              <a:ext uri="{FF2B5EF4-FFF2-40B4-BE49-F238E27FC236}">
                <a16:creationId xmlns:a16="http://schemas.microsoft.com/office/drawing/2014/main" id="{73D50AED-22BE-49FC-935B-17D5EAECFAD8}"/>
              </a:ext>
            </a:extLst>
          </p:cNvPr>
          <p:cNvSpPr/>
          <p:nvPr/>
        </p:nvSpPr>
        <p:spPr>
          <a:xfrm>
            <a:off x="4823055" y="3675446"/>
            <a:ext cx="1080120" cy="6480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sv-SE" sz="1800" b="0" i="0" u="none" strike="noStrike" kern="1200" cap="none" spc="0" normalizeH="0" baseline="0" noProof="0">
              <a:ln>
                <a:noFill/>
              </a:ln>
              <a:solidFill>
                <a:srgbClr val="FFFFFF"/>
              </a:solidFill>
              <a:effectLst/>
              <a:uLnTx/>
              <a:uFillTx/>
              <a:latin typeface="Arial"/>
              <a:ea typeface="+mn-ea"/>
              <a:cs typeface="+mn-cs"/>
            </a:endParaRPr>
          </a:p>
        </p:txBody>
      </p:sp>
      <p:pic>
        <p:nvPicPr>
          <p:cNvPr id="9" name="Platshållare för innehåll 3">
            <a:extLst>
              <a:ext uri="{FF2B5EF4-FFF2-40B4-BE49-F238E27FC236}">
                <a16:creationId xmlns:a16="http://schemas.microsoft.com/office/drawing/2014/main" id="{9BAC3A76-B32E-47E7-A533-DC4243E1D4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4" name="Bildobjekt 3">
            <a:extLst>
              <a:ext uri="{FF2B5EF4-FFF2-40B4-BE49-F238E27FC236}">
                <a16:creationId xmlns:a16="http://schemas.microsoft.com/office/drawing/2014/main" id="{B16A5C83-34C6-1A71-AE1A-10583E06F20E}"/>
              </a:ext>
            </a:extLst>
          </p:cNvPr>
          <p:cNvPicPr>
            <a:picLocks noChangeAspect="1"/>
          </p:cNvPicPr>
          <p:nvPr/>
        </p:nvPicPr>
        <p:blipFill>
          <a:blip r:embed="rId4"/>
          <a:stretch>
            <a:fillRect/>
          </a:stretch>
        </p:blipFill>
        <p:spPr>
          <a:xfrm>
            <a:off x="818622" y="2271278"/>
            <a:ext cx="3696216" cy="4182059"/>
          </a:xfrm>
          <a:prstGeom prst="rect">
            <a:avLst/>
          </a:prstGeom>
        </p:spPr>
      </p:pic>
      <p:sp>
        <p:nvSpPr>
          <p:cNvPr id="7" name="Rubrik 1">
            <a:extLst>
              <a:ext uri="{FF2B5EF4-FFF2-40B4-BE49-F238E27FC236}">
                <a16:creationId xmlns:a16="http://schemas.microsoft.com/office/drawing/2014/main" id="{CCF961E3-A0D1-DF44-7BEE-77F1C79CA656}"/>
              </a:ext>
            </a:extLst>
          </p:cNvPr>
          <p:cNvSpPr>
            <a:spLocks noGrp="1"/>
          </p:cNvSpPr>
          <p:nvPr>
            <p:ph type="title"/>
          </p:nvPr>
        </p:nvSpPr>
        <p:spPr>
          <a:xfrm>
            <a:off x="540000" y="72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8. Exportera layout </a:t>
            </a:r>
            <a:r>
              <a:rPr lang="sv-SE" sz="3200" b="1" kern="1200" dirty="0">
                <a:solidFill>
                  <a:srgbClr val="D76600"/>
                </a:solidFill>
                <a:effectLst>
                  <a:outerShdw blurRad="38100" dist="38100" dir="2700000" algn="tl">
                    <a:srgbClr val="000000">
                      <a:alpha val="43137"/>
                    </a:srgbClr>
                  </a:outerShdw>
                </a:effectLst>
              </a:rPr>
              <a:t>– QGIS, PDF-funktion</a:t>
            </a:r>
            <a:endParaRPr lang="sv-SE" b="1" kern="1200" dirty="0">
              <a:solidFill>
                <a:srgbClr val="D76600"/>
              </a:solidFill>
              <a:effectLst>
                <a:outerShdw blurRad="38100" dist="38100" dir="2700000" algn="tl">
                  <a:srgbClr val="000000">
                    <a:alpha val="43137"/>
                  </a:srgbClr>
                </a:outerShdw>
              </a:effectLst>
            </a:endParaRPr>
          </a:p>
        </p:txBody>
      </p:sp>
      <p:sp>
        <p:nvSpPr>
          <p:cNvPr id="8" name="Platshållare för innehåll 4">
            <a:extLst>
              <a:ext uri="{FF2B5EF4-FFF2-40B4-BE49-F238E27FC236}">
                <a16:creationId xmlns:a16="http://schemas.microsoft.com/office/drawing/2014/main" id="{C45E7277-C2ED-4FAD-1CD8-1024A61EE6F3}"/>
              </a:ext>
            </a:extLst>
          </p:cNvPr>
          <p:cNvSpPr txBox="1">
            <a:spLocks/>
          </p:cNvSpPr>
          <p:nvPr/>
        </p:nvSpPr>
        <p:spPr>
          <a:xfrm>
            <a:off x="6211392" y="2267340"/>
            <a:ext cx="5357216" cy="4185998"/>
          </a:xfrm>
          <a:prstGeom prst="rect">
            <a:avLst/>
          </a:prstGeom>
          <a:solidFill>
            <a:schemeClr val="accent6">
              <a:lumMod val="20000"/>
              <a:lumOff val="80000"/>
            </a:schemeClr>
          </a:solidFill>
        </p:spPr>
        <p:txBody>
          <a:bodyPr/>
          <a:lst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sz="1800">
                <a:solidFill>
                  <a:schemeClr val="tx1"/>
                </a:solidFill>
                <a:latin typeface="+mn-lt"/>
              </a:defRPr>
            </a:lvl4pPr>
            <a:lvl5pPr marL="2057400" indent="-228600" algn="l" rtl="0" eaLnBrk="1" fontAlgn="base" hangingPunct="1">
              <a:spcBef>
                <a:spcPct val="20000"/>
              </a:spcBef>
              <a:spcAft>
                <a:spcPct val="0"/>
              </a:spcAft>
              <a:buChar char="»"/>
              <a:defRPr sz="1800">
                <a:solidFill>
                  <a:schemeClr val="tx1"/>
                </a:solidFill>
                <a:latin typeface="+mn-lt"/>
              </a:defRPr>
            </a:lvl5pPr>
            <a:lvl6pPr marL="2514600" indent="-228600" algn="l" rtl="0" eaLnBrk="1" fontAlgn="base" hangingPunct="1">
              <a:spcBef>
                <a:spcPct val="20000"/>
              </a:spcBef>
              <a:spcAft>
                <a:spcPct val="0"/>
              </a:spcAft>
              <a:buChar char="»"/>
              <a:defRPr sz="1800">
                <a:solidFill>
                  <a:schemeClr val="tx1"/>
                </a:solidFill>
                <a:latin typeface="+mn-lt"/>
              </a:defRPr>
            </a:lvl6pPr>
            <a:lvl7pPr marL="2971800" indent="-228600" algn="l" rtl="0" eaLnBrk="1" fontAlgn="base" hangingPunct="1">
              <a:spcBef>
                <a:spcPct val="20000"/>
              </a:spcBef>
              <a:spcAft>
                <a:spcPct val="0"/>
              </a:spcAft>
              <a:buChar char="»"/>
              <a:defRPr sz="1800">
                <a:solidFill>
                  <a:schemeClr val="tx1"/>
                </a:solidFill>
                <a:latin typeface="+mn-lt"/>
              </a:defRPr>
            </a:lvl7pPr>
            <a:lvl8pPr marL="3429000" indent="-228600" algn="l" rtl="0" eaLnBrk="1" fontAlgn="base" hangingPunct="1">
              <a:spcBef>
                <a:spcPct val="20000"/>
              </a:spcBef>
              <a:spcAft>
                <a:spcPct val="0"/>
              </a:spcAft>
              <a:buChar char="»"/>
              <a:defRPr sz="1800">
                <a:solidFill>
                  <a:schemeClr val="tx1"/>
                </a:solidFill>
                <a:latin typeface="+mn-lt"/>
              </a:defRPr>
            </a:lvl8pPr>
            <a:lvl9pPr marL="3886200" indent="-228600" algn="l" rtl="0" eaLnBrk="1" fontAlgn="base" hangingPunct="1">
              <a:spcBef>
                <a:spcPct val="20000"/>
              </a:spcBef>
              <a:spcAft>
                <a:spcPct val="0"/>
              </a:spcAft>
              <a:buChar char="»"/>
              <a:defRPr sz="1800">
                <a:solidFill>
                  <a:schemeClr val="tx1"/>
                </a:solidFill>
                <a:latin typeface="+mn-lt"/>
              </a:defRPr>
            </a:lvl9pPr>
          </a:lstStyle>
          <a:p>
            <a:pPr marL="0" indent="0">
              <a:buFontTx/>
              <a:buNone/>
            </a:pPr>
            <a:endParaRPr lang="sv-SE" b="1" kern="0" dirty="0"/>
          </a:p>
          <a:p>
            <a:pPr marL="0" indent="0">
              <a:buFontTx/>
              <a:buNone/>
            </a:pPr>
            <a:r>
              <a:rPr lang="sv-SE" b="1" kern="0" dirty="0"/>
              <a:t>QGIS</a:t>
            </a:r>
          </a:p>
          <a:p>
            <a:pPr>
              <a:buFont typeface="+mj-lt"/>
              <a:buAutoNum type="arabicPeriod"/>
            </a:pPr>
            <a:r>
              <a:rPr lang="sv-SE" sz="1800" kern="0" dirty="0"/>
              <a:t>Vindriktning och styrka fyller du i när du tycker på PDF knappen i </a:t>
            </a:r>
            <a:r>
              <a:rPr lang="sv-SE" sz="1800" kern="0" dirty="0" err="1"/>
              <a:t>pluginet</a:t>
            </a:r>
            <a:r>
              <a:rPr lang="sv-SE" sz="1800" kern="0"/>
              <a:t>.</a:t>
            </a:r>
          </a:p>
          <a:p>
            <a:pPr>
              <a:buFont typeface="+mj-lt"/>
              <a:buAutoNum type="arabicPeriod"/>
            </a:pPr>
            <a:r>
              <a:rPr lang="sv-SE" sz="1800" kern="0" dirty="0"/>
              <a:t>Välj din layout.</a:t>
            </a:r>
          </a:p>
          <a:p>
            <a:pPr>
              <a:buFont typeface="+mj-lt"/>
              <a:buAutoNum type="arabicPeriod"/>
            </a:pPr>
            <a:r>
              <a:rPr lang="sv-SE" sz="1800" kern="0" dirty="0"/>
              <a:t>Texter i layouten kommer ifrån information du fyllde i början.</a:t>
            </a:r>
          </a:p>
          <a:p>
            <a:pPr>
              <a:buFont typeface="+mj-lt"/>
              <a:buAutoNum type="arabicPeriod"/>
            </a:pPr>
            <a:r>
              <a:rPr lang="sv-SE" sz="1800" kern="0" dirty="0"/>
              <a:t>Det loggas då i en </a:t>
            </a:r>
            <a:r>
              <a:rPr lang="sv-SE" sz="1800" kern="0" dirty="0" err="1"/>
              <a:t>csv</a:t>
            </a:r>
            <a:r>
              <a:rPr lang="sv-SE" sz="1800" kern="0" dirty="0"/>
              <a:t> fil som kan används för att fylla i loggen.</a:t>
            </a:r>
            <a:endParaRPr lang="sv-SE" sz="2000" kern="0" dirty="0"/>
          </a:p>
          <a:p>
            <a:pPr marL="0" indent="0">
              <a:buFontTx/>
              <a:buNone/>
            </a:pPr>
            <a:endParaRPr lang="sv-SE" b="1" kern="0" dirty="0"/>
          </a:p>
        </p:txBody>
      </p:sp>
      <p:pic>
        <p:nvPicPr>
          <p:cNvPr id="10" name="Bildobjekt 8">
            <a:extLst>
              <a:ext uri="{FF2B5EF4-FFF2-40B4-BE49-F238E27FC236}">
                <a16:creationId xmlns:a16="http://schemas.microsoft.com/office/drawing/2014/main" id="{5C868B8E-1066-FBEC-6D26-493E845873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54019" y="2503438"/>
            <a:ext cx="6254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722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376D252-8B4A-4B38-98C8-2D55F5464B2B}"/>
              </a:ext>
            </a:extLst>
          </p:cNvPr>
          <p:cNvSpPr>
            <a:spLocks noGrp="1"/>
          </p:cNvSpPr>
          <p:nvPr>
            <p:ph type="title"/>
          </p:nvPr>
        </p:nvSpPr>
        <p:spPr>
          <a:xfrm>
            <a:off x="263352" y="98599"/>
            <a:ext cx="7416824" cy="743979"/>
          </a:xfrm>
        </p:spPr>
        <p:txBody>
          <a:bodyPr/>
          <a:lstStyle/>
          <a:p>
            <a:r>
              <a:rPr lang="sv-SE" b="1" dirty="0">
                <a:solidFill>
                  <a:srgbClr val="D76600"/>
                </a:solidFill>
                <a:effectLst>
                  <a:outerShdw blurRad="38100" dist="38100" dir="2700000" algn="tl">
                    <a:srgbClr val="000000">
                      <a:alpha val="43137"/>
                    </a:srgbClr>
                  </a:outerShdw>
                </a:effectLst>
              </a:rPr>
              <a:t>BrandGIS </a:t>
            </a:r>
            <a:r>
              <a:rPr lang="sv-SE" sz="3600" b="1" dirty="0">
                <a:solidFill>
                  <a:srgbClr val="D76600"/>
                </a:solidFill>
                <a:effectLst>
                  <a:outerShdw blurRad="38100" dist="38100" dir="2700000" algn="tl">
                    <a:srgbClr val="000000">
                      <a:alpha val="43137"/>
                    </a:srgbClr>
                  </a:outerShdw>
                </a:effectLst>
              </a:rPr>
              <a:t>– </a:t>
            </a:r>
            <a:r>
              <a:rPr lang="sv-SE" sz="3600" b="1" dirty="0" err="1">
                <a:solidFill>
                  <a:srgbClr val="D76600"/>
                </a:solidFill>
                <a:effectLst>
                  <a:outerShdw blurRad="38100" dist="38100" dir="2700000" algn="tl">
                    <a:srgbClr val="000000">
                      <a:alpha val="43137"/>
                    </a:srgbClr>
                  </a:outerShdw>
                </a:effectLst>
              </a:rPr>
              <a:t>stabsstöd</a:t>
            </a:r>
            <a:r>
              <a:rPr lang="sv-SE" sz="3600" b="1" dirty="0">
                <a:solidFill>
                  <a:srgbClr val="D76600"/>
                </a:solidFill>
                <a:effectLst>
                  <a:outerShdw blurRad="38100" dist="38100" dir="2700000" algn="tl">
                    <a:srgbClr val="000000">
                      <a:alpha val="43137"/>
                    </a:srgbClr>
                  </a:outerShdw>
                </a:effectLst>
              </a:rPr>
              <a:t> </a:t>
            </a:r>
            <a:endParaRPr lang="sv-SE" b="1" dirty="0">
              <a:solidFill>
                <a:srgbClr val="D76600"/>
              </a:solidFill>
              <a:effectLst>
                <a:outerShdw blurRad="38100" dist="38100" dir="2700000" algn="tl">
                  <a:srgbClr val="000000">
                    <a:alpha val="43137"/>
                  </a:srgbClr>
                </a:outerShdw>
              </a:effectLst>
            </a:endParaRPr>
          </a:p>
        </p:txBody>
      </p:sp>
      <p:pic>
        <p:nvPicPr>
          <p:cNvPr id="4" name="Bildobjekt 3">
            <a:extLst>
              <a:ext uri="{FF2B5EF4-FFF2-40B4-BE49-F238E27FC236}">
                <a16:creationId xmlns:a16="http://schemas.microsoft.com/office/drawing/2014/main" id="{1A0D2F64-B62C-4505-A6CA-1A12F55D759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92" t="1391" r="-573" b="2618"/>
          <a:stretch/>
        </p:blipFill>
        <p:spPr>
          <a:xfrm>
            <a:off x="1028123" y="1053015"/>
            <a:ext cx="10225136" cy="5706386"/>
          </a:xfrm>
          <a:prstGeom prst="rect">
            <a:avLst/>
          </a:prstGeom>
        </p:spPr>
      </p:pic>
      <p:pic>
        <p:nvPicPr>
          <p:cNvPr id="5" name="Bildobjekt 4">
            <a:extLst>
              <a:ext uri="{FF2B5EF4-FFF2-40B4-BE49-F238E27FC236}">
                <a16:creationId xmlns:a16="http://schemas.microsoft.com/office/drawing/2014/main" id="{98EC8A45-5FED-42A1-8ECC-7724421566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1253259" y="0"/>
            <a:ext cx="941178" cy="941178"/>
          </a:xfrm>
          <a:prstGeom prst="rect">
            <a:avLst/>
          </a:prstGeom>
        </p:spPr>
      </p:pic>
    </p:spTree>
    <p:extLst>
      <p:ext uri="{BB962C8B-B14F-4D97-AF65-F5344CB8AC3E}">
        <p14:creationId xmlns:p14="http://schemas.microsoft.com/office/powerpoint/2010/main" val="418578778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E9BB12-75DF-4D66-AB01-CBE2136FB0A5}"/>
              </a:ext>
            </a:extLst>
          </p:cNvPr>
          <p:cNvSpPr>
            <a:spLocks noGrp="1"/>
          </p:cNvSpPr>
          <p:nvPr>
            <p:ph type="title"/>
          </p:nvPr>
        </p:nvSpPr>
        <p:spPr>
          <a:xfrm>
            <a:off x="540000" y="72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8. Exportera layout </a:t>
            </a:r>
            <a:r>
              <a:rPr lang="sv-SE" sz="3600" b="1" kern="1200" dirty="0">
                <a:solidFill>
                  <a:srgbClr val="D76600"/>
                </a:solidFill>
                <a:effectLst>
                  <a:outerShdw blurRad="38100" dist="38100" dir="2700000" algn="tl">
                    <a:srgbClr val="000000">
                      <a:alpha val="43137"/>
                    </a:srgbClr>
                  </a:outerShdw>
                </a:effectLst>
              </a:rPr>
              <a:t>– Checklista </a:t>
            </a:r>
            <a:endParaRPr lang="sv-SE" b="1" kern="1200" dirty="0">
              <a:solidFill>
                <a:srgbClr val="D76600"/>
              </a:solidFill>
              <a:effectLst>
                <a:outerShdw blurRad="38100" dist="38100" dir="2700000" algn="tl">
                  <a:srgbClr val="000000">
                    <a:alpha val="43137"/>
                  </a:srgbClr>
                </a:outerShdw>
              </a:effectLst>
            </a:endParaRPr>
          </a:p>
        </p:txBody>
      </p:sp>
      <p:sp>
        <p:nvSpPr>
          <p:cNvPr id="4" name="Platshållare för innehåll 3">
            <a:extLst>
              <a:ext uri="{FF2B5EF4-FFF2-40B4-BE49-F238E27FC236}">
                <a16:creationId xmlns:a16="http://schemas.microsoft.com/office/drawing/2014/main" id="{A8EF6C3F-D7AC-48FD-A780-CB2FA883CF81}"/>
              </a:ext>
            </a:extLst>
          </p:cNvPr>
          <p:cNvSpPr>
            <a:spLocks noGrp="1"/>
          </p:cNvSpPr>
          <p:nvPr>
            <p:ph sz="half" idx="1"/>
          </p:nvPr>
        </p:nvSpPr>
        <p:spPr>
          <a:xfrm>
            <a:off x="623392" y="2492896"/>
            <a:ext cx="11233248" cy="4176464"/>
          </a:xfrm>
          <a:solidFill>
            <a:srgbClr val="D76600"/>
          </a:solidFill>
        </p:spPr>
        <p:txBody>
          <a:bodyPr anchor="ctr"/>
          <a:lstStyle/>
          <a:p>
            <a:pPr marL="342900" lvl="0" indent="-342900">
              <a:lnSpc>
                <a:spcPct val="107000"/>
              </a:lnSpc>
              <a:buFont typeface="Symbol" panose="05050102010706020507" pitchFamily="18" charset="2"/>
              <a:buChar char=""/>
            </a:pPr>
            <a:r>
              <a:rPr lang="sv-SE" sz="20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Titeln är korrekt.</a:t>
            </a:r>
          </a:p>
          <a:p>
            <a:pPr marL="342900" lvl="0" indent="-342900">
              <a:lnSpc>
                <a:spcPct val="107000"/>
              </a:lnSpc>
              <a:buFont typeface="Symbol" panose="05050102010706020507" pitchFamily="18" charset="2"/>
              <a:buChar char=""/>
            </a:pPr>
            <a:r>
              <a:rPr lang="sv-SE" sz="2000" dirty="0" err="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ProduktID</a:t>
            </a:r>
            <a:r>
              <a:rPr lang="sv-SE" sz="20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 är korrekt.</a:t>
            </a:r>
          </a:p>
          <a:p>
            <a:pPr marL="342900" lvl="0" indent="-342900">
              <a:lnSpc>
                <a:spcPct val="107000"/>
              </a:lnSpc>
              <a:buFont typeface="Symbol" panose="05050102010706020507" pitchFamily="18" charset="2"/>
              <a:buChar char=""/>
            </a:pPr>
            <a:r>
              <a:rPr lang="sv-SE" sz="20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Panorering och zoomnivå är rätt.</a:t>
            </a:r>
          </a:p>
          <a:p>
            <a:pPr marL="342900" lvl="0" indent="-342900">
              <a:lnSpc>
                <a:spcPct val="107000"/>
              </a:lnSpc>
              <a:buFont typeface="Symbol" panose="05050102010706020507" pitchFamily="18" charset="2"/>
              <a:buChar char=""/>
            </a:pPr>
            <a:r>
              <a:rPr lang="sv-SE" sz="20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Att referensskalan är lagom för rätt storlek av symboler.</a:t>
            </a:r>
          </a:p>
          <a:p>
            <a:pPr marL="342900" lvl="0" indent="-342900">
              <a:lnSpc>
                <a:spcPct val="107000"/>
              </a:lnSpc>
              <a:buFont typeface="Symbol" panose="05050102010706020507" pitchFamily="18" charset="2"/>
              <a:buChar char=""/>
            </a:pPr>
            <a:r>
              <a:rPr lang="sv-SE" sz="20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Att symbolernas synlighet är god.</a:t>
            </a:r>
          </a:p>
          <a:p>
            <a:pPr marL="342900" lvl="0" indent="-342900">
              <a:lnSpc>
                <a:spcPct val="107000"/>
              </a:lnSpc>
              <a:buFont typeface="Symbol" panose="05050102010706020507" pitchFamily="18" charset="2"/>
              <a:buChar char=""/>
            </a:pPr>
            <a:r>
              <a:rPr lang="sv-SE" sz="20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Att man har rätt rutnät och lagom intervall på rutnät.</a:t>
            </a:r>
          </a:p>
          <a:p>
            <a:pPr marL="342900" lvl="0" indent="-342900">
              <a:lnSpc>
                <a:spcPct val="107000"/>
              </a:lnSpc>
              <a:spcAft>
                <a:spcPts val="800"/>
              </a:spcAft>
              <a:buFont typeface="Symbol" panose="05050102010706020507" pitchFamily="18" charset="2"/>
              <a:buChar char=""/>
            </a:pPr>
            <a:r>
              <a:rPr lang="sv-SE" sz="20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Att det blir rätt datum och tidpunkt (Då det är dynamiska fält alstras dessa vid exporttillfället och måste kontrolleras i PDF-filen).</a:t>
            </a:r>
          </a:p>
          <a:p>
            <a:pPr marL="342900" lvl="0" indent="-342900">
              <a:lnSpc>
                <a:spcPct val="107000"/>
              </a:lnSpc>
              <a:spcAft>
                <a:spcPts val="800"/>
              </a:spcAft>
              <a:buFont typeface="Symbol" panose="05050102010706020507" pitchFamily="18" charset="2"/>
              <a:buChar char=""/>
            </a:pPr>
            <a:r>
              <a:rPr lang="sv-SE" sz="20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Att informationen i kartan är ok att dela ur informationssäkerhetsperspektiv.</a:t>
            </a:r>
            <a:endParaRPr lang="sv-SE" dirty="0">
              <a:solidFill>
                <a:schemeClr val="bg1"/>
              </a:solidFill>
            </a:endParaRPr>
          </a:p>
        </p:txBody>
      </p:sp>
      <p:pic>
        <p:nvPicPr>
          <p:cNvPr id="6" name="Platshållare för innehåll 3">
            <a:extLst>
              <a:ext uri="{FF2B5EF4-FFF2-40B4-BE49-F238E27FC236}">
                <a16:creationId xmlns:a16="http://schemas.microsoft.com/office/drawing/2014/main" id="{59584881-503D-4EBA-823A-1BD0691739E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8" name="textruta 7">
            <a:extLst>
              <a:ext uri="{FF2B5EF4-FFF2-40B4-BE49-F238E27FC236}">
                <a16:creationId xmlns:a16="http://schemas.microsoft.com/office/drawing/2014/main" id="{7BA11D2F-7CA0-43B2-9A4A-83D5D0E0C820}"/>
              </a:ext>
            </a:extLst>
          </p:cNvPr>
          <p:cNvSpPr txBox="1"/>
          <p:nvPr/>
        </p:nvSpPr>
        <p:spPr>
          <a:xfrm>
            <a:off x="623392" y="1700808"/>
            <a:ext cx="11089232" cy="671915"/>
          </a:xfrm>
          <a:prstGeom prst="rect">
            <a:avLst/>
          </a:prstGeom>
          <a:noFill/>
        </p:spPr>
        <p:txBody>
          <a:bodyPr wrap="square">
            <a:spAutoFit/>
          </a:bodyPr>
          <a:lstStyle/>
          <a:p>
            <a:pPr marL="0" marR="0" lvl="0" indent="0" algn="l" defTabSz="914400" rtl="0" eaLnBrk="1" fontAlgn="base" latinLnBrk="0" hangingPunct="1">
              <a:lnSpc>
                <a:spcPct val="107000"/>
              </a:lnSpc>
              <a:spcBef>
                <a:spcPct val="0"/>
              </a:spcBef>
              <a:spcAft>
                <a:spcPts val="800"/>
              </a:spcAft>
              <a:buClrTx/>
              <a:buSzTx/>
              <a:buFontTx/>
              <a:buNone/>
              <a:tabLst/>
              <a:defRPr/>
            </a:pPr>
            <a:r>
              <a:rPr kumimoji="0" lang="sv-SE"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rPr>
              <a:t>När det är dags för leverans av en kartprodukt, såsom utskrift, är det bra att arbeta i </a:t>
            </a:r>
            <a:br>
              <a:rPr kumimoji="0" lang="sv-SE"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rPr>
            </a:br>
            <a:r>
              <a:rPr kumimoji="0" lang="sv-SE" sz="18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rPr>
              <a:t>layouten man ska använda så man producerar det man vill ha. Man behöver försäkra sig om att:</a:t>
            </a:r>
          </a:p>
        </p:txBody>
      </p:sp>
      <p:pic>
        <p:nvPicPr>
          <p:cNvPr id="10" name="Bildobjekt 9">
            <a:extLst>
              <a:ext uri="{FF2B5EF4-FFF2-40B4-BE49-F238E27FC236}">
                <a16:creationId xmlns:a16="http://schemas.microsoft.com/office/drawing/2014/main" id="{98C7D41B-7BC3-4F8A-AC81-E77CD20CB0D2}"/>
              </a:ext>
            </a:extLst>
          </p:cNvPr>
          <p:cNvPicPr>
            <a:picLocks noChangeAspect="1"/>
          </p:cNvPicPr>
          <p:nvPr/>
        </p:nvPicPr>
        <p:blipFill>
          <a:blip r:embed="rId4"/>
          <a:stretch>
            <a:fillRect/>
          </a:stretch>
        </p:blipFill>
        <p:spPr>
          <a:xfrm>
            <a:off x="8101573" y="2755918"/>
            <a:ext cx="3411227" cy="1992398"/>
          </a:xfrm>
          <a:prstGeom prst="rect">
            <a:avLst/>
          </a:prstGeom>
        </p:spPr>
      </p:pic>
    </p:spTree>
    <p:extLst>
      <p:ext uri="{BB962C8B-B14F-4D97-AF65-F5344CB8AC3E}">
        <p14:creationId xmlns:p14="http://schemas.microsoft.com/office/powerpoint/2010/main" val="5485453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C5D1363-E6A4-40C9-8C8C-56CAFE06082F}"/>
              </a:ext>
            </a:extLst>
          </p:cNvPr>
          <p:cNvSpPr>
            <a:spLocks noGrp="1"/>
          </p:cNvSpPr>
          <p:nvPr>
            <p:ph type="title"/>
          </p:nvPr>
        </p:nvSpPr>
        <p:spPr>
          <a:xfrm>
            <a:off x="504000" y="720000"/>
            <a:ext cx="10972800" cy="1143000"/>
          </a:xfrm>
        </p:spPr>
        <p:txBody>
          <a:bodyPr/>
          <a:lstStyle/>
          <a:p>
            <a:r>
              <a:rPr lang="sv-SE" b="1" kern="1200" dirty="0">
                <a:solidFill>
                  <a:srgbClr val="D76600"/>
                </a:solidFill>
                <a:effectLst>
                  <a:outerShdw blurRad="38100" dist="38100" dir="2700000" algn="tl">
                    <a:srgbClr val="000000">
                      <a:alpha val="43137"/>
                    </a:srgbClr>
                  </a:outerShdw>
                </a:effectLst>
              </a:rPr>
              <a:t>Digitalisering </a:t>
            </a:r>
            <a:r>
              <a:rPr lang="sv-SE" sz="3600" b="1" kern="1200" dirty="0">
                <a:solidFill>
                  <a:srgbClr val="D76600"/>
                </a:solidFill>
                <a:effectLst>
                  <a:outerShdw blurRad="38100" dist="38100" dir="2700000" algn="tl">
                    <a:srgbClr val="000000">
                      <a:alpha val="43137"/>
                    </a:srgbClr>
                  </a:outerShdw>
                </a:effectLst>
              </a:rPr>
              <a:t>– Tips och information</a:t>
            </a:r>
            <a:endParaRPr lang="sv-SE" b="1" kern="1200" dirty="0">
              <a:solidFill>
                <a:srgbClr val="D76600"/>
              </a:solidFill>
              <a:effectLst>
                <a:outerShdw blurRad="38100" dist="38100" dir="2700000" algn="tl">
                  <a:srgbClr val="000000">
                    <a:alpha val="43137"/>
                  </a:srgbClr>
                </a:outerShdw>
              </a:effectLst>
            </a:endParaRPr>
          </a:p>
        </p:txBody>
      </p:sp>
      <p:graphicFrame>
        <p:nvGraphicFramePr>
          <p:cNvPr id="5" name="Platshållare för innehåll 2">
            <a:extLst>
              <a:ext uri="{FF2B5EF4-FFF2-40B4-BE49-F238E27FC236}">
                <a16:creationId xmlns:a16="http://schemas.microsoft.com/office/drawing/2014/main" id="{6BE251CA-C9AF-9143-CFD6-35AE386D5D68}"/>
              </a:ext>
            </a:extLst>
          </p:cNvPr>
          <p:cNvGraphicFramePr>
            <a:graphicFrameLocks noGrp="1"/>
          </p:cNvGraphicFramePr>
          <p:nvPr>
            <p:ph idx="1"/>
          </p:nvPr>
        </p:nvGraphicFramePr>
        <p:xfrm>
          <a:off x="623392" y="1821248"/>
          <a:ext cx="10972800" cy="3888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latshållare för innehåll 3">
            <a:extLst>
              <a:ext uri="{FF2B5EF4-FFF2-40B4-BE49-F238E27FC236}">
                <a16:creationId xmlns:a16="http://schemas.microsoft.com/office/drawing/2014/main" id="{EF16B361-20E7-4C99-9F19-60A172A12DB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02"/>
          <a:stretch/>
        </p:blipFill>
        <p:spPr>
          <a:xfrm>
            <a:off x="11208568" y="0"/>
            <a:ext cx="938837" cy="93600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8" name="Bildobjekt 7" descr="En bild som visar text&#10;&#10;Automatiskt genererad beskrivning">
            <a:extLst>
              <a:ext uri="{FF2B5EF4-FFF2-40B4-BE49-F238E27FC236}">
                <a16:creationId xmlns:a16="http://schemas.microsoft.com/office/drawing/2014/main" id="{D6F601E3-0F63-4CEE-86F7-9FCB3771041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68808" y="1196752"/>
            <a:ext cx="5093670" cy="3429202"/>
          </a:xfrm>
          <a:prstGeom prst="rect">
            <a:avLst/>
          </a:prstGeom>
        </p:spPr>
      </p:pic>
      <p:grpSp>
        <p:nvGrpSpPr>
          <p:cNvPr id="20" name="Grupp 19">
            <a:extLst>
              <a:ext uri="{FF2B5EF4-FFF2-40B4-BE49-F238E27FC236}">
                <a16:creationId xmlns:a16="http://schemas.microsoft.com/office/drawing/2014/main" id="{00090D12-03BD-4535-AB94-D44398585B57}"/>
              </a:ext>
            </a:extLst>
          </p:cNvPr>
          <p:cNvGrpSpPr/>
          <p:nvPr/>
        </p:nvGrpSpPr>
        <p:grpSpPr>
          <a:xfrm>
            <a:off x="5087889" y="5252480"/>
            <a:ext cx="2016224" cy="1177280"/>
            <a:chOff x="3750" y="2045746"/>
            <a:chExt cx="2030610" cy="1218366"/>
          </a:xfrm>
        </p:grpSpPr>
        <p:sp>
          <p:nvSpPr>
            <p:cNvPr id="21" name="Rektangel 20">
              <a:extLst>
                <a:ext uri="{FF2B5EF4-FFF2-40B4-BE49-F238E27FC236}">
                  <a16:creationId xmlns:a16="http://schemas.microsoft.com/office/drawing/2014/main" id="{C037707A-80AD-4075-AA58-95FEC9F5FE04}"/>
                </a:ext>
              </a:extLst>
            </p:cNvPr>
            <p:cNvSpPr/>
            <p:nvPr/>
          </p:nvSpPr>
          <p:spPr>
            <a:xfrm>
              <a:off x="3750" y="2045746"/>
              <a:ext cx="2030610" cy="1218366"/>
            </a:xfrm>
            <a:prstGeom prst="rect">
              <a:avLst/>
            </a:prstGeom>
            <a:solidFill>
              <a:schemeClr val="accent6">
                <a:lumMod val="75000"/>
              </a:schemeClr>
            </a:solidFill>
          </p:spPr>
          <p:style>
            <a:lnRef idx="3">
              <a:schemeClr val="lt1">
                <a:hueOff val="0"/>
                <a:satOff val="0"/>
                <a:lumOff val="0"/>
                <a:alphaOff val="0"/>
              </a:schemeClr>
            </a:lnRef>
            <a:fillRef idx="1">
              <a:scrgbClr r="0" g="0" b="0"/>
            </a:fillRef>
            <a:effectRef idx="1">
              <a:schemeClr val="accent2">
                <a:hueOff val="0"/>
                <a:satOff val="0"/>
                <a:lumOff val="0"/>
                <a:alphaOff val="0"/>
              </a:schemeClr>
            </a:effectRef>
            <a:fontRef idx="minor">
              <a:schemeClr val="lt1"/>
            </a:fontRef>
          </p:style>
          <p:txBody>
            <a:bodyPr/>
            <a:lstStyle/>
            <a:p>
              <a:endParaRPr lang="sv-SE"/>
            </a:p>
          </p:txBody>
        </p:sp>
        <p:sp>
          <p:nvSpPr>
            <p:cNvPr id="22" name="textruta 21">
              <a:extLst>
                <a:ext uri="{FF2B5EF4-FFF2-40B4-BE49-F238E27FC236}">
                  <a16:creationId xmlns:a16="http://schemas.microsoft.com/office/drawing/2014/main" id="{C9711DA9-5E8C-406F-A3C3-B5EC3C7EA68A}"/>
                </a:ext>
              </a:extLst>
            </p:cNvPr>
            <p:cNvSpPr txBox="1"/>
            <p:nvPr/>
          </p:nvSpPr>
          <p:spPr>
            <a:xfrm>
              <a:off x="3750" y="2045746"/>
              <a:ext cx="2030610" cy="12183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770" tIns="64770" rIns="64770" bIns="64770" numCol="1" spcCol="1270" anchor="ctr" anchorCtr="0">
              <a:noAutofit/>
            </a:bodyPr>
            <a:lstStyle/>
            <a:p>
              <a:pPr marL="0" marR="0" lvl="0" indent="0" algn="ctr" defTabSz="755650" rtl="0" eaLnBrk="1" fontAlgn="base" latinLnBrk="0" hangingPunct="1">
                <a:lnSpc>
                  <a:spcPct val="90000"/>
                </a:lnSpc>
                <a:spcBef>
                  <a:spcPct val="0"/>
                </a:spcBef>
                <a:spcAft>
                  <a:spcPct val="35000"/>
                </a:spcAft>
                <a:buClrTx/>
                <a:buSzTx/>
                <a:buFontTx/>
                <a:buNone/>
                <a:tabLst/>
                <a:defRPr/>
              </a:pPr>
              <a:r>
                <a:rPr kumimoji="0" lang="en-US" sz="1700" b="0" i="0" u="none" strike="noStrike" kern="1200" cap="none" spc="0" normalizeH="0" baseline="0" noProof="0" dirty="0" err="1">
                  <a:ln>
                    <a:noFill/>
                  </a:ln>
                  <a:solidFill>
                    <a:srgbClr val="FFFFFF"/>
                  </a:solidFill>
                  <a:effectLst/>
                  <a:uLnTx/>
                  <a:uFillTx/>
                  <a:latin typeface="Arial"/>
                  <a:ea typeface="+mn-ea"/>
                  <a:cs typeface="+mn-cs"/>
                </a:rPr>
                <a:t>Nyttja</a:t>
              </a:r>
              <a:r>
                <a:rPr kumimoji="0" lang="en-US" sz="1700" b="0" i="0" u="none" strike="noStrike" kern="1200" cap="none" spc="0" normalizeH="0" baseline="0" noProof="0" dirty="0">
                  <a:ln>
                    <a:noFill/>
                  </a:ln>
                  <a:solidFill>
                    <a:srgbClr val="FFFFFF"/>
                  </a:solidFill>
                  <a:effectLst/>
                  <a:uLnTx/>
                  <a:uFillTx/>
                  <a:latin typeface="Arial"/>
                  <a:ea typeface="+mn-ea"/>
                  <a:cs typeface="+mn-cs"/>
                </a:rPr>
                <a:t> </a:t>
              </a:r>
              <a:r>
                <a:rPr kumimoji="0" lang="en-US" sz="1700" b="0" i="0" u="none" strike="noStrike" kern="1200" cap="none" spc="0" normalizeH="0" baseline="0" noProof="0" dirty="0" err="1">
                  <a:ln>
                    <a:noFill/>
                  </a:ln>
                  <a:solidFill>
                    <a:srgbClr val="FFFFFF"/>
                  </a:solidFill>
                  <a:effectLst/>
                  <a:uLnTx/>
                  <a:uFillTx/>
                  <a:latin typeface="Arial"/>
                  <a:ea typeface="+mn-ea"/>
                  <a:cs typeface="+mn-cs"/>
                </a:rPr>
                <a:t>arbetsdatalager</a:t>
              </a:r>
              <a:r>
                <a:rPr kumimoji="0" lang="en-US" sz="1700" b="0" i="0" u="none" strike="noStrike" kern="1200" cap="none" spc="0" normalizeH="0" baseline="0" noProof="0" dirty="0">
                  <a:ln>
                    <a:noFill/>
                  </a:ln>
                  <a:solidFill>
                    <a:srgbClr val="FFFFFF"/>
                  </a:solidFill>
                  <a:effectLst/>
                  <a:uLnTx/>
                  <a:uFillTx/>
                  <a:latin typeface="Arial"/>
                  <a:ea typeface="+mn-ea"/>
                  <a:cs typeface="+mn-cs"/>
                </a:rPr>
                <a:t> för </a:t>
              </a:r>
              <a:r>
                <a:rPr kumimoji="0" lang="en-US" sz="1700" b="0" i="0" u="none" strike="noStrike" kern="1200" cap="none" spc="0" normalizeH="0" baseline="0" noProof="0" dirty="0" err="1">
                  <a:ln>
                    <a:noFill/>
                  </a:ln>
                  <a:solidFill>
                    <a:srgbClr val="FFFFFF"/>
                  </a:solidFill>
                  <a:effectLst/>
                  <a:uLnTx/>
                  <a:uFillTx/>
                  <a:latin typeface="Arial"/>
                  <a:ea typeface="+mn-ea"/>
                  <a:cs typeface="+mn-cs"/>
                </a:rPr>
                <a:t>att</a:t>
              </a:r>
              <a:r>
                <a:rPr kumimoji="0" lang="en-US" sz="1700" b="0" i="0" u="none" strike="noStrike" kern="1200" cap="none" spc="0" normalizeH="0" baseline="0" noProof="0" dirty="0">
                  <a:ln>
                    <a:noFill/>
                  </a:ln>
                  <a:solidFill>
                    <a:srgbClr val="FFFFFF"/>
                  </a:solidFill>
                  <a:effectLst/>
                  <a:uLnTx/>
                  <a:uFillTx/>
                  <a:latin typeface="Arial"/>
                  <a:ea typeface="+mn-ea"/>
                  <a:cs typeface="+mn-cs"/>
                </a:rPr>
                <a:t> </a:t>
              </a:r>
              <a:r>
                <a:rPr kumimoji="0" lang="en-US" sz="1700" b="0" i="0" u="none" strike="noStrike" kern="1200" cap="none" spc="0" normalizeH="0" baseline="0" noProof="0" dirty="0" err="1">
                  <a:ln>
                    <a:noFill/>
                  </a:ln>
                  <a:solidFill>
                    <a:srgbClr val="FFFFFF"/>
                  </a:solidFill>
                  <a:effectLst/>
                  <a:uLnTx/>
                  <a:uFillTx/>
                  <a:latin typeface="Arial"/>
                  <a:ea typeface="+mn-ea"/>
                  <a:cs typeface="+mn-cs"/>
                </a:rPr>
                <a:t>snabbt</a:t>
              </a:r>
              <a:r>
                <a:rPr kumimoji="0" lang="en-US" sz="1700" b="0" i="0" u="none" strike="noStrike" kern="1200" cap="none" spc="0" normalizeH="0" baseline="0" noProof="0" dirty="0">
                  <a:ln>
                    <a:noFill/>
                  </a:ln>
                  <a:solidFill>
                    <a:srgbClr val="FFFFFF"/>
                  </a:solidFill>
                  <a:effectLst/>
                  <a:uLnTx/>
                  <a:uFillTx/>
                  <a:latin typeface="Arial"/>
                  <a:ea typeface="+mn-ea"/>
                  <a:cs typeface="+mn-cs"/>
                </a:rPr>
                <a:t> </a:t>
              </a:r>
              <a:r>
                <a:rPr kumimoji="0" lang="en-US" sz="1700" b="0" i="0" u="none" strike="noStrike" kern="1200" cap="none" spc="0" normalizeH="0" baseline="0" noProof="0" dirty="0" err="1">
                  <a:ln>
                    <a:noFill/>
                  </a:ln>
                  <a:solidFill>
                    <a:srgbClr val="FFFFFF"/>
                  </a:solidFill>
                  <a:effectLst/>
                  <a:uLnTx/>
                  <a:uFillTx/>
                  <a:latin typeface="Arial"/>
                  <a:ea typeface="+mn-ea"/>
                  <a:cs typeface="+mn-cs"/>
                </a:rPr>
                <a:t>rita</a:t>
              </a:r>
              <a:r>
                <a:rPr kumimoji="0" lang="en-US" sz="1700" b="0" i="0" u="none" strike="noStrike" kern="1200" cap="none" spc="0" normalizeH="0" baseline="0" noProof="0" dirty="0">
                  <a:ln>
                    <a:noFill/>
                  </a:ln>
                  <a:solidFill>
                    <a:srgbClr val="FFFFFF"/>
                  </a:solidFill>
                  <a:effectLst/>
                  <a:uLnTx/>
                  <a:uFillTx/>
                  <a:latin typeface="Arial"/>
                  <a:ea typeface="+mn-ea"/>
                  <a:cs typeface="+mn-cs"/>
                </a:rPr>
                <a:t> in </a:t>
              </a:r>
              <a:r>
                <a:rPr kumimoji="0" lang="en-US" sz="1700" b="0" i="0" u="none" strike="noStrike" kern="1200" cap="none" spc="0" normalizeH="0" baseline="0" noProof="0" dirty="0" err="1">
                  <a:ln>
                    <a:noFill/>
                  </a:ln>
                  <a:solidFill>
                    <a:srgbClr val="FFFFFF"/>
                  </a:solidFill>
                  <a:effectLst/>
                  <a:uLnTx/>
                  <a:uFillTx/>
                  <a:latin typeface="Arial"/>
                  <a:ea typeface="+mn-ea"/>
                  <a:cs typeface="+mn-cs"/>
                </a:rPr>
                <a:t>nya</a:t>
              </a:r>
              <a:r>
                <a:rPr kumimoji="0" lang="en-US" sz="1700" b="0" i="0" u="none" strike="noStrike" kern="1200" cap="none" spc="0" normalizeH="0" baseline="0" noProof="0" dirty="0">
                  <a:ln>
                    <a:noFill/>
                  </a:ln>
                  <a:solidFill>
                    <a:srgbClr val="FFFFFF"/>
                  </a:solidFill>
                  <a:effectLst/>
                  <a:uLnTx/>
                  <a:uFillTx/>
                  <a:latin typeface="Arial"/>
                  <a:ea typeface="+mn-ea"/>
                  <a:cs typeface="+mn-cs"/>
                </a:rPr>
                <a:t> </a:t>
              </a:r>
              <a:r>
                <a:rPr kumimoji="0" lang="en-US" sz="1700" b="0" i="0" u="none" strike="noStrike" kern="1200" cap="none" spc="0" normalizeH="0" baseline="0" noProof="0" dirty="0" err="1">
                  <a:ln>
                    <a:noFill/>
                  </a:ln>
                  <a:solidFill>
                    <a:srgbClr val="FFFFFF"/>
                  </a:solidFill>
                  <a:effectLst/>
                  <a:uLnTx/>
                  <a:uFillTx/>
                  <a:latin typeface="Arial"/>
                  <a:ea typeface="+mn-ea"/>
                  <a:cs typeface="+mn-cs"/>
                </a:rPr>
                <a:t>objekt</a:t>
              </a:r>
              <a:endParaRPr kumimoji="0" lang="en-US" sz="1700" b="0" i="0" u="none" strike="noStrike" kern="1200" cap="none" spc="0" normalizeH="0" baseline="0" noProof="0" dirty="0">
                <a:ln>
                  <a:noFill/>
                </a:ln>
                <a:solidFill>
                  <a:srgbClr val="FFFFFF"/>
                </a:solidFill>
                <a:effectLst/>
                <a:uLnTx/>
                <a:uFillTx/>
                <a:latin typeface="Arial"/>
                <a:ea typeface="+mn-ea"/>
                <a:cs typeface="+mn-cs"/>
              </a:endParaRPr>
            </a:p>
          </p:txBody>
        </p:sp>
      </p:grpSp>
    </p:spTree>
    <p:extLst>
      <p:ext uri="{BB962C8B-B14F-4D97-AF65-F5344CB8AC3E}">
        <p14:creationId xmlns:p14="http://schemas.microsoft.com/office/powerpoint/2010/main" val="248965814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latshållare för innehåll 7" descr="En bild som visar träd, hetta, utomhus, flamma&#10;&#10;Automatiskt genererad beskrivning">
            <a:extLst>
              <a:ext uri="{FF2B5EF4-FFF2-40B4-BE49-F238E27FC236}">
                <a16:creationId xmlns:a16="http://schemas.microsoft.com/office/drawing/2014/main" id="{9B42F045-C535-4661-9D4C-697B44F4551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45653"/>
            <a:ext cx="12191999" cy="9143999"/>
          </a:xfrm>
        </p:spPr>
      </p:pic>
      <p:pic>
        <p:nvPicPr>
          <p:cNvPr id="4" name="Platshållare för innehåll 6">
            <a:extLst>
              <a:ext uri="{FF2B5EF4-FFF2-40B4-BE49-F238E27FC236}">
                <a16:creationId xmlns:a16="http://schemas.microsoft.com/office/drawing/2014/main" id="{6C3CE48E-CF88-485C-A6F5-6A3F5EAF197C}"/>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271" b="90030" l="10000" r="90000"/>
                    </a14:imgEffect>
                  </a14:imgLayer>
                </a14:imgProps>
              </a:ext>
              <a:ext uri="{28A0092B-C50C-407E-A947-70E740481C1C}">
                <a14:useLocalDpi xmlns:a14="http://schemas.microsoft.com/office/drawing/2010/main" val="0"/>
              </a:ext>
            </a:extLst>
          </a:blip>
          <a:srcRect t="302"/>
          <a:stretch/>
        </p:blipFill>
        <p:spPr>
          <a:xfrm>
            <a:off x="7968208" y="-171400"/>
            <a:ext cx="4702737" cy="4688527"/>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Rubrik 3">
            <a:extLst>
              <a:ext uri="{FF2B5EF4-FFF2-40B4-BE49-F238E27FC236}">
                <a16:creationId xmlns:a16="http://schemas.microsoft.com/office/drawing/2014/main" id="{F39CE31F-56D4-42AD-96D2-A1CC928DCAB3}"/>
              </a:ext>
            </a:extLst>
          </p:cNvPr>
          <p:cNvSpPr txBox="1">
            <a:spLocks/>
          </p:cNvSpPr>
          <p:nvPr/>
        </p:nvSpPr>
        <p:spPr>
          <a:xfrm>
            <a:off x="1199456" y="1069888"/>
            <a:ext cx="4392488" cy="2376264"/>
          </a:xfrm>
          <a:prstGeom prst="rect">
            <a:avLst/>
          </a:prstGeom>
        </p:spPr>
        <p:txBody>
          <a:bodyPr/>
          <a:lstStyle>
            <a:lvl1pPr algn="l"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sv-SE" sz="6600" b="1" kern="0" dirty="0">
                <a:solidFill>
                  <a:srgbClr val="D76600"/>
                </a:solidFill>
                <a:effectLst>
                  <a:outerShdw blurRad="38100" dist="38100" dir="2700000" algn="tl">
                    <a:srgbClr val="000000">
                      <a:alpha val="43137"/>
                    </a:srgbClr>
                  </a:outerShdw>
                </a:effectLst>
              </a:rPr>
              <a:t>PAUS</a:t>
            </a:r>
            <a:br>
              <a:rPr lang="sv-SE" sz="6600" b="1" kern="0" dirty="0">
                <a:solidFill>
                  <a:srgbClr val="D76600"/>
                </a:solidFill>
                <a:effectLst>
                  <a:outerShdw blurRad="38100" dist="38100" dir="2700000" algn="tl">
                    <a:srgbClr val="000000">
                      <a:alpha val="43137"/>
                    </a:srgbClr>
                  </a:outerShdw>
                </a:effectLst>
              </a:rPr>
            </a:br>
            <a:br>
              <a:rPr lang="sv-SE" sz="6600" b="1" kern="0" dirty="0">
                <a:solidFill>
                  <a:srgbClr val="D76600"/>
                </a:solidFill>
                <a:effectLst>
                  <a:outerShdw blurRad="38100" dist="38100" dir="2700000" algn="tl">
                    <a:srgbClr val="000000">
                      <a:alpha val="43137"/>
                    </a:srgbClr>
                  </a:outerShdw>
                </a:effectLst>
              </a:rPr>
            </a:br>
            <a:endParaRPr lang="sv-SE" sz="6600" b="1" kern="0" dirty="0">
              <a:solidFill>
                <a:srgbClr val="D766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4699964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a:extLst>
              <a:ext uri="{FF2B5EF4-FFF2-40B4-BE49-F238E27FC236}">
                <a16:creationId xmlns:a16="http://schemas.microsoft.com/office/drawing/2014/main" id="{354980D2-E85F-482F-BE89-20F65A17BFA6}"/>
              </a:ext>
            </a:extLst>
          </p:cNvPr>
          <p:cNvSpPr>
            <a:spLocks noGrp="1"/>
          </p:cNvSpPr>
          <p:nvPr>
            <p:ph type="ctrTitle"/>
          </p:nvPr>
        </p:nvSpPr>
        <p:spPr>
          <a:xfrm>
            <a:off x="914400" y="1412776"/>
            <a:ext cx="10363200" cy="1470025"/>
          </a:xfrm>
        </p:spPr>
        <p:txBody>
          <a:bodyPr/>
          <a:lstStyle/>
          <a:p>
            <a:r>
              <a:rPr lang="sv-SE" sz="6000" b="1" dirty="0">
                <a:solidFill>
                  <a:srgbClr val="D76600"/>
                </a:solidFill>
                <a:effectLst>
                  <a:outerShdw blurRad="38100" dist="38100" dir="2700000" algn="tl">
                    <a:srgbClr val="000000">
                      <a:alpha val="43137"/>
                    </a:srgbClr>
                  </a:outerShdw>
                </a:effectLst>
              </a:rPr>
              <a:t>Block 5</a:t>
            </a:r>
            <a:br>
              <a:rPr lang="sv-SE" sz="6000" b="1" dirty="0">
                <a:solidFill>
                  <a:srgbClr val="D76600"/>
                </a:solidFill>
                <a:effectLst>
                  <a:outerShdw blurRad="38100" dist="38100" dir="2700000" algn="tl">
                    <a:srgbClr val="000000">
                      <a:alpha val="43137"/>
                    </a:srgbClr>
                  </a:outerShdw>
                </a:effectLst>
              </a:rPr>
            </a:br>
            <a:endParaRPr lang="sv-SE" sz="6000" b="1" dirty="0">
              <a:solidFill>
                <a:srgbClr val="D76600"/>
              </a:solidFill>
              <a:effectLst>
                <a:outerShdw blurRad="38100" dist="38100" dir="2700000" algn="tl">
                  <a:srgbClr val="000000">
                    <a:alpha val="43137"/>
                  </a:srgbClr>
                </a:outerShdw>
              </a:effectLst>
            </a:endParaRPr>
          </a:p>
        </p:txBody>
      </p:sp>
      <p:sp>
        <p:nvSpPr>
          <p:cNvPr id="5" name="Underrubrik 4">
            <a:extLst>
              <a:ext uri="{FF2B5EF4-FFF2-40B4-BE49-F238E27FC236}">
                <a16:creationId xmlns:a16="http://schemas.microsoft.com/office/drawing/2014/main" id="{7F94234C-2FE5-48AE-B2C3-98377C48A503}"/>
              </a:ext>
            </a:extLst>
          </p:cNvPr>
          <p:cNvSpPr>
            <a:spLocks noGrp="1"/>
          </p:cNvSpPr>
          <p:nvPr>
            <p:ph type="subTitle" idx="1"/>
          </p:nvPr>
        </p:nvSpPr>
        <p:spPr>
          <a:xfrm>
            <a:off x="911424" y="2492896"/>
            <a:ext cx="10369152" cy="1752600"/>
          </a:xfrm>
        </p:spPr>
        <p:txBody>
          <a:bodyPr/>
          <a:lstStyle/>
          <a:p>
            <a:pPr>
              <a:spcBef>
                <a:spcPct val="0"/>
              </a:spcBef>
            </a:pPr>
            <a:r>
              <a:rPr lang="sv-SE" sz="3200" b="1" dirty="0">
                <a:solidFill>
                  <a:srgbClr val="D76600"/>
                </a:solidFill>
                <a:effectLst>
                  <a:outerShdw blurRad="38100" dist="38100" dir="2700000" algn="tl">
                    <a:srgbClr val="000000">
                      <a:alpha val="43137"/>
                    </a:srgbClr>
                  </a:outerShdw>
                </a:effectLst>
                <a:latin typeface="+mj-lt"/>
                <a:ea typeface="+mj-ea"/>
                <a:cs typeface="+mj-cs"/>
              </a:rPr>
              <a:t>Scenario</a:t>
            </a:r>
          </a:p>
          <a:p>
            <a:pPr>
              <a:spcBef>
                <a:spcPct val="0"/>
              </a:spcBef>
            </a:pPr>
            <a:endParaRPr lang="sv-SE" sz="3200" b="1" dirty="0">
              <a:solidFill>
                <a:srgbClr val="D76600"/>
              </a:solidFill>
              <a:effectLst>
                <a:outerShdw blurRad="38100" dist="38100" dir="2700000" algn="tl">
                  <a:srgbClr val="000000">
                    <a:alpha val="43137"/>
                  </a:srgbClr>
                </a:outerShdw>
              </a:effectLst>
              <a:latin typeface="+mj-lt"/>
              <a:ea typeface="+mj-ea"/>
              <a:cs typeface="+mj-cs"/>
            </a:endParaRPr>
          </a:p>
        </p:txBody>
      </p:sp>
      <p:pic>
        <p:nvPicPr>
          <p:cNvPr id="7" name="Bildobjekt 6">
            <a:extLst>
              <a:ext uri="{FF2B5EF4-FFF2-40B4-BE49-F238E27FC236}">
                <a16:creationId xmlns:a16="http://schemas.microsoft.com/office/drawing/2014/main" id="{80303E70-8FBB-C044-9DC8-3734D5D082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820" y="3212976"/>
            <a:ext cx="3240360" cy="3240360"/>
          </a:xfrm>
          <a:prstGeom prst="rect">
            <a:avLst/>
          </a:prstGeom>
        </p:spPr>
      </p:pic>
    </p:spTree>
    <p:extLst>
      <p:ext uri="{BB962C8B-B14F-4D97-AF65-F5344CB8AC3E}">
        <p14:creationId xmlns:p14="http://schemas.microsoft.com/office/powerpoint/2010/main" val="327531339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F2CA9E7-8F27-4909-908B-9C690638AF1E}"/>
              </a:ext>
            </a:extLst>
          </p:cNvPr>
          <p:cNvSpPr>
            <a:spLocks noGrp="1"/>
          </p:cNvSpPr>
          <p:nvPr>
            <p:ph type="title"/>
          </p:nvPr>
        </p:nvSpPr>
        <p:spPr>
          <a:xfrm>
            <a:off x="3201888" y="447102"/>
            <a:ext cx="8798768" cy="1901778"/>
          </a:xfrm>
        </p:spPr>
        <p:txBody>
          <a:bodyPr/>
          <a:lstStyle/>
          <a:p>
            <a:pPr algn="ctr"/>
            <a:r>
              <a:rPr lang="sv-SE" b="1" kern="1200" dirty="0">
                <a:solidFill>
                  <a:srgbClr val="D76600"/>
                </a:solidFill>
                <a:effectLst>
                  <a:outerShdw blurRad="38100" dist="38100" dir="2700000" algn="tl">
                    <a:srgbClr val="000000">
                      <a:alpha val="43137"/>
                    </a:srgbClr>
                  </a:outerShdw>
                </a:effectLst>
              </a:rPr>
              <a:t>Larm inkommet </a:t>
            </a:r>
            <a:r>
              <a:rPr lang="sv-SE" b="1" dirty="0">
                <a:solidFill>
                  <a:srgbClr val="D76600"/>
                </a:solidFill>
                <a:effectLst>
                  <a:outerShdw blurRad="38100" dist="38100" dir="2700000" algn="tl">
                    <a:srgbClr val="000000">
                      <a:alpha val="43137"/>
                    </a:srgbClr>
                  </a:outerShdw>
                </a:effectLst>
              </a:rPr>
              <a:t>11 juni </a:t>
            </a:r>
            <a:r>
              <a:rPr lang="sv-SE" b="1" kern="1200" dirty="0">
                <a:solidFill>
                  <a:srgbClr val="D76600"/>
                </a:solidFill>
                <a:effectLst>
                  <a:outerShdw blurRad="38100" dist="38100" dir="2700000" algn="tl">
                    <a:srgbClr val="000000">
                      <a:alpha val="43137"/>
                    </a:srgbClr>
                  </a:outerShdw>
                </a:effectLst>
              </a:rPr>
              <a:t>10.45</a:t>
            </a:r>
            <a:br>
              <a:rPr lang="sv-SE" b="1" kern="1200" dirty="0">
                <a:solidFill>
                  <a:srgbClr val="D76600"/>
                </a:solidFill>
                <a:effectLst>
                  <a:outerShdw blurRad="38100" dist="38100" dir="2700000" algn="tl">
                    <a:srgbClr val="000000">
                      <a:alpha val="43137"/>
                    </a:srgbClr>
                  </a:outerShdw>
                </a:effectLst>
              </a:rPr>
            </a:br>
            <a:r>
              <a:rPr lang="pt-BR" sz="2400" i="1" dirty="0"/>
              <a:t>294398E 6452283N </a:t>
            </a:r>
            <a:br>
              <a:rPr lang="pt-BR" sz="2400" i="1" dirty="0"/>
            </a:br>
            <a:r>
              <a:rPr lang="pt-BR" sz="2400" i="1" dirty="0"/>
              <a:t>11,50465°E 58,16389°N </a:t>
            </a:r>
            <a:br>
              <a:rPr lang="pt-BR" sz="2400" i="1" dirty="0"/>
            </a:br>
            <a:br>
              <a:rPr lang="sv-SE" b="1" dirty="0"/>
            </a:br>
            <a:r>
              <a:rPr lang="sv-SE" b="1" kern="1200" dirty="0">
                <a:solidFill>
                  <a:srgbClr val="D76600"/>
                </a:solidFill>
                <a:effectLst>
                  <a:outerShdw blurRad="38100" dist="38100" dir="2700000" algn="tl">
                    <a:srgbClr val="000000">
                      <a:alpha val="43137"/>
                    </a:srgbClr>
                  </a:outerShdw>
                </a:effectLst>
              </a:rPr>
              <a:t> </a:t>
            </a:r>
          </a:p>
        </p:txBody>
      </p:sp>
      <p:sp>
        <p:nvSpPr>
          <p:cNvPr id="3" name="Platshållare för innehåll 2">
            <a:extLst>
              <a:ext uri="{FF2B5EF4-FFF2-40B4-BE49-F238E27FC236}">
                <a16:creationId xmlns:a16="http://schemas.microsoft.com/office/drawing/2014/main" id="{4FDAB8C5-9011-42BA-8E91-8A05BC0CC577}"/>
              </a:ext>
            </a:extLst>
          </p:cNvPr>
          <p:cNvSpPr>
            <a:spLocks noGrp="1"/>
          </p:cNvSpPr>
          <p:nvPr>
            <p:ph idx="1"/>
          </p:nvPr>
        </p:nvSpPr>
        <p:spPr>
          <a:xfrm>
            <a:off x="609600" y="2564904"/>
            <a:ext cx="10972800" cy="3168353"/>
          </a:xfrm>
        </p:spPr>
        <p:txBody>
          <a:bodyPr/>
          <a:lstStyle/>
          <a:p>
            <a:r>
              <a:rPr lang="sv-SE" dirty="0"/>
              <a:t>Det brinner i en avfallsanläggning på Orust</a:t>
            </a:r>
          </a:p>
          <a:p>
            <a:r>
              <a:rPr lang="sv-SE" dirty="0"/>
              <a:t>Räddningstjänst ut med tre resurser 11:15 och det är mycket torrt och blåser SV ökande</a:t>
            </a:r>
          </a:p>
          <a:p>
            <a:r>
              <a:rPr lang="sv-SE" dirty="0"/>
              <a:t>VMA till allmänheten på Orust</a:t>
            </a:r>
          </a:p>
          <a:p>
            <a:r>
              <a:rPr lang="sv-SE" dirty="0"/>
              <a:t>Branden är okontrollerbar, och sprider sig snabbt. </a:t>
            </a:r>
            <a:br>
              <a:rPr lang="sv-SE" dirty="0"/>
            </a:br>
            <a:r>
              <a:rPr lang="sv-SE" dirty="0"/>
              <a:t>300 * 150 m in i skogen, begränsningslinjer planeras</a:t>
            </a:r>
          </a:p>
          <a:p>
            <a:r>
              <a:rPr lang="sv-SE" dirty="0"/>
              <a:t>Man begär understöd av GIS-resurs 13:00</a:t>
            </a:r>
          </a:p>
        </p:txBody>
      </p:sp>
      <p:sp>
        <p:nvSpPr>
          <p:cNvPr id="4" name="textruta 3">
            <a:extLst>
              <a:ext uri="{FF2B5EF4-FFF2-40B4-BE49-F238E27FC236}">
                <a16:creationId xmlns:a16="http://schemas.microsoft.com/office/drawing/2014/main" id="{37999336-C222-50C8-30DE-C1044513F9DB}"/>
              </a:ext>
            </a:extLst>
          </p:cNvPr>
          <p:cNvSpPr txBox="1"/>
          <p:nvPr/>
        </p:nvSpPr>
        <p:spPr>
          <a:xfrm>
            <a:off x="191344" y="188640"/>
            <a:ext cx="2903984" cy="1569660"/>
          </a:xfrm>
          <a:prstGeom prst="rect">
            <a:avLst/>
          </a:prstGeom>
          <a:noFill/>
        </p:spPr>
        <p:txBody>
          <a:bodyPr wrap="square">
            <a:spAutoFit/>
          </a:bodyPr>
          <a:lstStyle/>
          <a:p>
            <a:pPr marL="0" marR="0" rtl="0">
              <a:spcBef>
                <a:spcPts val="0"/>
              </a:spcBef>
              <a:spcAft>
                <a:spcPts val="0"/>
              </a:spcAft>
            </a:pPr>
            <a:r>
              <a:rPr lang="sv-SE" sz="2400" dirty="0">
                <a:solidFill>
                  <a:schemeClr val="accent1"/>
                </a:solidFill>
                <a:effectLst/>
                <a:latin typeface="Calibri" panose="020F0502020204030204" pitchFamily="34" charset="0"/>
              </a:rPr>
              <a:t>11 juni - 10:00 </a:t>
            </a:r>
          </a:p>
          <a:p>
            <a:pPr marL="0" rtl="0" fontAlgn="ctr">
              <a:spcBef>
                <a:spcPts val="0"/>
              </a:spcBef>
              <a:spcAft>
                <a:spcPts val="0"/>
              </a:spcAft>
            </a:pPr>
            <a:r>
              <a:rPr lang="sv-SE" sz="2400" dirty="0">
                <a:solidFill>
                  <a:schemeClr val="accent1"/>
                </a:solidFill>
                <a:effectLst/>
                <a:latin typeface="Calibri" panose="020F0502020204030204" pitchFamily="34" charset="0"/>
              </a:rPr>
              <a:t>- Temp: 24°C</a:t>
            </a:r>
          </a:p>
          <a:p>
            <a:pPr marL="0" rtl="0" fontAlgn="ctr">
              <a:spcBef>
                <a:spcPts val="0"/>
              </a:spcBef>
              <a:spcAft>
                <a:spcPts val="0"/>
              </a:spcAft>
            </a:pPr>
            <a:r>
              <a:rPr lang="sv-SE" sz="2400" dirty="0">
                <a:solidFill>
                  <a:schemeClr val="accent1"/>
                </a:solidFill>
                <a:latin typeface="Calibri" panose="020F0502020204030204" pitchFamily="34" charset="0"/>
              </a:rPr>
              <a:t>- </a:t>
            </a:r>
            <a:r>
              <a:rPr lang="sv-SE" sz="2400" dirty="0">
                <a:solidFill>
                  <a:schemeClr val="accent1"/>
                </a:solidFill>
                <a:effectLst/>
                <a:latin typeface="Calibri" panose="020F0502020204030204" pitchFamily="34" charset="0"/>
              </a:rPr>
              <a:t>Luftfuktighet: 38%</a:t>
            </a:r>
          </a:p>
          <a:p>
            <a:pPr marL="0" rtl="0" fontAlgn="ctr">
              <a:spcBef>
                <a:spcPts val="0"/>
              </a:spcBef>
              <a:spcAft>
                <a:spcPts val="0"/>
              </a:spcAft>
            </a:pPr>
            <a:r>
              <a:rPr lang="sv-SE" sz="2400" dirty="0">
                <a:solidFill>
                  <a:schemeClr val="accent1"/>
                </a:solidFill>
                <a:effectLst/>
                <a:latin typeface="Calibri" panose="020F0502020204030204" pitchFamily="34" charset="0"/>
              </a:rPr>
              <a:t>- Vind: </a:t>
            </a:r>
            <a:r>
              <a:rPr lang="sv-SE" sz="2400" dirty="0">
                <a:solidFill>
                  <a:schemeClr val="accent1"/>
                </a:solidFill>
                <a:latin typeface="Calibri" panose="020F0502020204030204" pitchFamily="34" charset="0"/>
              </a:rPr>
              <a:t>4</a:t>
            </a:r>
            <a:r>
              <a:rPr lang="sv-SE" sz="2400" dirty="0">
                <a:solidFill>
                  <a:schemeClr val="accent1"/>
                </a:solidFill>
                <a:effectLst/>
                <a:latin typeface="Calibri" panose="020F0502020204030204" pitchFamily="34" charset="0"/>
              </a:rPr>
              <a:t> m/s SV</a:t>
            </a:r>
          </a:p>
        </p:txBody>
      </p:sp>
    </p:spTree>
    <p:extLst>
      <p:ext uri="{BB962C8B-B14F-4D97-AF65-F5344CB8AC3E}">
        <p14:creationId xmlns:p14="http://schemas.microsoft.com/office/powerpoint/2010/main" val="390718419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objekt 8">
            <a:extLst>
              <a:ext uri="{FF2B5EF4-FFF2-40B4-BE49-F238E27FC236}">
                <a16:creationId xmlns:a16="http://schemas.microsoft.com/office/drawing/2014/main" id="{E50DFF6A-D2E8-8AE4-52C1-AA7973B332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59632"/>
            <a:ext cx="12397762" cy="9918210"/>
          </a:xfrm>
          <a:prstGeom prst="rect">
            <a:avLst/>
          </a:prstGeom>
        </p:spPr>
      </p:pic>
    </p:spTree>
    <p:extLst>
      <p:ext uri="{BB962C8B-B14F-4D97-AF65-F5344CB8AC3E}">
        <p14:creationId xmlns:p14="http://schemas.microsoft.com/office/powerpoint/2010/main" val="426759731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F2CA9E7-8F27-4909-908B-9C690638AF1E}"/>
              </a:ext>
            </a:extLst>
          </p:cNvPr>
          <p:cNvSpPr>
            <a:spLocks noGrp="1"/>
          </p:cNvSpPr>
          <p:nvPr>
            <p:ph type="title"/>
          </p:nvPr>
        </p:nvSpPr>
        <p:spPr>
          <a:xfrm>
            <a:off x="3101819" y="401970"/>
            <a:ext cx="8500864" cy="1143000"/>
          </a:xfrm>
        </p:spPr>
        <p:txBody>
          <a:bodyPr/>
          <a:lstStyle/>
          <a:p>
            <a:pPr algn="ctr"/>
            <a:r>
              <a:rPr lang="sv-SE" b="1" kern="1200" dirty="0">
                <a:solidFill>
                  <a:srgbClr val="D76600"/>
                </a:solidFill>
                <a:effectLst>
                  <a:outerShdw blurRad="38100" dist="38100" dir="2700000" algn="tl">
                    <a:srgbClr val="000000">
                      <a:alpha val="43137"/>
                    </a:srgbClr>
                  </a:outerShdw>
                </a:effectLst>
              </a:rPr>
              <a:t>Lägesbild </a:t>
            </a:r>
            <a:r>
              <a:rPr lang="sv-SE" b="1" dirty="0">
                <a:solidFill>
                  <a:srgbClr val="D76600"/>
                </a:solidFill>
                <a:effectLst>
                  <a:outerShdw blurRad="38100" dist="38100" dir="2700000" algn="tl">
                    <a:srgbClr val="000000">
                      <a:alpha val="43137"/>
                    </a:srgbClr>
                  </a:outerShdw>
                </a:effectLst>
              </a:rPr>
              <a:t>11 juni </a:t>
            </a:r>
            <a:r>
              <a:rPr lang="sv-SE" b="1" kern="1200" dirty="0">
                <a:solidFill>
                  <a:srgbClr val="D76600"/>
                </a:solidFill>
                <a:effectLst>
                  <a:outerShdw blurRad="38100" dist="38100" dir="2700000" algn="tl">
                    <a:srgbClr val="000000">
                      <a:alpha val="43137"/>
                    </a:srgbClr>
                  </a:outerShdw>
                </a:effectLst>
              </a:rPr>
              <a:t>15:00</a:t>
            </a:r>
            <a:br>
              <a:rPr lang="sv-SE" b="1" kern="1200" dirty="0">
                <a:solidFill>
                  <a:srgbClr val="D76600"/>
                </a:solidFill>
                <a:effectLst>
                  <a:outerShdw blurRad="38100" dist="38100" dir="2700000" algn="tl">
                    <a:srgbClr val="000000">
                      <a:alpha val="43137"/>
                    </a:srgbClr>
                  </a:outerShdw>
                </a:effectLst>
              </a:rPr>
            </a:br>
            <a:r>
              <a:rPr lang="pt-BR" sz="2400" i="1" dirty="0"/>
              <a:t>294398E 6452283N </a:t>
            </a:r>
            <a:br>
              <a:rPr lang="pt-BR" sz="2400" i="1" dirty="0"/>
            </a:br>
            <a:r>
              <a:rPr lang="pt-BR" sz="2400" i="1" dirty="0"/>
              <a:t>11,50465°E 58,16389°N</a:t>
            </a:r>
            <a:br>
              <a:rPr lang="sv-SE" b="1" dirty="0"/>
            </a:br>
            <a:r>
              <a:rPr lang="sv-SE" b="1" kern="1200" dirty="0">
                <a:solidFill>
                  <a:srgbClr val="D76600"/>
                </a:solidFill>
                <a:effectLst>
                  <a:outerShdw blurRad="38100" dist="38100" dir="2700000" algn="tl">
                    <a:srgbClr val="000000">
                      <a:alpha val="43137"/>
                    </a:srgbClr>
                  </a:outerShdw>
                </a:effectLst>
              </a:rPr>
              <a:t> </a:t>
            </a:r>
          </a:p>
        </p:txBody>
      </p:sp>
      <p:sp>
        <p:nvSpPr>
          <p:cNvPr id="3" name="Platshållare för innehåll 2">
            <a:extLst>
              <a:ext uri="{FF2B5EF4-FFF2-40B4-BE49-F238E27FC236}">
                <a16:creationId xmlns:a16="http://schemas.microsoft.com/office/drawing/2014/main" id="{4FDAB8C5-9011-42BA-8E91-8A05BC0CC577}"/>
              </a:ext>
            </a:extLst>
          </p:cNvPr>
          <p:cNvSpPr>
            <a:spLocks noGrp="1"/>
          </p:cNvSpPr>
          <p:nvPr>
            <p:ph idx="1"/>
          </p:nvPr>
        </p:nvSpPr>
        <p:spPr>
          <a:xfrm>
            <a:off x="623392" y="2204864"/>
            <a:ext cx="10972800" cy="3960440"/>
          </a:xfrm>
        </p:spPr>
        <p:txBody>
          <a:bodyPr/>
          <a:lstStyle/>
          <a:p>
            <a:r>
              <a:rPr lang="sv-SE" dirty="0"/>
              <a:t>Två helikoptrar på väg in, bombning planerad</a:t>
            </a:r>
          </a:p>
          <a:p>
            <a:r>
              <a:rPr lang="sv-SE" dirty="0"/>
              <a:t>Polis spärrar av tre vägar, evakuering pågår</a:t>
            </a:r>
          </a:p>
          <a:p>
            <a:r>
              <a:rPr lang="sv-SE" dirty="0"/>
              <a:t>Fler räddningstjänstresurser på plats</a:t>
            </a:r>
          </a:p>
          <a:p>
            <a:r>
              <a:rPr lang="sv-SE" dirty="0"/>
              <a:t>WUI angivet som måste skyddas</a:t>
            </a:r>
          </a:p>
          <a:p>
            <a:r>
              <a:rPr lang="sv-SE" dirty="0"/>
              <a:t>Begränsningslinjer delvis klara, andra planerade</a:t>
            </a:r>
          </a:p>
          <a:p>
            <a:pPr lvl="1"/>
            <a:r>
              <a:rPr lang="sv-SE" dirty="0"/>
              <a:t>Bygger på motorsprutor i små tjärnar samt tankbilar</a:t>
            </a:r>
          </a:p>
          <a:p>
            <a:r>
              <a:rPr lang="sv-SE" dirty="0"/>
              <a:t>Branden är okontrollerbar, och sprider sig snabbt vidare. </a:t>
            </a:r>
            <a:br>
              <a:rPr lang="sv-SE" dirty="0"/>
            </a:br>
            <a:r>
              <a:rPr lang="sv-SE" dirty="0"/>
              <a:t>Utbredning 17:00 och 19:00 efterfrågas</a:t>
            </a:r>
          </a:p>
          <a:p>
            <a:endParaRPr lang="sv-SE" dirty="0"/>
          </a:p>
        </p:txBody>
      </p:sp>
      <p:sp>
        <p:nvSpPr>
          <p:cNvPr id="5" name="textruta 4">
            <a:extLst>
              <a:ext uri="{FF2B5EF4-FFF2-40B4-BE49-F238E27FC236}">
                <a16:creationId xmlns:a16="http://schemas.microsoft.com/office/drawing/2014/main" id="{2C09802E-A78D-8AAC-7A42-297B0063E3F2}"/>
              </a:ext>
            </a:extLst>
          </p:cNvPr>
          <p:cNvSpPr txBox="1"/>
          <p:nvPr/>
        </p:nvSpPr>
        <p:spPr>
          <a:xfrm>
            <a:off x="191344" y="188640"/>
            <a:ext cx="2903984" cy="1569660"/>
          </a:xfrm>
          <a:prstGeom prst="rect">
            <a:avLst/>
          </a:prstGeom>
          <a:noFill/>
        </p:spPr>
        <p:txBody>
          <a:bodyPr wrap="square">
            <a:spAutoFit/>
          </a:bodyPr>
          <a:lstStyle/>
          <a:p>
            <a:pPr marL="0" marR="0" rtl="0">
              <a:spcBef>
                <a:spcPts val="0"/>
              </a:spcBef>
              <a:spcAft>
                <a:spcPts val="0"/>
              </a:spcAft>
            </a:pPr>
            <a:r>
              <a:rPr lang="sv-SE" sz="2400" dirty="0">
                <a:solidFill>
                  <a:schemeClr val="accent1"/>
                </a:solidFill>
                <a:effectLst/>
                <a:latin typeface="Calibri" panose="020F0502020204030204" pitchFamily="34" charset="0"/>
              </a:rPr>
              <a:t>11 juni - 14:00 </a:t>
            </a:r>
          </a:p>
          <a:p>
            <a:pPr marL="0" rtl="0" fontAlgn="ctr">
              <a:spcBef>
                <a:spcPts val="0"/>
              </a:spcBef>
              <a:spcAft>
                <a:spcPts val="0"/>
              </a:spcAft>
            </a:pPr>
            <a:r>
              <a:rPr lang="sv-SE" sz="2400" dirty="0">
                <a:solidFill>
                  <a:schemeClr val="accent1"/>
                </a:solidFill>
                <a:effectLst/>
                <a:latin typeface="Calibri" panose="020F0502020204030204" pitchFamily="34" charset="0"/>
              </a:rPr>
              <a:t>- Temp: 28°C</a:t>
            </a:r>
          </a:p>
          <a:p>
            <a:pPr marL="0" rtl="0" fontAlgn="ctr">
              <a:spcBef>
                <a:spcPts val="0"/>
              </a:spcBef>
              <a:spcAft>
                <a:spcPts val="0"/>
              </a:spcAft>
            </a:pPr>
            <a:r>
              <a:rPr lang="sv-SE" sz="2400" dirty="0">
                <a:solidFill>
                  <a:schemeClr val="accent1"/>
                </a:solidFill>
                <a:latin typeface="Calibri" panose="020F0502020204030204" pitchFamily="34" charset="0"/>
              </a:rPr>
              <a:t>- </a:t>
            </a:r>
            <a:r>
              <a:rPr lang="sv-SE" sz="2400" dirty="0">
                <a:solidFill>
                  <a:schemeClr val="accent1"/>
                </a:solidFill>
                <a:effectLst/>
                <a:latin typeface="Calibri" panose="020F0502020204030204" pitchFamily="34" charset="0"/>
              </a:rPr>
              <a:t>Luftfuktighet: 33%</a:t>
            </a:r>
          </a:p>
          <a:p>
            <a:pPr marL="0" rtl="0" fontAlgn="ctr">
              <a:spcBef>
                <a:spcPts val="0"/>
              </a:spcBef>
              <a:spcAft>
                <a:spcPts val="0"/>
              </a:spcAft>
            </a:pPr>
            <a:r>
              <a:rPr lang="sv-SE" sz="2400" dirty="0">
                <a:solidFill>
                  <a:schemeClr val="accent1"/>
                </a:solidFill>
                <a:effectLst/>
                <a:latin typeface="Calibri" panose="020F0502020204030204" pitchFamily="34" charset="0"/>
              </a:rPr>
              <a:t>- Vind: </a:t>
            </a:r>
            <a:r>
              <a:rPr lang="sv-SE" sz="2400" dirty="0">
                <a:solidFill>
                  <a:schemeClr val="accent1"/>
                </a:solidFill>
                <a:latin typeface="Calibri" panose="020F0502020204030204" pitchFamily="34" charset="0"/>
              </a:rPr>
              <a:t>6</a:t>
            </a:r>
            <a:r>
              <a:rPr lang="sv-SE" sz="2400" dirty="0">
                <a:solidFill>
                  <a:schemeClr val="accent1"/>
                </a:solidFill>
                <a:effectLst/>
                <a:latin typeface="Calibri" panose="020F0502020204030204" pitchFamily="34" charset="0"/>
              </a:rPr>
              <a:t> m/s SV</a:t>
            </a:r>
          </a:p>
        </p:txBody>
      </p:sp>
    </p:spTree>
    <p:extLst>
      <p:ext uri="{BB962C8B-B14F-4D97-AF65-F5344CB8AC3E}">
        <p14:creationId xmlns:p14="http://schemas.microsoft.com/office/powerpoint/2010/main" val="180213917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objekt 10">
            <a:extLst>
              <a:ext uri="{FF2B5EF4-FFF2-40B4-BE49-F238E27FC236}">
                <a16:creationId xmlns:a16="http://schemas.microsoft.com/office/drawing/2014/main" id="{CE6AA886-FEE0-AC78-4BFA-A755ECE61D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9750" y="0"/>
            <a:ext cx="8572500" cy="6858000"/>
          </a:xfrm>
          <a:prstGeom prst="rect">
            <a:avLst/>
          </a:prstGeom>
        </p:spPr>
      </p:pic>
    </p:spTree>
    <p:extLst>
      <p:ext uri="{BB962C8B-B14F-4D97-AF65-F5344CB8AC3E}">
        <p14:creationId xmlns:p14="http://schemas.microsoft.com/office/powerpoint/2010/main" val="119123454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820BA19D-8671-3C47-FDCE-00C8F2A337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9750" y="0"/>
            <a:ext cx="8572500" cy="6858000"/>
          </a:xfrm>
          <a:prstGeom prst="rect">
            <a:avLst/>
          </a:prstGeom>
        </p:spPr>
      </p:pic>
    </p:spTree>
    <p:extLst>
      <p:ext uri="{BB962C8B-B14F-4D97-AF65-F5344CB8AC3E}">
        <p14:creationId xmlns:p14="http://schemas.microsoft.com/office/powerpoint/2010/main" val="18524333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F2CA9E7-8F27-4909-908B-9C690638AF1E}"/>
              </a:ext>
            </a:extLst>
          </p:cNvPr>
          <p:cNvSpPr>
            <a:spLocks noGrp="1"/>
          </p:cNvSpPr>
          <p:nvPr>
            <p:ph type="title"/>
          </p:nvPr>
        </p:nvSpPr>
        <p:spPr>
          <a:xfrm>
            <a:off x="3359696" y="293248"/>
            <a:ext cx="8236496" cy="1143000"/>
          </a:xfrm>
        </p:spPr>
        <p:txBody>
          <a:bodyPr/>
          <a:lstStyle/>
          <a:p>
            <a:pPr algn="ctr"/>
            <a:r>
              <a:rPr lang="sv-SE" b="1" kern="1200" dirty="0">
                <a:solidFill>
                  <a:srgbClr val="D76600"/>
                </a:solidFill>
                <a:effectLst>
                  <a:outerShdw blurRad="38100" dist="38100" dir="2700000" algn="tl">
                    <a:srgbClr val="000000">
                      <a:alpha val="43137"/>
                    </a:srgbClr>
                  </a:outerShdw>
                </a:effectLst>
              </a:rPr>
              <a:t>Lägesbild </a:t>
            </a:r>
            <a:r>
              <a:rPr lang="sv-SE" b="1" dirty="0">
                <a:solidFill>
                  <a:srgbClr val="D76600"/>
                </a:solidFill>
                <a:effectLst>
                  <a:outerShdw blurRad="38100" dist="38100" dir="2700000" algn="tl">
                    <a:srgbClr val="000000">
                      <a:alpha val="43137"/>
                    </a:srgbClr>
                  </a:outerShdw>
                </a:effectLst>
              </a:rPr>
              <a:t>11 juni </a:t>
            </a:r>
            <a:r>
              <a:rPr lang="sv-SE" b="1" kern="1200" dirty="0">
                <a:solidFill>
                  <a:srgbClr val="D76600"/>
                </a:solidFill>
                <a:effectLst>
                  <a:outerShdw blurRad="38100" dist="38100" dir="2700000" algn="tl">
                    <a:srgbClr val="000000">
                      <a:alpha val="43137"/>
                    </a:srgbClr>
                  </a:outerShdw>
                </a:effectLst>
              </a:rPr>
              <a:t>19:00</a:t>
            </a:r>
            <a:br>
              <a:rPr lang="sv-SE" b="1" kern="1200" dirty="0">
                <a:solidFill>
                  <a:srgbClr val="D76600"/>
                </a:solidFill>
                <a:effectLst>
                  <a:outerShdw blurRad="38100" dist="38100" dir="2700000" algn="tl">
                    <a:srgbClr val="000000">
                      <a:alpha val="43137"/>
                    </a:srgbClr>
                  </a:outerShdw>
                </a:effectLst>
              </a:rPr>
            </a:br>
            <a:r>
              <a:rPr lang="pt-BR" sz="2400" i="1" dirty="0"/>
              <a:t>294398E 6452283N </a:t>
            </a:r>
            <a:br>
              <a:rPr lang="pt-BR" sz="2400" i="1" dirty="0"/>
            </a:br>
            <a:r>
              <a:rPr lang="pt-BR" sz="2400" i="1" dirty="0"/>
              <a:t>11,50465°E 58,16389°N</a:t>
            </a:r>
            <a:br>
              <a:rPr lang="sv-SE" b="1" dirty="0"/>
            </a:br>
            <a:r>
              <a:rPr lang="sv-SE" b="1" kern="1200" dirty="0">
                <a:solidFill>
                  <a:srgbClr val="D76600"/>
                </a:solidFill>
                <a:effectLst>
                  <a:outerShdw blurRad="38100" dist="38100" dir="2700000" algn="tl">
                    <a:srgbClr val="000000">
                      <a:alpha val="43137"/>
                    </a:srgbClr>
                  </a:outerShdw>
                </a:effectLst>
              </a:rPr>
              <a:t> </a:t>
            </a:r>
          </a:p>
        </p:txBody>
      </p:sp>
      <p:sp>
        <p:nvSpPr>
          <p:cNvPr id="3" name="Platshållare för innehåll 2">
            <a:extLst>
              <a:ext uri="{FF2B5EF4-FFF2-40B4-BE49-F238E27FC236}">
                <a16:creationId xmlns:a16="http://schemas.microsoft.com/office/drawing/2014/main" id="{4FDAB8C5-9011-42BA-8E91-8A05BC0CC577}"/>
              </a:ext>
            </a:extLst>
          </p:cNvPr>
          <p:cNvSpPr>
            <a:spLocks noGrp="1"/>
          </p:cNvSpPr>
          <p:nvPr>
            <p:ph idx="1"/>
          </p:nvPr>
        </p:nvSpPr>
        <p:spPr>
          <a:xfrm>
            <a:off x="623392" y="2204864"/>
            <a:ext cx="10972800" cy="3960440"/>
          </a:xfrm>
        </p:spPr>
        <p:txBody>
          <a:bodyPr/>
          <a:lstStyle/>
          <a:p>
            <a:r>
              <a:rPr lang="sv-SE" dirty="0"/>
              <a:t>Vinden vrider, har smitit via flygbränder österut</a:t>
            </a:r>
          </a:p>
          <a:p>
            <a:r>
              <a:rPr lang="sv-SE" dirty="0"/>
              <a:t>Helikoptrar bekämpar front öst primärt</a:t>
            </a:r>
          </a:p>
          <a:p>
            <a:r>
              <a:rPr lang="sv-SE" dirty="0"/>
              <a:t>WUI hotat, prioriteras – evakuering genomförd</a:t>
            </a:r>
          </a:p>
          <a:p>
            <a:r>
              <a:rPr lang="sv-SE" dirty="0"/>
              <a:t>Begränsningslinjer </a:t>
            </a:r>
            <a:r>
              <a:rPr lang="sv-SE" dirty="0" err="1"/>
              <a:t>omfall</a:t>
            </a:r>
            <a:endParaRPr lang="sv-SE" dirty="0"/>
          </a:p>
          <a:p>
            <a:r>
              <a:rPr lang="sv-SE" dirty="0"/>
              <a:t>Vind mojnande</a:t>
            </a:r>
          </a:p>
          <a:p>
            <a:r>
              <a:rPr lang="sv-SE" dirty="0"/>
              <a:t>Utskrivna kartor önskas </a:t>
            </a:r>
          </a:p>
          <a:p>
            <a:pPr lvl="1"/>
            <a:r>
              <a:rPr lang="sv-SE" dirty="0"/>
              <a:t>30 ex A3 liggande SWEREF 99 TM</a:t>
            </a:r>
          </a:p>
          <a:p>
            <a:endParaRPr lang="sv-SE" dirty="0"/>
          </a:p>
        </p:txBody>
      </p:sp>
      <p:sp>
        <p:nvSpPr>
          <p:cNvPr id="5" name="textruta 4">
            <a:extLst>
              <a:ext uri="{FF2B5EF4-FFF2-40B4-BE49-F238E27FC236}">
                <a16:creationId xmlns:a16="http://schemas.microsoft.com/office/drawing/2014/main" id="{2C09802E-A78D-8AAC-7A42-297B0063E3F2}"/>
              </a:ext>
            </a:extLst>
          </p:cNvPr>
          <p:cNvSpPr txBox="1"/>
          <p:nvPr/>
        </p:nvSpPr>
        <p:spPr>
          <a:xfrm>
            <a:off x="191344" y="188640"/>
            <a:ext cx="2903984" cy="1569660"/>
          </a:xfrm>
          <a:prstGeom prst="rect">
            <a:avLst/>
          </a:prstGeom>
          <a:noFill/>
        </p:spPr>
        <p:txBody>
          <a:bodyPr wrap="square">
            <a:spAutoFit/>
          </a:bodyPr>
          <a:lstStyle/>
          <a:p>
            <a:pPr marL="0" marR="0" rtl="0">
              <a:spcBef>
                <a:spcPts val="0"/>
              </a:spcBef>
              <a:spcAft>
                <a:spcPts val="0"/>
              </a:spcAft>
            </a:pPr>
            <a:r>
              <a:rPr lang="sv-SE" sz="2400" dirty="0">
                <a:solidFill>
                  <a:schemeClr val="accent1"/>
                </a:solidFill>
                <a:effectLst/>
                <a:latin typeface="Calibri" panose="020F0502020204030204" pitchFamily="34" charset="0"/>
              </a:rPr>
              <a:t>11 juni - 18:00 </a:t>
            </a:r>
          </a:p>
          <a:p>
            <a:pPr marL="0" rtl="0" fontAlgn="ctr">
              <a:spcBef>
                <a:spcPts val="0"/>
              </a:spcBef>
              <a:spcAft>
                <a:spcPts val="0"/>
              </a:spcAft>
            </a:pPr>
            <a:r>
              <a:rPr lang="sv-SE" sz="2400" dirty="0">
                <a:solidFill>
                  <a:schemeClr val="accent1"/>
                </a:solidFill>
                <a:effectLst/>
                <a:latin typeface="Calibri" panose="020F0502020204030204" pitchFamily="34" charset="0"/>
              </a:rPr>
              <a:t>- Temp: 26°C</a:t>
            </a:r>
          </a:p>
          <a:p>
            <a:pPr marL="0" rtl="0" fontAlgn="ctr">
              <a:spcBef>
                <a:spcPts val="0"/>
              </a:spcBef>
              <a:spcAft>
                <a:spcPts val="0"/>
              </a:spcAft>
            </a:pPr>
            <a:r>
              <a:rPr lang="sv-SE" sz="2400" dirty="0">
                <a:solidFill>
                  <a:schemeClr val="accent1"/>
                </a:solidFill>
                <a:latin typeface="Calibri" panose="020F0502020204030204" pitchFamily="34" charset="0"/>
              </a:rPr>
              <a:t>- </a:t>
            </a:r>
            <a:r>
              <a:rPr lang="sv-SE" sz="2400" dirty="0">
                <a:solidFill>
                  <a:schemeClr val="accent1"/>
                </a:solidFill>
                <a:effectLst/>
                <a:latin typeface="Calibri" panose="020F0502020204030204" pitchFamily="34" charset="0"/>
              </a:rPr>
              <a:t>Luftfuktighet: 40%</a:t>
            </a:r>
          </a:p>
          <a:p>
            <a:pPr marL="0" rtl="0" fontAlgn="ctr">
              <a:spcBef>
                <a:spcPts val="0"/>
              </a:spcBef>
              <a:spcAft>
                <a:spcPts val="0"/>
              </a:spcAft>
            </a:pPr>
            <a:r>
              <a:rPr lang="sv-SE" sz="2400" dirty="0">
                <a:solidFill>
                  <a:schemeClr val="accent1"/>
                </a:solidFill>
                <a:effectLst/>
                <a:latin typeface="Calibri" panose="020F0502020204030204" pitchFamily="34" charset="0"/>
              </a:rPr>
              <a:t>- Vind: 4 m/s v</a:t>
            </a:r>
          </a:p>
        </p:txBody>
      </p:sp>
    </p:spTree>
    <p:extLst>
      <p:ext uri="{BB962C8B-B14F-4D97-AF65-F5344CB8AC3E}">
        <p14:creationId xmlns:p14="http://schemas.microsoft.com/office/powerpoint/2010/main" val="2897350038"/>
      </p:ext>
    </p:extLst>
  </p:cSld>
  <p:clrMapOvr>
    <a:masterClrMapping/>
  </p:clrMapOvr>
</p:sld>
</file>

<file path=ppt/theme/theme1.xml><?xml version="1.0" encoding="utf-8"?>
<a:theme xmlns:a="http://schemas.openxmlformats.org/drawingml/2006/main" name="OH liggande länsstyrelsegemensam">
  <a:themeElements>
    <a:clrScheme name="Länsstyrelserna">
      <a:dk1>
        <a:srgbClr val="000000"/>
      </a:dk1>
      <a:lt1>
        <a:srgbClr val="FFFFFF"/>
      </a:lt1>
      <a:dk2>
        <a:srgbClr val="000000"/>
      </a:dk2>
      <a:lt2>
        <a:srgbClr val="CCCCCC"/>
      </a:lt2>
      <a:accent1>
        <a:srgbClr val="9E2A2F"/>
      </a:accent1>
      <a:accent2>
        <a:srgbClr val="C8102E"/>
      </a:accent2>
      <a:accent3>
        <a:srgbClr val="002F6C"/>
      </a:accent3>
      <a:accent4>
        <a:srgbClr val="005EB8"/>
      </a:accent4>
      <a:accent5>
        <a:srgbClr val="41B6E6"/>
      </a:accent5>
      <a:accent6>
        <a:srgbClr val="F2A900"/>
      </a:accent6>
      <a:hlink>
        <a:srgbClr val="005EB8"/>
      </a:hlink>
      <a:folHlink>
        <a:srgbClr val="005EB8"/>
      </a:folHlink>
    </a:clrScheme>
    <a:fontScheme name="röd_liggande_u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öd_liggande_u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röd_liggande_u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röd_liggande_u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röd_liggande_u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röd_liggande_u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röd_liggande_u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röd_liggande_u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röd_liggande_u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röd_liggande_u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röd_liggande_u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röd_liggande_u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röd_liggande_u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lstgem-presentationsmall-rod-16-9.pptx" id="{89587C5D-51C7-4B17-BAA6-643B6F81D94A}" vid="{BF50C78B-DE6A-4726-A5EF-4FA3140D3496}"/>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OrganisationTaxHTField0 xmlns="d2d877ee-c932-4569-8eec-703aaba1226c">
      <Terms xmlns="http://schemas.microsoft.com/office/infopath/2007/PartnerControls"/>
    </OrganisationTaxHTField0>
    <UnitNote xmlns="D2D877EE-C932-4569-8EEC-703AABA1226C">
      <Terms xmlns="http://schemas.microsoft.com/office/infopath/2007/PartnerControls"/>
    </UnitNote>
    <DocumentTypeNote xmlns="D2D877EE-C932-4569-8EEC-703AABA1226C">
      <Terms xmlns="http://schemas.microsoft.com/office/infopath/2007/PartnerControls">
        <TermInfo xmlns="http://schemas.microsoft.com/office/infopath/2007/PartnerControls">
          <TermName xmlns="http://schemas.microsoft.com/office/infopath/2007/PartnerControls">Mall</TermName>
          <TermId xmlns="http://schemas.microsoft.com/office/infopath/2007/PartnerControls">996c3fd9-3ed4-4635-b3ae-3e032209d55c</TermId>
        </TermInfo>
      </Terms>
    </DocumentTypeNote>
    <TaxCatchAll xmlns="3f397718-e879-418d-8911-7cdb7fb84be8">
      <Value>161</Value>
      <Value>1263</Value>
      <Value>420</Value>
      <Value>1324</Value>
      <Value>427</Value>
    </TaxCatchAll>
    <LSTSubjectNote xmlns="3f397718-e879-418d-8911-7cdb7fb84be8">
      <Terms xmlns="http://schemas.microsoft.com/office/infopath/2007/PartnerControls">
        <TermInfo xmlns="http://schemas.microsoft.com/office/infopath/2007/PartnerControls">
          <TermName xmlns="http://schemas.microsoft.com/office/infopath/2007/PartnerControls">Grafisk profil</TermName>
          <TermId xmlns="http://schemas.microsoft.com/office/infopath/2007/PartnerControls">7907b1f8-39c3-4a14-834d-0c22efd6a592</TermId>
        </TermInfo>
      </Terms>
    </LSTSubjectNote>
    <LansstyrelseNote xmlns="D2D877EE-C932-4569-8EEC-703AABA1226C">
      <Terms xmlns="http://schemas.microsoft.com/office/infopath/2007/PartnerControls"/>
    </LansstyrelseNote>
    <TaxKeywordTaxHTField xmlns="3f397718-e879-418d-8911-7cdb7fb84be8">
      <Terms xmlns="http://schemas.microsoft.com/office/infopath/2007/PartnerControls">
        <TermInfo xmlns="http://schemas.microsoft.com/office/infopath/2007/PartnerControls">
          <TermName xmlns="http://schemas.microsoft.com/office/infopath/2007/PartnerControls">Mall</TermName>
          <TermId xmlns="http://schemas.microsoft.com/office/infopath/2007/PartnerControls">996c3fd9-3ed4-4635-b3ae-3e032209d55c</TermId>
        </TermInfo>
        <TermInfo xmlns="http://schemas.microsoft.com/office/infopath/2007/PartnerControls">
          <TermName xmlns="http://schemas.microsoft.com/office/infopath/2007/PartnerControls">powerpointmall</TermName>
          <TermId xmlns="http://schemas.microsoft.com/office/infopath/2007/PartnerControls">43f9da8e-cddd-40cd-afe1-539875cddeb6</TermId>
        </TermInfo>
        <TermInfo xmlns="http://schemas.microsoft.com/office/infopath/2007/PartnerControls">
          <TermName xmlns="http://schemas.microsoft.com/office/infopath/2007/PartnerControls">länsstyrelserna</TermName>
          <TermId xmlns="http://schemas.microsoft.com/office/infopath/2007/PartnerControls">58ea6933-ceb6-433a-8ebe-0f28de542272</TermId>
        </TermInfo>
      </Terms>
    </TaxKeywordTaxHTField>
  </documentManagement>
</p:properties>
</file>

<file path=customXml/item2.xml><?xml version="1.0" encoding="utf-8"?>
<ct:contentTypeSchema xmlns:ct="http://schemas.microsoft.com/office/2006/metadata/contentType" xmlns:ma="http://schemas.microsoft.com/office/2006/metadata/properties/metaAttributes" ct:_="" ma:_="" ma:contentTypeName="Delade dokument" ma:contentTypeID="0x010100A2E9165043F24F51B6DFD495AD4ADC6800D05903CD5B794A4B94FD01A58871827D" ma:contentTypeVersion="13" ma:contentTypeDescription="" ma:contentTypeScope="" ma:versionID="61d59c0e1ca369cad7b7bbdb27636f03">
  <xsd:schema xmlns:xsd="http://www.w3.org/2001/XMLSchema" xmlns:xs="http://www.w3.org/2001/XMLSchema" xmlns:p="http://schemas.microsoft.com/office/2006/metadata/properties" xmlns:ns3="D2D877EE-C932-4569-8EEC-703AABA1226C" xmlns:ns4="d2d877ee-c932-4569-8eec-703aaba1226c" xmlns:ns5="3f397718-e879-418d-8911-7cdb7fb84be8" targetNamespace="http://schemas.microsoft.com/office/2006/metadata/properties" ma:root="true" ma:fieldsID="a57d0cbfaffd7ac801d9e636abc2c36f" ns3:_="" ns4:_="" ns5:_="">
    <xsd:import namespace="D2D877EE-C932-4569-8EEC-703AABA1226C"/>
    <xsd:import namespace="d2d877ee-c932-4569-8eec-703aaba1226c"/>
    <xsd:import namespace="3f397718-e879-418d-8911-7cdb7fb84be8"/>
    <xsd:element name="properties">
      <xsd:complexType>
        <xsd:sequence>
          <xsd:element name="documentManagement">
            <xsd:complexType>
              <xsd:all>
                <xsd:element ref="ns3:LansstyrelseNote" minOccurs="0"/>
                <xsd:element ref="ns4:OrganisationTaxHTField0" minOccurs="0"/>
                <xsd:element ref="ns3:UnitNote" minOccurs="0"/>
                <xsd:element ref="ns3:DocumentTypeNote" minOccurs="0"/>
                <xsd:element ref="ns5:LSTSubjectNote" minOccurs="0"/>
                <xsd:element ref="ns5:TaxCatchAll" minOccurs="0"/>
                <xsd:element ref="ns5:TaxCatchAllLabel" minOccurs="0"/>
                <xsd:element ref="ns5:TaxKeywordTaxHTFiel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2D877EE-C932-4569-8EEC-703AABA1226C" elementFormDefault="qualified">
    <xsd:import namespace="http://schemas.microsoft.com/office/2006/documentManagement/types"/>
    <xsd:import namespace="http://schemas.microsoft.com/office/infopath/2007/PartnerControls"/>
    <xsd:element name="LansstyrelseNote" ma:index="5" nillable="true" ma:taxonomy="true" ma:internalName="LansstyrelseNote" ma:taxonomyFieldName="Lansstyrelse" ma:displayName="Länsstyrelse" ma:default="-1;#|b07b08fe-90aa-4ab4-82fb-79e8108481b6" ma:fieldId="{7be40400-a0ef-437a-ad47-6897aa00a610}" ma:sspId="13388981-116e-49cc-856f-b44441908788" ma:termSetId="1bd7399e-8bd6-4a6d-aeb7-c6e871c6941f" ma:anchorId="00000000-0000-0000-0000-000000000000" ma:open="false" ma:isKeyword="false">
      <xsd:complexType>
        <xsd:sequence>
          <xsd:element ref="pc:Terms" minOccurs="0" maxOccurs="1"/>
        </xsd:sequence>
      </xsd:complexType>
    </xsd:element>
    <xsd:element name="UnitNote" ma:index="9" nillable="true" ma:taxonomy="true" ma:internalName="UnitNote" ma:taxonomyFieldName="Unit" ma:displayName="Enhet" ma:fieldId="{68f86ca6-56a1-431b-90fd-e5b8618b73c3}" ma:sspId="13388981-116e-49cc-856f-b44441908788" ma:termSetId="f24b61d0-b089-4424-85b9-e92badb17634" ma:anchorId="00000000-0000-0000-0000-000000000000" ma:open="false" ma:isKeyword="false">
      <xsd:complexType>
        <xsd:sequence>
          <xsd:element ref="pc:Terms" minOccurs="0" maxOccurs="1"/>
        </xsd:sequence>
      </xsd:complexType>
    </xsd:element>
    <xsd:element name="DocumentTypeNote" ma:index="11" ma:taxonomy="true" ma:internalName="DocumentTypeNote" ma:taxonomyFieldName="DocumentType" ma:displayName="Dokumenttyp" ma:readOnly="false" ma:fieldId="{5a6f8280-6a0b-41db-8905-adb9a1946f9e}" ma:sspId="13388981-116e-49cc-856f-b44441908788" ma:termSetId="f6ac685d-4cdc-4d4f-83dd-285566c38a8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2d877ee-c932-4569-8eec-703aaba1226c" elementFormDefault="qualified">
    <xsd:import namespace="http://schemas.microsoft.com/office/2006/documentManagement/types"/>
    <xsd:import namespace="http://schemas.microsoft.com/office/infopath/2007/PartnerControls"/>
    <xsd:element name="OrganisationTaxHTField0" ma:index="7" nillable="true" ma:taxonomy="true" ma:internalName="OrganisationTaxHTField0" ma:taxonomyFieldName="OrganisationstillhorighetMult" ma:displayName="Organisationstillhörighet" ma:fieldId="{5d554d25-cef8-40af-8c58-b5bf0078b693}" ma:taxonomyMulti="true" ma:sspId="13388981-116e-49cc-856f-b44441908788" ma:termSetId="af44216e-50c3-4aa1-89a1-c73d0c2a1305"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f397718-e879-418d-8911-7cdb7fb84be8" elementFormDefault="qualified">
    <xsd:import namespace="http://schemas.microsoft.com/office/2006/documentManagement/types"/>
    <xsd:import namespace="http://schemas.microsoft.com/office/infopath/2007/PartnerControls"/>
    <xsd:element name="LSTSubjectNote" ma:index="13" ma:taxonomy="true" ma:internalName="LSTSubjectNote" ma:taxonomyFieldName="LSTSubjectMult" ma:displayName="Ämne" ma:fieldId="{019b4b3f-8c4b-4e22-8cb6-4f2f4382408c}" ma:taxonomyMulti="true" ma:sspId="13388981-116e-49cc-856f-b44441908788" ma:termSetId="91219650-7fac-4a5e-b9a6-b613ab926231" ma:anchorId="00000000-0000-0000-0000-000000000000" ma:open="false" ma:isKeyword="false">
      <xsd:complexType>
        <xsd:sequence>
          <xsd:element ref="pc:Terms" minOccurs="0" maxOccurs="1"/>
        </xsd:sequence>
      </xsd:complexType>
    </xsd:element>
    <xsd:element name="TaxCatchAll" ma:index="14" nillable="true" ma:displayName="Taxonomy Catch All Column" ma:description="" ma:hidden="true" ma:list="{1b3016cf-684c-4582-a87f-5808c0e64b2e}" ma:internalName="TaxCatchAll" ma:showField="CatchAllData" ma:web="3f397718-e879-418d-8911-7cdb7fb84be8">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1b3016cf-684c-4582-a87f-5808c0e64b2e}" ma:internalName="TaxCatchAllLabel" ma:readOnly="true" ma:showField="CatchAllDataLabel" ma:web="3f397718-e879-418d-8911-7cdb7fb84be8">
      <xsd:complexType>
        <xsd:complexContent>
          <xsd:extension base="dms:MultiChoiceLookup">
            <xsd:sequence>
              <xsd:element name="Value" type="dms:Lookup" maxOccurs="unbounded" minOccurs="0" nillable="true"/>
            </xsd:sequence>
          </xsd:extension>
        </xsd:complexContent>
      </xsd:complexType>
    </xsd:element>
    <xsd:element name="TaxKeywordTaxHTField" ma:index="21" nillable="true" ma:taxonomy="true" ma:internalName="TaxKeywordTaxHTField" ma:taxonomyFieldName="TaxKeyword" ma:displayName="Nyckelord" ma:readOnly="false" ma:fieldId="{23f27201-bee3-471e-b2e7-b64fd8b7ca38}" ma:taxonomyMulti="true" ma:sspId="13388981-116e-49cc-856f-b44441908788"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3" ma:displayName="Författare"/>
        <xsd:element ref="dcterms:created" minOccurs="0" maxOccurs="1"/>
        <xsd:element ref="dc:identifier" minOccurs="0" maxOccurs="1"/>
        <xsd:element name="contentType" minOccurs="0" maxOccurs="1" type="xsd:string" ma:index="20" ma:displayName="Innehållstyp"/>
        <xsd:element ref="dc:title" maxOccurs="1" ma:index="2"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289297C-AEA4-43A1-8FD6-E17033F28BBD}">
  <ds:schemaRefs>
    <ds:schemaRef ds:uri="3f397718-e879-418d-8911-7cdb7fb84be8"/>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schemas.microsoft.com/office/2006/documentManagement/types"/>
    <ds:schemaRef ds:uri="http://purl.org/dc/dcmitype/"/>
    <ds:schemaRef ds:uri="http://www.w3.org/XML/1998/namespace"/>
    <ds:schemaRef ds:uri="D2D877EE-C932-4569-8EEC-703AABA1226C"/>
    <ds:schemaRef ds:uri="d2d877ee-c932-4569-8eec-703aaba1226c"/>
    <ds:schemaRef ds:uri="http://purl.org/dc/terms/"/>
  </ds:schemaRefs>
</ds:datastoreItem>
</file>

<file path=customXml/itemProps2.xml><?xml version="1.0" encoding="utf-8"?>
<ds:datastoreItem xmlns:ds="http://schemas.openxmlformats.org/officeDocument/2006/customXml" ds:itemID="{8BE2F358-24C6-4808-BDBE-52D034E8F8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2D877EE-C932-4569-8EEC-703AABA1226C"/>
    <ds:schemaRef ds:uri="d2d877ee-c932-4569-8eec-703aaba1226c"/>
    <ds:schemaRef ds:uri="3f397718-e879-418d-8911-7cdb7fb84be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7DD0E47-10B0-4376-AB65-63675CD799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32354</TotalTime>
  <Words>10101</Words>
  <Application>Microsoft Office PowerPoint</Application>
  <PresentationFormat>Bredbild</PresentationFormat>
  <Paragraphs>1266</Paragraphs>
  <Slides>102</Slides>
  <Notes>97</Notes>
  <HiddenSlides>1</HiddenSlides>
  <MMClips>0</MMClips>
  <ScaleCrop>false</ScaleCrop>
  <HeadingPairs>
    <vt:vector size="8" baseType="variant">
      <vt:variant>
        <vt:lpstr>Använt teckensnitt</vt:lpstr>
      </vt:variant>
      <vt:variant>
        <vt:i4>14</vt:i4>
      </vt:variant>
      <vt:variant>
        <vt:lpstr>Tema</vt:lpstr>
      </vt:variant>
      <vt:variant>
        <vt:i4>1</vt:i4>
      </vt:variant>
      <vt:variant>
        <vt:lpstr>Serverprogram för OLE-inbäddning</vt:lpstr>
      </vt:variant>
      <vt:variant>
        <vt:i4>1</vt:i4>
      </vt:variant>
      <vt:variant>
        <vt:lpstr>Bildrubriker</vt:lpstr>
      </vt:variant>
      <vt:variant>
        <vt:i4>102</vt:i4>
      </vt:variant>
    </vt:vector>
  </HeadingPairs>
  <TitlesOfParts>
    <vt:vector size="118" baseType="lpstr">
      <vt:lpstr>Arial</vt:lpstr>
      <vt:lpstr>Calibri</vt:lpstr>
      <vt:lpstr>Century Gothic</vt:lpstr>
      <vt:lpstr>Courier New</vt:lpstr>
      <vt:lpstr>Garamond</vt:lpstr>
      <vt:lpstr>Mercury SSm A</vt:lpstr>
      <vt:lpstr>Open Sans</vt:lpstr>
      <vt:lpstr>Open Sans</vt:lpstr>
      <vt:lpstr>Poppins</vt:lpstr>
      <vt:lpstr>Poppins</vt:lpstr>
      <vt:lpstr>Segoe UI</vt:lpstr>
      <vt:lpstr>Symbol</vt:lpstr>
      <vt:lpstr>Times New Roman</vt:lpstr>
      <vt:lpstr>Wingdings</vt:lpstr>
      <vt:lpstr>OH liggande länsstyrelsegemensam</vt:lpstr>
      <vt:lpstr>Bitmappsbild</vt:lpstr>
      <vt:lpstr>Projekt BrandGIS stöd för lägesbild och analys  vid brand i skog och mark Utbildningspaket </vt:lpstr>
      <vt:lpstr>Block 1 </vt:lpstr>
      <vt:lpstr>Hej och välkomna!</vt:lpstr>
      <vt:lpstr>PowerPoint-presentation</vt:lpstr>
      <vt:lpstr>PowerPoint-presentation</vt:lpstr>
      <vt:lpstr>Bakgrund</vt:lpstr>
      <vt:lpstr>PowerPoint-presentation</vt:lpstr>
      <vt:lpstr>Inte bara ett GIS-projekt</vt:lpstr>
      <vt:lpstr>BrandGIS – stabsstöd </vt:lpstr>
      <vt:lpstr>Målbild </vt:lpstr>
      <vt:lpstr>Block 2 </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Torvbrand </vt:lpstr>
      <vt:lpstr>Låg löpbrand</vt:lpstr>
      <vt:lpstr>Hög löpbrand  2.5-3 m</vt:lpstr>
      <vt:lpstr>Toppbrand kronbrand 3.5 m och högre  Vindburen toppbrand </vt:lpstr>
      <vt:lpstr>EXTREMA SKOGSBRANDFÖRLOPP Vindburen toppbrand </vt:lpstr>
      <vt:lpstr>EXTREMA SKOGSBRANDFÖRLOPP Brandplymsdominerat brandförlopp </vt:lpstr>
      <vt:lpstr>Länkar</vt:lpstr>
      <vt:lpstr>Skogsbrand  – nomenklatur </vt:lpstr>
      <vt:lpstr>PowerPoint-presentation</vt:lpstr>
      <vt:lpstr>Taktik – Direkt och indirekt angrepp </vt:lpstr>
      <vt:lpstr>Taktik – Begränsningslinje </vt:lpstr>
      <vt:lpstr>Taktik – Torr metod eller våt metod</vt:lpstr>
      <vt:lpstr>Taktik – Motbrand / skyddsavbränning</vt:lpstr>
      <vt:lpstr>PowerPoint-presentation</vt:lpstr>
      <vt:lpstr>Symboler - SiTaC</vt:lpstr>
      <vt:lpstr>PowerPoint-presentation</vt:lpstr>
      <vt:lpstr>PowerPoint-presentation</vt:lpstr>
      <vt:lpstr>PowerPoint-presentation</vt:lpstr>
      <vt:lpstr>PowerPoint-presentation</vt:lpstr>
      <vt:lpstr>PowerPoint-presentation</vt:lpstr>
      <vt:lpstr>PowerPoint-presentation</vt:lpstr>
      <vt:lpstr>PowerPoint-presentation</vt:lpstr>
      <vt:lpstr>Block 3 </vt:lpstr>
      <vt:lpstr>Stabsarbete</vt:lpstr>
      <vt:lpstr>Vad är en stab? </vt:lpstr>
      <vt:lpstr>Stabsarbete  – Arbetssätt &amp; verktyg</vt:lpstr>
      <vt:lpstr>Stabsarbete  – Roller</vt:lpstr>
      <vt:lpstr>GIS i staben – Huvudsakliga arbetsuppgifter</vt:lpstr>
      <vt:lpstr>Stabsarbete – GIS</vt:lpstr>
      <vt:lpstr>PowerPoint-presentation</vt:lpstr>
      <vt:lpstr>GIS i staben – tips</vt:lpstr>
      <vt:lpstr>Sambandsmedel</vt:lpstr>
      <vt:lpstr>Samverkan</vt:lpstr>
      <vt:lpstr>Samverkan – organisation och teknik</vt:lpstr>
      <vt:lpstr>PowerPoint-presentation</vt:lpstr>
      <vt:lpstr>Hur skapar vi samverkan inkl. GIS?</vt:lpstr>
      <vt:lpstr>Förberedelser</vt:lpstr>
      <vt:lpstr>Utrustningslista</vt:lpstr>
      <vt:lpstr>Verksamhetskritiska data</vt:lpstr>
      <vt:lpstr>Dokumentation</vt:lpstr>
      <vt:lpstr>Dokumentera! – Arbetslogg  </vt:lpstr>
      <vt:lpstr>Dokumentera! – Produktlogg  </vt:lpstr>
      <vt:lpstr>Versionering – tillvägagångssätt</vt:lpstr>
      <vt:lpstr>PowerPoint-presentation</vt:lpstr>
      <vt:lpstr>Block 4 </vt:lpstr>
      <vt:lpstr>Uppstart</vt:lpstr>
      <vt:lpstr>Nedladdade resurspaketets innehåll </vt:lpstr>
      <vt:lpstr>Om du saknar GIS-program </vt:lpstr>
      <vt:lpstr>1. Ladda ner och packa upp zip</vt:lpstr>
      <vt:lpstr>2. Öppna projektet och bekanta dig med innehållet</vt:lpstr>
      <vt:lpstr>2a. Att göra</vt:lpstr>
      <vt:lpstr>2b. Att göra - ArcGIS</vt:lpstr>
      <vt:lpstr>2b. Att göra – QGIS </vt:lpstr>
      <vt:lpstr>Digitalisering</vt:lpstr>
      <vt:lpstr>Lagerhantering QGIS</vt:lpstr>
      <vt:lpstr>Karta – lager och digitalisering</vt:lpstr>
      <vt:lpstr>4. Börja digitalisera!</vt:lpstr>
      <vt:lpstr>5. Digitalisera och jobba med attribut</vt:lpstr>
      <vt:lpstr>6. Redigera attribut</vt:lpstr>
      <vt:lpstr>6. Fyll på med attribut – ArcGIS (exempel)  mallar och attribut</vt:lpstr>
      <vt:lpstr>Layout</vt:lpstr>
      <vt:lpstr>PowerPoint-presentation</vt:lpstr>
      <vt:lpstr>PowerPoint-presentation</vt:lpstr>
      <vt:lpstr>Exempel – Åsenhöga 2019</vt:lpstr>
      <vt:lpstr>PowerPoint-presentation</vt:lpstr>
      <vt:lpstr>7. Layout!</vt:lpstr>
      <vt:lpstr>7. ArcGIS:  Ställ in layouten</vt:lpstr>
      <vt:lpstr>8. Exportera layout – QGIS, PDF-funktion</vt:lpstr>
      <vt:lpstr>8. Exportera layout – Checklista </vt:lpstr>
      <vt:lpstr>Digitalisering – Tips och information</vt:lpstr>
      <vt:lpstr>PowerPoint-presentation</vt:lpstr>
      <vt:lpstr>Block 5 </vt:lpstr>
      <vt:lpstr>Larm inkommet 11 juni 10.45 294398E 6452283N  11,50465°E 58,16389°N    </vt:lpstr>
      <vt:lpstr>PowerPoint-presentation</vt:lpstr>
      <vt:lpstr>Lägesbild 11 juni 15:00 294398E 6452283N  11,50465°E 58,16389°N  </vt:lpstr>
      <vt:lpstr>PowerPoint-presentation</vt:lpstr>
      <vt:lpstr>PowerPoint-presentation</vt:lpstr>
      <vt:lpstr>Lägesbild 11 juni 19:00 294398E 6452283N  11,50465°E 58,16389°N  </vt:lpstr>
      <vt:lpstr>PowerPoint-presentation</vt:lpstr>
      <vt:lpstr>Avrundning</vt:lpstr>
      <vt:lpstr>Många tack för idag! </vt:lpstr>
    </vt:vector>
  </TitlesOfParts>
  <Company>Länsstyrelsen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Projekt BrandGIS stöd för lägesbild vid brand i skog och mark</dc:title>
  <dc:creator>Lundqvist Henrik</dc:creator>
  <cp:keywords>powerpointmall; Mall; länsstyrelserna</cp:keywords>
  <cp:lastModifiedBy>Olsson Filip</cp:lastModifiedBy>
  <cp:revision>474</cp:revision>
  <cp:lastPrinted>2023-03-07T08:41:19Z</cp:lastPrinted>
  <dcterms:created xsi:type="dcterms:W3CDTF">2022-02-18T15:04:41Z</dcterms:created>
  <dcterms:modified xsi:type="dcterms:W3CDTF">2025-06-04T07:37:10Z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0x010100A2E9165043F24F51B6DFD495AD4ADC6800D05903CD5B794A4B94FD01A58871827D</vt:lpwstr>
  </property>
  <property fmtid="{D5CDD505-2E9C-101B-9397-08002B2CF9AE}" pid="3" name="TaxKeyword">
    <vt:lpwstr>1263;#Mall|996c3fd9-3ed4-4635-b3ae-3e032209d55c;#1324;#powerpointmall|43f9da8e-cddd-40cd-afe1-539875cddeb6;#420;#länsstyrelserna|58ea6933-ceb6-433a-8ebe-0f28de542272</vt:lpwstr>
  </property>
  <property fmtid="{D5CDD505-2E9C-101B-9397-08002B2CF9AE}" pid="4" name="OrganisationstillhorighetMult">
    <vt:lpwstr/>
  </property>
  <property fmtid="{D5CDD505-2E9C-101B-9397-08002B2CF9AE}" pid="5" name="DocumentType">
    <vt:lpwstr>427;#Mall|996c3fd9-3ed4-4635-b3ae-3e032209d55c</vt:lpwstr>
  </property>
  <property fmtid="{D5CDD505-2E9C-101B-9397-08002B2CF9AE}" pid="6" name="Unit">
    <vt:lpwstr/>
  </property>
  <property fmtid="{D5CDD505-2E9C-101B-9397-08002B2CF9AE}" pid="7" name="LSTSubjectMult">
    <vt:lpwstr>161;#Grafisk profil|7907b1f8-39c3-4a14-834d-0c22efd6a592</vt:lpwstr>
  </property>
  <property fmtid="{D5CDD505-2E9C-101B-9397-08002B2CF9AE}" pid="8" name="Lansstyrelse">
    <vt:lpwstr/>
  </property>
</Properties>
</file>